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sldIdLst>
    <p:sldId id="256" r:id="rId2"/>
    <p:sldId id="286" r:id="rId3"/>
    <p:sldId id="278" r:id="rId4"/>
    <p:sldId id="288" r:id="rId5"/>
    <p:sldId id="289" r:id="rId6"/>
    <p:sldId id="290" r:id="rId7"/>
    <p:sldId id="291" r:id="rId8"/>
    <p:sldId id="292" r:id="rId9"/>
    <p:sldId id="293" r:id="rId10"/>
    <p:sldId id="260" r:id="rId11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8E8"/>
    <a:srgbClr val="E0E0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96" autoAdjust="0"/>
    <p:restoredTop sz="94624"/>
  </p:normalViewPr>
  <p:slideViewPr>
    <p:cSldViewPr>
      <p:cViewPr varScale="1">
        <p:scale>
          <a:sx n="78" d="100"/>
          <a:sy n="78" d="100"/>
        </p:scale>
        <p:origin x="341" y="58"/>
      </p:cViewPr>
      <p:guideLst>
        <p:guide orient="horz" pos="2160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D90431-C970-4F4D-9159-376038B4C3EB}" type="doc">
      <dgm:prSet loTypeId="urn:microsoft.com/office/officeart/2005/8/layout/vList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6E8FFC49-B491-4C2E-A0FF-E6E17001A9C3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1600" b="1" i="0" dirty="0">
              <a:solidFill>
                <a:schemeClr val="tx1"/>
              </a:solidFill>
            </a:rPr>
            <a:t>Обща и допълнителна подкрепа за личностно развитие в предучилищното образование</a:t>
          </a:r>
          <a:endParaRPr lang="bg-BG" sz="1600" b="1" dirty="0">
            <a:solidFill>
              <a:schemeClr val="tx1"/>
            </a:solidFill>
          </a:endParaRPr>
        </a:p>
      </dgm:t>
    </dgm:pt>
    <dgm:pt modelId="{D0A46D93-37DE-491F-96AA-FE772B58EF72}" type="parTrans" cxnId="{BF56347B-A387-41C7-BC70-70DA9FE53A4D}">
      <dgm:prSet/>
      <dgm:spPr/>
      <dgm:t>
        <a:bodyPr/>
        <a:lstStyle/>
        <a:p>
          <a:endParaRPr lang="bg-BG"/>
        </a:p>
      </dgm:t>
    </dgm:pt>
    <dgm:pt modelId="{0D9A1DCB-B3C9-4527-9B33-BD3FB99958A0}" type="sibTrans" cxnId="{BF56347B-A387-41C7-BC70-70DA9FE53A4D}">
      <dgm:prSet/>
      <dgm:spPr/>
      <dgm:t>
        <a:bodyPr/>
        <a:lstStyle/>
        <a:p>
          <a:endParaRPr lang="bg-BG"/>
        </a:p>
      </dgm:t>
    </dgm:pt>
    <dgm:pt modelId="{6846AF22-2122-4432-85B8-717368DACC0D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1600" b="1" i="0">
              <a:solidFill>
                <a:schemeClr val="tx1"/>
              </a:solidFill>
            </a:rPr>
            <a:t>Утвърждаване на интеркултурното образование, чрез култура, наука и спорт</a:t>
          </a:r>
          <a:endParaRPr lang="bg-BG" sz="1600" b="1">
            <a:solidFill>
              <a:schemeClr val="tx1"/>
            </a:solidFill>
          </a:endParaRPr>
        </a:p>
      </dgm:t>
    </dgm:pt>
    <dgm:pt modelId="{5D337DCF-28BC-4A80-8A41-75AEE05DD1EA}" type="parTrans" cxnId="{9575C9AD-84D2-4132-BE94-1778B6E1CED3}">
      <dgm:prSet/>
      <dgm:spPr/>
      <dgm:t>
        <a:bodyPr/>
        <a:lstStyle/>
        <a:p>
          <a:endParaRPr lang="bg-BG"/>
        </a:p>
      </dgm:t>
    </dgm:pt>
    <dgm:pt modelId="{5471B4B7-1405-412E-AE92-6B3F12C26C24}" type="sibTrans" cxnId="{9575C9AD-84D2-4132-BE94-1778B6E1CED3}">
      <dgm:prSet/>
      <dgm:spPr/>
      <dgm:t>
        <a:bodyPr/>
        <a:lstStyle/>
        <a:p>
          <a:endParaRPr lang="bg-BG"/>
        </a:p>
      </dgm:t>
    </dgm:pt>
    <dgm:pt modelId="{EE5FE2C5-90F2-4A19-8E94-E4B71D2536A6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1600" b="1" dirty="0">
              <a:solidFill>
                <a:schemeClr val="tx1"/>
              </a:solidFill>
            </a:rPr>
            <a:t>Подобряване на качеството на общото образование чрез ефективно прилагане на компетентностен модел</a:t>
          </a:r>
          <a:endParaRPr lang="bg-BG" sz="1600" b="1" dirty="0">
            <a:solidFill>
              <a:schemeClr val="tx1"/>
            </a:solidFill>
          </a:endParaRPr>
        </a:p>
      </dgm:t>
    </dgm:pt>
    <dgm:pt modelId="{82EC0D39-5A9C-40D9-A48C-A4688DCD53AD}" type="parTrans" cxnId="{8CD29A59-218B-4FE0-88A8-7D0A2C937506}">
      <dgm:prSet/>
      <dgm:spPr/>
      <dgm:t>
        <a:bodyPr/>
        <a:lstStyle/>
        <a:p>
          <a:endParaRPr lang="bg-BG"/>
        </a:p>
      </dgm:t>
    </dgm:pt>
    <dgm:pt modelId="{E0B84151-2AAC-4BB5-BD5D-44724DE09868}" type="sibTrans" cxnId="{8CD29A59-218B-4FE0-88A8-7D0A2C937506}">
      <dgm:prSet/>
      <dgm:spPr/>
      <dgm:t>
        <a:bodyPr/>
        <a:lstStyle/>
        <a:p>
          <a:endParaRPr lang="bg-BG"/>
        </a:p>
      </dgm:t>
    </dgm:pt>
    <dgm:pt modelId="{1CAE55D1-81D7-4457-8F52-F83BFD20E62C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1600" b="1" i="0">
              <a:solidFill>
                <a:schemeClr val="tx1"/>
              </a:solidFill>
            </a:rPr>
            <a:t>Дигитална трансформация на училищното образование в т.ч. ПОО</a:t>
          </a:r>
          <a:endParaRPr lang="bg-BG" sz="1600" b="1">
            <a:solidFill>
              <a:schemeClr val="tx1"/>
            </a:solidFill>
          </a:endParaRPr>
        </a:p>
      </dgm:t>
    </dgm:pt>
    <dgm:pt modelId="{38031A65-84F7-4579-B108-7BF3718E0CE2}" type="parTrans" cxnId="{F61F426B-3774-4529-9AD5-DA927C7EF1F8}">
      <dgm:prSet/>
      <dgm:spPr/>
      <dgm:t>
        <a:bodyPr/>
        <a:lstStyle/>
        <a:p>
          <a:endParaRPr lang="bg-BG"/>
        </a:p>
      </dgm:t>
    </dgm:pt>
    <dgm:pt modelId="{7F66129A-3582-47EF-BFF3-C7AC48FC7C45}" type="sibTrans" cxnId="{F61F426B-3774-4529-9AD5-DA927C7EF1F8}">
      <dgm:prSet/>
      <dgm:spPr/>
      <dgm:t>
        <a:bodyPr/>
        <a:lstStyle/>
        <a:p>
          <a:endParaRPr lang="bg-BG"/>
        </a:p>
      </dgm:t>
    </dgm:pt>
    <dgm:pt modelId="{FFF65C48-75F9-46B0-9FFC-6877854ACEE9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1400" b="1" i="0" dirty="0">
              <a:solidFill>
                <a:schemeClr val="tx1"/>
              </a:solidFill>
            </a:rPr>
            <a:t>Въвеждане на форми на дуално обучение в приложими специалности във висшето образование. Професионално ориентиране на студентите чрез практики и развитие на предприемачески умения</a:t>
          </a:r>
          <a:endParaRPr lang="bg-BG" sz="1400" b="1" dirty="0">
            <a:solidFill>
              <a:schemeClr val="tx1"/>
            </a:solidFill>
          </a:endParaRPr>
        </a:p>
      </dgm:t>
    </dgm:pt>
    <dgm:pt modelId="{4CD3ED9F-58FC-4B1D-AF90-EAE04D924A90}" type="parTrans" cxnId="{659F2CDB-10A3-45CB-B826-8709B47893BC}">
      <dgm:prSet/>
      <dgm:spPr/>
      <dgm:t>
        <a:bodyPr/>
        <a:lstStyle/>
        <a:p>
          <a:endParaRPr lang="bg-BG"/>
        </a:p>
      </dgm:t>
    </dgm:pt>
    <dgm:pt modelId="{C400F416-AD40-4A40-9600-9CAE59976951}" type="sibTrans" cxnId="{659F2CDB-10A3-45CB-B826-8709B47893BC}">
      <dgm:prSet/>
      <dgm:spPr/>
      <dgm:t>
        <a:bodyPr/>
        <a:lstStyle/>
        <a:p>
          <a:endParaRPr lang="bg-BG"/>
        </a:p>
      </dgm:t>
    </dgm:pt>
    <dgm:pt modelId="{E80E2029-5314-4F31-A4AC-92952DD2A443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ru-RU" sz="1600" b="1" i="0">
              <a:solidFill>
                <a:schemeClr val="tx1"/>
              </a:solidFill>
            </a:rPr>
            <a:t>Подкрепа за развитие на проектна докторантура</a:t>
          </a:r>
          <a:endParaRPr lang="bg-BG" sz="1600" b="1">
            <a:solidFill>
              <a:schemeClr val="tx1"/>
            </a:solidFill>
          </a:endParaRPr>
        </a:p>
      </dgm:t>
    </dgm:pt>
    <dgm:pt modelId="{2F8B395A-708D-4FDD-8D28-9E9AE5318937}" type="parTrans" cxnId="{CDE87205-4B6E-458A-BA01-9058EAD9030B}">
      <dgm:prSet/>
      <dgm:spPr/>
      <dgm:t>
        <a:bodyPr/>
        <a:lstStyle/>
        <a:p>
          <a:endParaRPr lang="bg-BG"/>
        </a:p>
      </dgm:t>
    </dgm:pt>
    <dgm:pt modelId="{1E1FDFB2-79B2-4F2F-A08D-E61249C80338}" type="sibTrans" cxnId="{CDE87205-4B6E-458A-BA01-9058EAD9030B}">
      <dgm:prSet/>
      <dgm:spPr/>
      <dgm:t>
        <a:bodyPr/>
        <a:lstStyle/>
        <a:p>
          <a:endParaRPr lang="bg-BG"/>
        </a:p>
      </dgm:t>
    </dgm:pt>
    <dgm:pt modelId="{F55F19EF-553E-42E5-A1F6-00F056715813}">
      <dgm:prSet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bg-BG" sz="1600" b="1" i="0" dirty="0">
              <a:solidFill>
                <a:schemeClr val="tx1"/>
              </a:solidFill>
            </a:rPr>
            <a:t>Техническа помощ</a:t>
          </a:r>
          <a:endParaRPr lang="bg-BG" sz="1600" b="1" dirty="0">
            <a:solidFill>
              <a:schemeClr val="tx1"/>
            </a:solidFill>
          </a:endParaRPr>
        </a:p>
      </dgm:t>
    </dgm:pt>
    <dgm:pt modelId="{743E2DB0-AF6E-4558-B484-247B9B06706A}" type="parTrans" cxnId="{06174E0F-DEB3-4A66-ADAD-5B7DECD286D4}">
      <dgm:prSet/>
      <dgm:spPr/>
      <dgm:t>
        <a:bodyPr/>
        <a:lstStyle/>
        <a:p>
          <a:endParaRPr lang="bg-BG"/>
        </a:p>
      </dgm:t>
    </dgm:pt>
    <dgm:pt modelId="{81199E60-D6D6-47FA-8D89-F34DCCEB4397}" type="sibTrans" cxnId="{06174E0F-DEB3-4A66-ADAD-5B7DECD286D4}">
      <dgm:prSet/>
      <dgm:spPr/>
      <dgm:t>
        <a:bodyPr/>
        <a:lstStyle/>
        <a:p>
          <a:endParaRPr lang="bg-BG"/>
        </a:p>
      </dgm:t>
    </dgm:pt>
    <dgm:pt modelId="{A580036F-30A6-402D-A690-4E913A6E53A1}" type="pres">
      <dgm:prSet presAssocID="{DFD90431-C970-4F4D-9159-376038B4C3EB}" presName="linearFlow" presStyleCnt="0">
        <dgm:presLayoutVars>
          <dgm:dir/>
          <dgm:resizeHandles val="exact"/>
        </dgm:presLayoutVars>
      </dgm:prSet>
      <dgm:spPr/>
    </dgm:pt>
    <dgm:pt modelId="{39908589-DED1-41E8-8829-8112EBF24D11}" type="pres">
      <dgm:prSet presAssocID="{6E8FFC49-B491-4C2E-A0FF-E6E17001A9C3}" presName="composite" presStyleCnt="0"/>
      <dgm:spPr/>
    </dgm:pt>
    <dgm:pt modelId="{353E099C-315A-40CE-AAF1-C04DA6E9B8E4}" type="pres">
      <dgm:prSet presAssocID="{6E8FFC49-B491-4C2E-A0FF-E6E17001A9C3}" presName="imgShp" presStyleLbl="fgImgPlace1" presStyleIdx="0" presStyleCnt="7"/>
      <dgm:spPr/>
    </dgm:pt>
    <dgm:pt modelId="{3C06F663-3EDD-4AF7-AF18-CE3FD9D8C5BA}" type="pres">
      <dgm:prSet presAssocID="{6E8FFC49-B491-4C2E-A0FF-E6E17001A9C3}" presName="txShp" presStyleLbl="node1" presStyleIdx="0" presStyleCnt="7" custLinFactNeighborX="555" custLinFactNeighborY="5405">
        <dgm:presLayoutVars>
          <dgm:bulletEnabled val="1"/>
        </dgm:presLayoutVars>
      </dgm:prSet>
      <dgm:spPr/>
    </dgm:pt>
    <dgm:pt modelId="{8502F014-9B7C-4327-BF45-A2D7CE9F59A4}" type="pres">
      <dgm:prSet presAssocID="{0D9A1DCB-B3C9-4527-9B33-BD3FB99958A0}" presName="spacing" presStyleCnt="0"/>
      <dgm:spPr/>
    </dgm:pt>
    <dgm:pt modelId="{AFF90955-FD75-411C-A5FA-3F716629A8EC}" type="pres">
      <dgm:prSet presAssocID="{6846AF22-2122-4432-85B8-717368DACC0D}" presName="composite" presStyleCnt="0"/>
      <dgm:spPr/>
    </dgm:pt>
    <dgm:pt modelId="{342E829A-89B3-4D68-AEED-6E875C2C126D}" type="pres">
      <dgm:prSet presAssocID="{6846AF22-2122-4432-85B8-717368DACC0D}" presName="imgShp" presStyleLbl="fgImgPlace1" presStyleIdx="1" presStyleCnt="7"/>
      <dgm:spPr/>
    </dgm:pt>
    <dgm:pt modelId="{1F164D3D-102D-4ADC-A945-23545854D55C}" type="pres">
      <dgm:prSet presAssocID="{6846AF22-2122-4432-85B8-717368DACC0D}" presName="txShp" presStyleLbl="node1" presStyleIdx="1" presStyleCnt="7">
        <dgm:presLayoutVars>
          <dgm:bulletEnabled val="1"/>
        </dgm:presLayoutVars>
      </dgm:prSet>
      <dgm:spPr/>
    </dgm:pt>
    <dgm:pt modelId="{E1BAF3BB-2C0D-44BF-8862-F1EEDF38999F}" type="pres">
      <dgm:prSet presAssocID="{5471B4B7-1405-412E-AE92-6B3F12C26C24}" presName="spacing" presStyleCnt="0"/>
      <dgm:spPr/>
    </dgm:pt>
    <dgm:pt modelId="{19AE14BE-B9EE-4B39-B948-6EB642E28134}" type="pres">
      <dgm:prSet presAssocID="{EE5FE2C5-90F2-4A19-8E94-E4B71D2536A6}" presName="composite" presStyleCnt="0"/>
      <dgm:spPr/>
    </dgm:pt>
    <dgm:pt modelId="{4640CAD4-B257-4F7B-82CA-C211644D344E}" type="pres">
      <dgm:prSet presAssocID="{EE5FE2C5-90F2-4A19-8E94-E4B71D2536A6}" presName="imgShp" presStyleLbl="fgImgPlace1" presStyleIdx="2" presStyleCnt="7"/>
      <dgm:spPr/>
    </dgm:pt>
    <dgm:pt modelId="{AA3F3F16-3321-490F-BF4B-61DEABB25091}" type="pres">
      <dgm:prSet presAssocID="{EE5FE2C5-90F2-4A19-8E94-E4B71D2536A6}" presName="txShp" presStyleLbl="node1" presStyleIdx="2" presStyleCnt="7">
        <dgm:presLayoutVars>
          <dgm:bulletEnabled val="1"/>
        </dgm:presLayoutVars>
      </dgm:prSet>
      <dgm:spPr/>
    </dgm:pt>
    <dgm:pt modelId="{43D3B7F0-717F-4235-8C20-9410AA3F0941}" type="pres">
      <dgm:prSet presAssocID="{E0B84151-2AAC-4BB5-BD5D-44724DE09868}" presName="spacing" presStyleCnt="0"/>
      <dgm:spPr/>
    </dgm:pt>
    <dgm:pt modelId="{6708B956-4BAC-467D-89E3-427BD66D1569}" type="pres">
      <dgm:prSet presAssocID="{1CAE55D1-81D7-4457-8F52-F83BFD20E62C}" presName="composite" presStyleCnt="0"/>
      <dgm:spPr/>
    </dgm:pt>
    <dgm:pt modelId="{15BAE309-3276-4AA7-BF16-881BDA79E82B}" type="pres">
      <dgm:prSet presAssocID="{1CAE55D1-81D7-4457-8F52-F83BFD20E62C}" presName="imgShp" presStyleLbl="fgImgPlace1" presStyleIdx="3" presStyleCnt="7"/>
      <dgm:spPr/>
    </dgm:pt>
    <dgm:pt modelId="{180FE21C-4C1A-414C-9804-D62C6CFE04E5}" type="pres">
      <dgm:prSet presAssocID="{1CAE55D1-81D7-4457-8F52-F83BFD20E62C}" presName="txShp" presStyleLbl="node1" presStyleIdx="3" presStyleCnt="7">
        <dgm:presLayoutVars>
          <dgm:bulletEnabled val="1"/>
        </dgm:presLayoutVars>
      </dgm:prSet>
      <dgm:spPr/>
    </dgm:pt>
    <dgm:pt modelId="{E3E5DB23-0047-4502-8DBE-137CF5523323}" type="pres">
      <dgm:prSet presAssocID="{7F66129A-3582-47EF-BFF3-C7AC48FC7C45}" presName="spacing" presStyleCnt="0"/>
      <dgm:spPr/>
    </dgm:pt>
    <dgm:pt modelId="{EFAF4A81-D2A3-4620-9DBD-61AFF2AD8B30}" type="pres">
      <dgm:prSet presAssocID="{FFF65C48-75F9-46B0-9FFC-6877854ACEE9}" presName="composite" presStyleCnt="0"/>
      <dgm:spPr/>
    </dgm:pt>
    <dgm:pt modelId="{C70EC60D-BBEB-4573-82AD-50E010D9CC30}" type="pres">
      <dgm:prSet presAssocID="{FFF65C48-75F9-46B0-9FFC-6877854ACEE9}" presName="imgShp" presStyleLbl="fgImgPlace1" presStyleIdx="4" presStyleCnt="7"/>
      <dgm:spPr/>
    </dgm:pt>
    <dgm:pt modelId="{2C3D73DB-9366-42F7-90B7-294FE84EFFDE}" type="pres">
      <dgm:prSet presAssocID="{FFF65C48-75F9-46B0-9FFC-6877854ACEE9}" presName="txShp" presStyleLbl="node1" presStyleIdx="4" presStyleCnt="7">
        <dgm:presLayoutVars>
          <dgm:bulletEnabled val="1"/>
        </dgm:presLayoutVars>
      </dgm:prSet>
      <dgm:spPr/>
    </dgm:pt>
    <dgm:pt modelId="{A2329CA3-5E3C-421E-996C-CC44968D72C3}" type="pres">
      <dgm:prSet presAssocID="{C400F416-AD40-4A40-9600-9CAE59976951}" presName="spacing" presStyleCnt="0"/>
      <dgm:spPr/>
    </dgm:pt>
    <dgm:pt modelId="{B7EE35A6-0B22-4CBF-BA8A-CDEF1D933422}" type="pres">
      <dgm:prSet presAssocID="{E80E2029-5314-4F31-A4AC-92952DD2A443}" presName="composite" presStyleCnt="0"/>
      <dgm:spPr/>
    </dgm:pt>
    <dgm:pt modelId="{C2691952-0C26-4456-B0BB-381A31FABAB4}" type="pres">
      <dgm:prSet presAssocID="{E80E2029-5314-4F31-A4AC-92952DD2A443}" presName="imgShp" presStyleLbl="fgImgPlace1" presStyleIdx="5" presStyleCnt="7"/>
      <dgm:spPr/>
    </dgm:pt>
    <dgm:pt modelId="{6E4271A6-3379-4765-9DBB-5915D5F9F6D8}" type="pres">
      <dgm:prSet presAssocID="{E80E2029-5314-4F31-A4AC-92952DD2A443}" presName="txShp" presStyleLbl="node1" presStyleIdx="5" presStyleCnt="7">
        <dgm:presLayoutVars>
          <dgm:bulletEnabled val="1"/>
        </dgm:presLayoutVars>
      </dgm:prSet>
      <dgm:spPr/>
    </dgm:pt>
    <dgm:pt modelId="{373276F2-0B15-4995-989C-C312CBA6A7D4}" type="pres">
      <dgm:prSet presAssocID="{1E1FDFB2-79B2-4F2F-A08D-E61249C80338}" presName="spacing" presStyleCnt="0"/>
      <dgm:spPr/>
    </dgm:pt>
    <dgm:pt modelId="{7612075C-BBE3-4B76-A808-94C8E3F5C35A}" type="pres">
      <dgm:prSet presAssocID="{F55F19EF-553E-42E5-A1F6-00F056715813}" presName="composite" presStyleCnt="0"/>
      <dgm:spPr/>
    </dgm:pt>
    <dgm:pt modelId="{34D503EE-1167-4F5C-87ED-2158B4CEE2EB}" type="pres">
      <dgm:prSet presAssocID="{F55F19EF-553E-42E5-A1F6-00F056715813}" presName="imgShp" presStyleLbl="fgImgPlace1" presStyleIdx="6" presStyleCnt="7"/>
      <dgm:spPr/>
    </dgm:pt>
    <dgm:pt modelId="{0C380FB0-01C3-4F71-A5DF-FF64FAA0C7A3}" type="pres">
      <dgm:prSet presAssocID="{F55F19EF-553E-42E5-A1F6-00F056715813}" presName="txShp" presStyleLbl="node1" presStyleIdx="6" presStyleCnt="7">
        <dgm:presLayoutVars>
          <dgm:bulletEnabled val="1"/>
        </dgm:presLayoutVars>
      </dgm:prSet>
      <dgm:spPr/>
    </dgm:pt>
  </dgm:ptLst>
  <dgm:cxnLst>
    <dgm:cxn modelId="{CDE87205-4B6E-458A-BA01-9058EAD9030B}" srcId="{DFD90431-C970-4F4D-9159-376038B4C3EB}" destId="{E80E2029-5314-4F31-A4AC-92952DD2A443}" srcOrd="5" destOrd="0" parTransId="{2F8B395A-708D-4FDD-8D28-9E9AE5318937}" sibTransId="{1E1FDFB2-79B2-4F2F-A08D-E61249C80338}"/>
    <dgm:cxn modelId="{06174E0F-DEB3-4A66-ADAD-5B7DECD286D4}" srcId="{DFD90431-C970-4F4D-9159-376038B4C3EB}" destId="{F55F19EF-553E-42E5-A1F6-00F056715813}" srcOrd="6" destOrd="0" parTransId="{743E2DB0-AF6E-4558-B484-247B9B06706A}" sibTransId="{81199E60-D6D6-47FA-8D89-F34DCCEB4397}"/>
    <dgm:cxn modelId="{4014FC29-70C8-4911-BEB1-8459A8DA1404}" type="presOf" srcId="{F55F19EF-553E-42E5-A1F6-00F056715813}" destId="{0C380FB0-01C3-4F71-A5DF-FF64FAA0C7A3}" srcOrd="0" destOrd="0" presId="urn:microsoft.com/office/officeart/2005/8/layout/vList3"/>
    <dgm:cxn modelId="{A172842F-9C64-4E1B-8152-FAF8A14CE684}" type="presOf" srcId="{DFD90431-C970-4F4D-9159-376038B4C3EB}" destId="{A580036F-30A6-402D-A690-4E913A6E53A1}" srcOrd="0" destOrd="0" presId="urn:microsoft.com/office/officeart/2005/8/layout/vList3"/>
    <dgm:cxn modelId="{0EB8D430-EE4E-4BEC-80E9-53D53C7EEAE7}" type="presOf" srcId="{6846AF22-2122-4432-85B8-717368DACC0D}" destId="{1F164D3D-102D-4ADC-A945-23545854D55C}" srcOrd="0" destOrd="0" presId="urn:microsoft.com/office/officeart/2005/8/layout/vList3"/>
    <dgm:cxn modelId="{818F2142-FC9D-4B80-8585-84886D2D419D}" type="presOf" srcId="{FFF65C48-75F9-46B0-9FFC-6877854ACEE9}" destId="{2C3D73DB-9366-42F7-90B7-294FE84EFFDE}" srcOrd="0" destOrd="0" presId="urn:microsoft.com/office/officeart/2005/8/layout/vList3"/>
    <dgm:cxn modelId="{F61F426B-3774-4529-9AD5-DA927C7EF1F8}" srcId="{DFD90431-C970-4F4D-9159-376038B4C3EB}" destId="{1CAE55D1-81D7-4457-8F52-F83BFD20E62C}" srcOrd="3" destOrd="0" parTransId="{38031A65-84F7-4579-B108-7BF3718E0CE2}" sibTransId="{7F66129A-3582-47EF-BFF3-C7AC48FC7C45}"/>
    <dgm:cxn modelId="{8CD29A59-218B-4FE0-88A8-7D0A2C937506}" srcId="{DFD90431-C970-4F4D-9159-376038B4C3EB}" destId="{EE5FE2C5-90F2-4A19-8E94-E4B71D2536A6}" srcOrd="2" destOrd="0" parTransId="{82EC0D39-5A9C-40D9-A48C-A4688DCD53AD}" sibTransId="{E0B84151-2AAC-4BB5-BD5D-44724DE09868}"/>
    <dgm:cxn modelId="{BF56347B-A387-41C7-BC70-70DA9FE53A4D}" srcId="{DFD90431-C970-4F4D-9159-376038B4C3EB}" destId="{6E8FFC49-B491-4C2E-A0FF-E6E17001A9C3}" srcOrd="0" destOrd="0" parTransId="{D0A46D93-37DE-491F-96AA-FE772B58EF72}" sibTransId="{0D9A1DCB-B3C9-4527-9B33-BD3FB99958A0}"/>
    <dgm:cxn modelId="{16F8AC86-47E4-4030-B392-4B7302E75932}" type="presOf" srcId="{EE5FE2C5-90F2-4A19-8E94-E4B71D2536A6}" destId="{AA3F3F16-3321-490F-BF4B-61DEABB25091}" srcOrd="0" destOrd="0" presId="urn:microsoft.com/office/officeart/2005/8/layout/vList3"/>
    <dgm:cxn modelId="{9575C9AD-84D2-4132-BE94-1778B6E1CED3}" srcId="{DFD90431-C970-4F4D-9159-376038B4C3EB}" destId="{6846AF22-2122-4432-85B8-717368DACC0D}" srcOrd="1" destOrd="0" parTransId="{5D337DCF-28BC-4A80-8A41-75AEE05DD1EA}" sibTransId="{5471B4B7-1405-412E-AE92-6B3F12C26C24}"/>
    <dgm:cxn modelId="{F03E48C2-2E32-442E-BD97-72E98C8F0236}" type="presOf" srcId="{1CAE55D1-81D7-4457-8F52-F83BFD20E62C}" destId="{180FE21C-4C1A-414C-9804-D62C6CFE04E5}" srcOrd="0" destOrd="0" presId="urn:microsoft.com/office/officeart/2005/8/layout/vList3"/>
    <dgm:cxn modelId="{659F2CDB-10A3-45CB-B826-8709B47893BC}" srcId="{DFD90431-C970-4F4D-9159-376038B4C3EB}" destId="{FFF65C48-75F9-46B0-9FFC-6877854ACEE9}" srcOrd="4" destOrd="0" parTransId="{4CD3ED9F-58FC-4B1D-AF90-EAE04D924A90}" sibTransId="{C400F416-AD40-4A40-9600-9CAE59976951}"/>
    <dgm:cxn modelId="{FD0292E2-4A20-4D94-A403-43D1A7F43878}" type="presOf" srcId="{6E8FFC49-B491-4C2E-A0FF-E6E17001A9C3}" destId="{3C06F663-3EDD-4AF7-AF18-CE3FD9D8C5BA}" srcOrd="0" destOrd="0" presId="urn:microsoft.com/office/officeart/2005/8/layout/vList3"/>
    <dgm:cxn modelId="{9DD7C4F8-121C-4D5A-BA4E-E4C2476A1C96}" type="presOf" srcId="{E80E2029-5314-4F31-A4AC-92952DD2A443}" destId="{6E4271A6-3379-4765-9DBB-5915D5F9F6D8}" srcOrd="0" destOrd="0" presId="urn:microsoft.com/office/officeart/2005/8/layout/vList3"/>
    <dgm:cxn modelId="{FB60E809-F10B-494A-88E2-65B55FD50E74}" type="presParOf" srcId="{A580036F-30A6-402D-A690-4E913A6E53A1}" destId="{39908589-DED1-41E8-8829-8112EBF24D11}" srcOrd="0" destOrd="0" presId="urn:microsoft.com/office/officeart/2005/8/layout/vList3"/>
    <dgm:cxn modelId="{8CD37FEC-386F-4B08-9495-2963171F4DBF}" type="presParOf" srcId="{39908589-DED1-41E8-8829-8112EBF24D11}" destId="{353E099C-315A-40CE-AAF1-C04DA6E9B8E4}" srcOrd="0" destOrd="0" presId="urn:microsoft.com/office/officeart/2005/8/layout/vList3"/>
    <dgm:cxn modelId="{B2920904-8216-4BF2-AEB2-664D67E50B78}" type="presParOf" srcId="{39908589-DED1-41E8-8829-8112EBF24D11}" destId="{3C06F663-3EDD-4AF7-AF18-CE3FD9D8C5BA}" srcOrd="1" destOrd="0" presId="urn:microsoft.com/office/officeart/2005/8/layout/vList3"/>
    <dgm:cxn modelId="{8A6A7115-84D6-4FA1-8D65-7ACBDFFEBB03}" type="presParOf" srcId="{A580036F-30A6-402D-A690-4E913A6E53A1}" destId="{8502F014-9B7C-4327-BF45-A2D7CE9F59A4}" srcOrd="1" destOrd="0" presId="urn:microsoft.com/office/officeart/2005/8/layout/vList3"/>
    <dgm:cxn modelId="{8FF194D5-A453-44F2-B67A-F423B81E00C6}" type="presParOf" srcId="{A580036F-30A6-402D-A690-4E913A6E53A1}" destId="{AFF90955-FD75-411C-A5FA-3F716629A8EC}" srcOrd="2" destOrd="0" presId="urn:microsoft.com/office/officeart/2005/8/layout/vList3"/>
    <dgm:cxn modelId="{839EBC5C-E4D6-4584-A68D-C133C7DD137E}" type="presParOf" srcId="{AFF90955-FD75-411C-A5FA-3F716629A8EC}" destId="{342E829A-89B3-4D68-AEED-6E875C2C126D}" srcOrd="0" destOrd="0" presId="urn:microsoft.com/office/officeart/2005/8/layout/vList3"/>
    <dgm:cxn modelId="{6CA700FB-2CBD-47F3-8B9A-9ECD1992BFAB}" type="presParOf" srcId="{AFF90955-FD75-411C-A5FA-3F716629A8EC}" destId="{1F164D3D-102D-4ADC-A945-23545854D55C}" srcOrd="1" destOrd="0" presId="urn:microsoft.com/office/officeart/2005/8/layout/vList3"/>
    <dgm:cxn modelId="{5EFFB8CB-F2D4-46F0-86BF-73771C4AAF62}" type="presParOf" srcId="{A580036F-30A6-402D-A690-4E913A6E53A1}" destId="{E1BAF3BB-2C0D-44BF-8862-F1EEDF38999F}" srcOrd="3" destOrd="0" presId="urn:microsoft.com/office/officeart/2005/8/layout/vList3"/>
    <dgm:cxn modelId="{8852537B-F343-40E2-B63E-EA0EFEA55CE3}" type="presParOf" srcId="{A580036F-30A6-402D-A690-4E913A6E53A1}" destId="{19AE14BE-B9EE-4B39-B948-6EB642E28134}" srcOrd="4" destOrd="0" presId="urn:microsoft.com/office/officeart/2005/8/layout/vList3"/>
    <dgm:cxn modelId="{20B40FA8-B424-473A-85EE-1BD156EAE2ED}" type="presParOf" srcId="{19AE14BE-B9EE-4B39-B948-6EB642E28134}" destId="{4640CAD4-B257-4F7B-82CA-C211644D344E}" srcOrd="0" destOrd="0" presId="urn:microsoft.com/office/officeart/2005/8/layout/vList3"/>
    <dgm:cxn modelId="{2DC88096-EAB9-409F-A32B-AA870EDE202A}" type="presParOf" srcId="{19AE14BE-B9EE-4B39-B948-6EB642E28134}" destId="{AA3F3F16-3321-490F-BF4B-61DEABB25091}" srcOrd="1" destOrd="0" presId="urn:microsoft.com/office/officeart/2005/8/layout/vList3"/>
    <dgm:cxn modelId="{A5BF2250-B678-4EC0-B06B-8AEB369FCE4C}" type="presParOf" srcId="{A580036F-30A6-402D-A690-4E913A6E53A1}" destId="{43D3B7F0-717F-4235-8C20-9410AA3F0941}" srcOrd="5" destOrd="0" presId="urn:microsoft.com/office/officeart/2005/8/layout/vList3"/>
    <dgm:cxn modelId="{A76E6864-76E9-4756-B84C-DDFD345CD9D0}" type="presParOf" srcId="{A580036F-30A6-402D-A690-4E913A6E53A1}" destId="{6708B956-4BAC-467D-89E3-427BD66D1569}" srcOrd="6" destOrd="0" presId="urn:microsoft.com/office/officeart/2005/8/layout/vList3"/>
    <dgm:cxn modelId="{C8674FD5-53D3-43CC-8ECD-E7B64A3D3B6D}" type="presParOf" srcId="{6708B956-4BAC-467D-89E3-427BD66D1569}" destId="{15BAE309-3276-4AA7-BF16-881BDA79E82B}" srcOrd="0" destOrd="0" presId="urn:microsoft.com/office/officeart/2005/8/layout/vList3"/>
    <dgm:cxn modelId="{8AE11528-E7AB-41A4-9976-08D67965304A}" type="presParOf" srcId="{6708B956-4BAC-467D-89E3-427BD66D1569}" destId="{180FE21C-4C1A-414C-9804-D62C6CFE04E5}" srcOrd="1" destOrd="0" presId="urn:microsoft.com/office/officeart/2005/8/layout/vList3"/>
    <dgm:cxn modelId="{4B29F878-4FAF-4655-BDDF-4D392FF91CA6}" type="presParOf" srcId="{A580036F-30A6-402D-A690-4E913A6E53A1}" destId="{E3E5DB23-0047-4502-8DBE-137CF5523323}" srcOrd="7" destOrd="0" presId="urn:microsoft.com/office/officeart/2005/8/layout/vList3"/>
    <dgm:cxn modelId="{42E5BB70-CBC9-4770-9D68-3F74B4B86CAE}" type="presParOf" srcId="{A580036F-30A6-402D-A690-4E913A6E53A1}" destId="{EFAF4A81-D2A3-4620-9DBD-61AFF2AD8B30}" srcOrd="8" destOrd="0" presId="urn:microsoft.com/office/officeart/2005/8/layout/vList3"/>
    <dgm:cxn modelId="{50EB7F5F-0E3E-41EA-B73B-A0C8F033D879}" type="presParOf" srcId="{EFAF4A81-D2A3-4620-9DBD-61AFF2AD8B30}" destId="{C70EC60D-BBEB-4573-82AD-50E010D9CC30}" srcOrd="0" destOrd="0" presId="urn:microsoft.com/office/officeart/2005/8/layout/vList3"/>
    <dgm:cxn modelId="{989AC381-D03A-4E1E-8EC7-36F2F71BA8FC}" type="presParOf" srcId="{EFAF4A81-D2A3-4620-9DBD-61AFF2AD8B30}" destId="{2C3D73DB-9366-42F7-90B7-294FE84EFFDE}" srcOrd="1" destOrd="0" presId="urn:microsoft.com/office/officeart/2005/8/layout/vList3"/>
    <dgm:cxn modelId="{D34B88FC-F4F0-48B6-9546-740059720DBE}" type="presParOf" srcId="{A580036F-30A6-402D-A690-4E913A6E53A1}" destId="{A2329CA3-5E3C-421E-996C-CC44968D72C3}" srcOrd="9" destOrd="0" presId="urn:microsoft.com/office/officeart/2005/8/layout/vList3"/>
    <dgm:cxn modelId="{FEEA0897-F9A4-4EE1-A444-8D90F594F425}" type="presParOf" srcId="{A580036F-30A6-402D-A690-4E913A6E53A1}" destId="{B7EE35A6-0B22-4CBF-BA8A-CDEF1D933422}" srcOrd="10" destOrd="0" presId="urn:microsoft.com/office/officeart/2005/8/layout/vList3"/>
    <dgm:cxn modelId="{33E79BE6-A556-4612-A071-74C8458A32B5}" type="presParOf" srcId="{B7EE35A6-0B22-4CBF-BA8A-CDEF1D933422}" destId="{C2691952-0C26-4456-B0BB-381A31FABAB4}" srcOrd="0" destOrd="0" presId="urn:microsoft.com/office/officeart/2005/8/layout/vList3"/>
    <dgm:cxn modelId="{E6516E63-D657-4A8F-9F01-0B8DB51559EA}" type="presParOf" srcId="{B7EE35A6-0B22-4CBF-BA8A-CDEF1D933422}" destId="{6E4271A6-3379-4765-9DBB-5915D5F9F6D8}" srcOrd="1" destOrd="0" presId="urn:microsoft.com/office/officeart/2005/8/layout/vList3"/>
    <dgm:cxn modelId="{E8163E36-0EDB-4335-B7E6-6138894D2D92}" type="presParOf" srcId="{A580036F-30A6-402D-A690-4E913A6E53A1}" destId="{373276F2-0B15-4995-989C-C312CBA6A7D4}" srcOrd="11" destOrd="0" presId="urn:microsoft.com/office/officeart/2005/8/layout/vList3"/>
    <dgm:cxn modelId="{86747CF1-F7B1-4C02-A454-5C2061FA47B9}" type="presParOf" srcId="{A580036F-30A6-402D-A690-4E913A6E53A1}" destId="{7612075C-BBE3-4B76-A808-94C8E3F5C35A}" srcOrd="12" destOrd="0" presId="urn:microsoft.com/office/officeart/2005/8/layout/vList3"/>
    <dgm:cxn modelId="{74E05CA0-E711-4ED6-BA2C-454C0C4AA402}" type="presParOf" srcId="{7612075C-BBE3-4B76-A808-94C8E3F5C35A}" destId="{34D503EE-1167-4F5C-87ED-2158B4CEE2EB}" srcOrd="0" destOrd="0" presId="urn:microsoft.com/office/officeart/2005/8/layout/vList3"/>
    <dgm:cxn modelId="{7CF369AF-59E3-4B03-8BB2-A7D22C76785A}" type="presParOf" srcId="{7612075C-BBE3-4B76-A808-94C8E3F5C35A}" destId="{0C380FB0-01C3-4F71-A5DF-FF64FAA0C7A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E6A100-6F31-4DE9-AEEA-C8767B555A31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bg-BG"/>
        </a:p>
      </dgm:t>
    </dgm:pt>
    <dgm:pt modelId="{CB9B58BB-4957-48C7-92E3-592FDD54031D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1. Създаване на условия за дуално обучение във ВО, отчитайки международ-ния опит, нагласите на бизнеса и ВУ.</a:t>
          </a:r>
          <a:endParaRPr lang="bg-BG" sz="1600" dirty="0">
            <a:solidFill>
              <a:schemeClr val="tx1"/>
            </a:solidFill>
          </a:endParaRPr>
        </a:p>
      </dgm:t>
    </dgm:pt>
    <dgm:pt modelId="{EDB6E068-351B-443D-A27A-1508CB68104C}" type="parTrans" cxnId="{95D591CA-DAA1-4963-BFDF-F77AF36E7914}">
      <dgm:prSet/>
      <dgm:spPr/>
      <dgm:t>
        <a:bodyPr/>
        <a:lstStyle/>
        <a:p>
          <a:endParaRPr lang="bg-BG" sz="4400">
            <a:solidFill>
              <a:schemeClr val="tx1"/>
            </a:solidFill>
          </a:endParaRPr>
        </a:p>
      </dgm:t>
    </dgm:pt>
    <dgm:pt modelId="{BD84B906-213E-4DE0-B50D-2E9820E124FD}" type="sibTrans" cxnId="{95D591CA-DAA1-4963-BFDF-F77AF36E7914}">
      <dgm:prSet custT="1"/>
      <dgm:spPr/>
      <dgm:t>
        <a:bodyPr/>
        <a:lstStyle/>
        <a:p>
          <a:endParaRPr lang="bg-BG" sz="1200">
            <a:solidFill>
              <a:schemeClr val="tx1"/>
            </a:solidFill>
          </a:endParaRPr>
        </a:p>
      </dgm:t>
    </dgm:pt>
    <dgm:pt modelId="{0114FC87-AADD-4AD7-8668-666583E0A3E9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2. Пилотно въвеждане на дуално обучение във висшето образование.</a:t>
          </a:r>
          <a:endParaRPr lang="bg-BG" sz="1600" dirty="0">
            <a:solidFill>
              <a:schemeClr val="tx1"/>
            </a:solidFill>
          </a:endParaRPr>
        </a:p>
      </dgm:t>
    </dgm:pt>
    <dgm:pt modelId="{505D20B2-9FEA-4A5A-A020-57D363D6B6D4}" type="parTrans" cxnId="{9CD00424-AC43-497B-B341-9AB1E0C43F74}">
      <dgm:prSet/>
      <dgm:spPr/>
      <dgm:t>
        <a:bodyPr/>
        <a:lstStyle/>
        <a:p>
          <a:endParaRPr lang="bg-BG" sz="4400">
            <a:solidFill>
              <a:schemeClr val="tx1"/>
            </a:solidFill>
          </a:endParaRPr>
        </a:p>
      </dgm:t>
    </dgm:pt>
    <dgm:pt modelId="{8217C919-0A65-4CC5-B8AC-03B0760CAD44}" type="sibTrans" cxnId="{9CD00424-AC43-497B-B341-9AB1E0C43F74}">
      <dgm:prSet custT="1"/>
      <dgm:spPr/>
      <dgm:t>
        <a:bodyPr/>
        <a:lstStyle/>
        <a:p>
          <a:endParaRPr lang="bg-BG" sz="1200">
            <a:solidFill>
              <a:schemeClr val="tx1"/>
            </a:solidFill>
          </a:endParaRPr>
        </a:p>
      </dgm:t>
    </dgm:pt>
    <dgm:pt modelId="{2B7524F9-1254-47E4-8BB3-5E2DEC2A6821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3. Внедряване на система за проследяване на дипломира-ните висшисти. </a:t>
          </a:r>
          <a:endParaRPr lang="bg-BG" sz="1600" dirty="0">
            <a:solidFill>
              <a:schemeClr val="tx1"/>
            </a:solidFill>
          </a:endParaRPr>
        </a:p>
      </dgm:t>
    </dgm:pt>
    <dgm:pt modelId="{6353CC43-BBD0-45E5-B9DF-F90F9C4181EC}" type="parTrans" cxnId="{83317106-600F-4245-A18C-8BF51BC938C8}">
      <dgm:prSet/>
      <dgm:spPr/>
      <dgm:t>
        <a:bodyPr/>
        <a:lstStyle/>
        <a:p>
          <a:endParaRPr lang="bg-BG" sz="4400">
            <a:solidFill>
              <a:schemeClr val="tx1"/>
            </a:solidFill>
          </a:endParaRPr>
        </a:p>
      </dgm:t>
    </dgm:pt>
    <dgm:pt modelId="{EBC4EDA0-0596-42C4-9D2F-BB98D4B42CA0}" type="sibTrans" cxnId="{83317106-600F-4245-A18C-8BF51BC938C8}">
      <dgm:prSet custT="1"/>
      <dgm:spPr/>
      <dgm:t>
        <a:bodyPr/>
        <a:lstStyle/>
        <a:p>
          <a:endParaRPr lang="bg-BG" sz="1200">
            <a:solidFill>
              <a:schemeClr val="tx1"/>
            </a:solidFill>
          </a:endParaRPr>
        </a:p>
      </dgm:t>
    </dgm:pt>
    <dgm:pt modelId="{5E86C18F-B297-4CBD-93EC-C4E3F4E70333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4. Обучение на преподава-тели във ВУ за работа в европейски и други проекти и мрежи. </a:t>
          </a:r>
          <a:endParaRPr lang="bg-BG" sz="1600" dirty="0">
            <a:solidFill>
              <a:schemeClr val="tx1"/>
            </a:solidFill>
          </a:endParaRPr>
        </a:p>
      </dgm:t>
    </dgm:pt>
    <dgm:pt modelId="{89A8974D-28EF-4FA2-8FEC-0F97AEB5DB40}" type="parTrans" cxnId="{CDFF0D92-D760-4C0F-8C53-98259EC21178}">
      <dgm:prSet/>
      <dgm:spPr/>
      <dgm:t>
        <a:bodyPr/>
        <a:lstStyle/>
        <a:p>
          <a:endParaRPr lang="bg-BG" sz="4400">
            <a:solidFill>
              <a:schemeClr val="tx1"/>
            </a:solidFill>
          </a:endParaRPr>
        </a:p>
      </dgm:t>
    </dgm:pt>
    <dgm:pt modelId="{B1956A6C-C3D3-4C80-85B1-FCE1373C8B39}" type="sibTrans" cxnId="{CDFF0D92-D760-4C0F-8C53-98259EC21178}">
      <dgm:prSet custT="1"/>
      <dgm:spPr/>
      <dgm:t>
        <a:bodyPr/>
        <a:lstStyle/>
        <a:p>
          <a:endParaRPr lang="bg-BG" sz="1200">
            <a:solidFill>
              <a:schemeClr val="tx1"/>
            </a:solidFill>
          </a:endParaRPr>
        </a:p>
      </dgm:t>
    </dgm:pt>
    <dgm:pt modelId="{B75499D6-53E2-4B16-821E-39A8C75A9FD1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5. Обучение на студенти за формиране на предприемачески нагласи, умения и компетентност </a:t>
          </a:r>
          <a:endParaRPr lang="bg-BG" sz="1600" dirty="0">
            <a:solidFill>
              <a:schemeClr val="tx1"/>
            </a:solidFill>
          </a:endParaRPr>
        </a:p>
      </dgm:t>
    </dgm:pt>
    <dgm:pt modelId="{9D57D788-841F-4078-9543-09D5E83AAD56}" type="parTrans" cxnId="{2DB5F238-2153-439A-8BB0-5D6A0D7BBCDF}">
      <dgm:prSet/>
      <dgm:spPr/>
      <dgm:t>
        <a:bodyPr/>
        <a:lstStyle/>
        <a:p>
          <a:endParaRPr lang="bg-BG" sz="4400">
            <a:solidFill>
              <a:schemeClr val="tx1"/>
            </a:solidFill>
          </a:endParaRPr>
        </a:p>
      </dgm:t>
    </dgm:pt>
    <dgm:pt modelId="{4E4B486E-993C-46E7-A2E3-28BA2863F1C0}" type="sibTrans" cxnId="{2DB5F238-2153-439A-8BB0-5D6A0D7BBCDF}">
      <dgm:prSet custT="1"/>
      <dgm:spPr/>
      <dgm:t>
        <a:bodyPr/>
        <a:lstStyle/>
        <a:p>
          <a:endParaRPr lang="bg-BG" sz="1200">
            <a:solidFill>
              <a:schemeClr val="tx1"/>
            </a:solidFill>
          </a:endParaRPr>
        </a:p>
      </dgm:t>
    </dgm:pt>
    <dgm:pt modelId="{CC21A41D-1211-4922-A064-CFF5F2C2C145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6. Създаване на клубове за социално предприема-чество и иновации, подкрепа за стартиране на собствен бизнес</a:t>
          </a:r>
          <a:endParaRPr lang="bg-BG" sz="1600" dirty="0">
            <a:solidFill>
              <a:schemeClr val="tx1"/>
            </a:solidFill>
          </a:endParaRPr>
        </a:p>
      </dgm:t>
    </dgm:pt>
    <dgm:pt modelId="{AD2D3A66-9A19-4157-B8F5-24A8A3A84005}" type="parTrans" cxnId="{DB822D9A-0F21-4FCC-A66D-B29EEB5A3923}">
      <dgm:prSet/>
      <dgm:spPr/>
      <dgm:t>
        <a:bodyPr/>
        <a:lstStyle/>
        <a:p>
          <a:endParaRPr lang="bg-BG" sz="4400">
            <a:solidFill>
              <a:schemeClr val="tx1"/>
            </a:solidFill>
          </a:endParaRPr>
        </a:p>
      </dgm:t>
    </dgm:pt>
    <dgm:pt modelId="{5EAB5158-1CDC-4958-ADA6-2589CB34A5D8}" type="sibTrans" cxnId="{DB822D9A-0F21-4FCC-A66D-B29EEB5A3923}">
      <dgm:prSet custT="1"/>
      <dgm:spPr/>
      <dgm:t>
        <a:bodyPr/>
        <a:lstStyle/>
        <a:p>
          <a:endParaRPr lang="bg-BG" sz="1200">
            <a:solidFill>
              <a:schemeClr val="tx1"/>
            </a:solidFill>
          </a:endParaRPr>
        </a:p>
      </dgm:t>
    </dgm:pt>
    <dgm:pt modelId="{553F97AB-9544-44AC-B043-873787FD504F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7. Провеждане на допълнителни студентски практики.</a:t>
          </a:r>
          <a:endParaRPr lang="bg-BG" sz="1600" dirty="0">
            <a:solidFill>
              <a:schemeClr val="tx1"/>
            </a:solidFill>
          </a:endParaRPr>
        </a:p>
      </dgm:t>
    </dgm:pt>
    <dgm:pt modelId="{B75D4DAB-CE97-4193-BC24-C87FD5A87124}" type="parTrans" cxnId="{1CD9FB44-F63C-4B40-841E-CB2ED9F626B7}">
      <dgm:prSet/>
      <dgm:spPr/>
      <dgm:t>
        <a:bodyPr/>
        <a:lstStyle/>
        <a:p>
          <a:endParaRPr lang="bg-BG" sz="4400">
            <a:solidFill>
              <a:schemeClr val="tx1"/>
            </a:solidFill>
          </a:endParaRPr>
        </a:p>
      </dgm:t>
    </dgm:pt>
    <dgm:pt modelId="{B729B458-47F7-4A1E-BD1F-CAAA7F76D5AF}" type="sibTrans" cxnId="{1CD9FB44-F63C-4B40-841E-CB2ED9F626B7}">
      <dgm:prSet/>
      <dgm:spPr/>
      <dgm:t>
        <a:bodyPr/>
        <a:lstStyle/>
        <a:p>
          <a:endParaRPr lang="bg-BG" sz="4400">
            <a:solidFill>
              <a:schemeClr val="tx1"/>
            </a:solidFill>
          </a:endParaRPr>
        </a:p>
      </dgm:t>
    </dgm:pt>
    <dgm:pt modelId="{18E424E8-F516-4F93-82D4-60697023C438}" type="pres">
      <dgm:prSet presAssocID="{8EE6A100-6F31-4DE9-AEEA-C8767B555A31}" presName="Name0" presStyleCnt="0">
        <dgm:presLayoutVars>
          <dgm:dir/>
          <dgm:resizeHandles val="exact"/>
        </dgm:presLayoutVars>
      </dgm:prSet>
      <dgm:spPr/>
    </dgm:pt>
    <dgm:pt modelId="{D186FB68-0DC4-431C-9FA8-66132422C9FC}" type="pres">
      <dgm:prSet presAssocID="{CB9B58BB-4957-48C7-92E3-592FDD54031D}" presName="node" presStyleLbl="node1" presStyleIdx="0" presStyleCnt="7" custScaleX="291965" custScaleY="92192">
        <dgm:presLayoutVars>
          <dgm:bulletEnabled val="1"/>
        </dgm:presLayoutVars>
      </dgm:prSet>
      <dgm:spPr/>
    </dgm:pt>
    <dgm:pt modelId="{E3296AC0-56BE-434E-AE8F-A75CE836CEE5}" type="pres">
      <dgm:prSet presAssocID="{BD84B906-213E-4DE0-B50D-2E9820E124FD}" presName="sibTrans" presStyleLbl="sibTrans2D1" presStyleIdx="0" presStyleCnt="6"/>
      <dgm:spPr/>
    </dgm:pt>
    <dgm:pt modelId="{661CB27F-73E5-4FDC-97FE-23C148BA92E2}" type="pres">
      <dgm:prSet presAssocID="{BD84B906-213E-4DE0-B50D-2E9820E124FD}" presName="connectorText" presStyleLbl="sibTrans2D1" presStyleIdx="0" presStyleCnt="6"/>
      <dgm:spPr/>
    </dgm:pt>
    <dgm:pt modelId="{7390EE8E-094E-4248-8EBB-A8F83B23DFCE}" type="pres">
      <dgm:prSet presAssocID="{0114FC87-AADD-4AD7-8668-666583E0A3E9}" presName="node" presStyleLbl="node1" presStyleIdx="1" presStyleCnt="7" custScaleX="291965" custScaleY="92192">
        <dgm:presLayoutVars>
          <dgm:bulletEnabled val="1"/>
        </dgm:presLayoutVars>
      </dgm:prSet>
      <dgm:spPr/>
    </dgm:pt>
    <dgm:pt modelId="{BFF74F49-FAA5-43F4-A69D-99792AE77FE3}" type="pres">
      <dgm:prSet presAssocID="{8217C919-0A65-4CC5-B8AC-03B0760CAD44}" presName="sibTrans" presStyleLbl="sibTrans2D1" presStyleIdx="1" presStyleCnt="6"/>
      <dgm:spPr/>
    </dgm:pt>
    <dgm:pt modelId="{6EC2E5D5-43A2-4BC6-9FD9-D029AACF8B85}" type="pres">
      <dgm:prSet presAssocID="{8217C919-0A65-4CC5-B8AC-03B0760CAD44}" presName="connectorText" presStyleLbl="sibTrans2D1" presStyleIdx="1" presStyleCnt="6"/>
      <dgm:spPr/>
    </dgm:pt>
    <dgm:pt modelId="{D5574AA0-3FE9-4594-ACC4-B81D9D51C732}" type="pres">
      <dgm:prSet presAssocID="{2B7524F9-1254-47E4-8BB3-5E2DEC2A6821}" presName="node" presStyleLbl="node1" presStyleIdx="2" presStyleCnt="7" custScaleX="291965" custScaleY="92192">
        <dgm:presLayoutVars>
          <dgm:bulletEnabled val="1"/>
        </dgm:presLayoutVars>
      </dgm:prSet>
      <dgm:spPr/>
    </dgm:pt>
    <dgm:pt modelId="{8BB51396-5860-4F88-9231-6E713A138327}" type="pres">
      <dgm:prSet presAssocID="{EBC4EDA0-0596-42C4-9D2F-BB98D4B42CA0}" presName="sibTrans" presStyleLbl="sibTrans2D1" presStyleIdx="2" presStyleCnt="6"/>
      <dgm:spPr/>
    </dgm:pt>
    <dgm:pt modelId="{8B22C07B-B0A4-4C47-90A7-E6F12F9B76AB}" type="pres">
      <dgm:prSet presAssocID="{EBC4EDA0-0596-42C4-9D2F-BB98D4B42CA0}" presName="connectorText" presStyleLbl="sibTrans2D1" presStyleIdx="2" presStyleCnt="6"/>
      <dgm:spPr/>
    </dgm:pt>
    <dgm:pt modelId="{0ED62BAA-C2D1-4B81-986D-CE8289534C3A}" type="pres">
      <dgm:prSet presAssocID="{5E86C18F-B297-4CBD-93EC-C4E3F4E70333}" presName="node" presStyleLbl="node1" presStyleIdx="3" presStyleCnt="7" custScaleX="291965" custScaleY="92192">
        <dgm:presLayoutVars>
          <dgm:bulletEnabled val="1"/>
        </dgm:presLayoutVars>
      </dgm:prSet>
      <dgm:spPr/>
    </dgm:pt>
    <dgm:pt modelId="{CC64693A-9BF8-4715-B22E-0871A5852111}" type="pres">
      <dgm:prSet presAssocID="{B1956A6C-C3D3-4C80-85B1-FCE1373C8B39}" presName="sibTrans" presStyleLbl="sibTrans2D1" presStyleIdx="3" presStyleCnt="6"/>
      <dgm:spPr/>
    </dgm:pt>
    <dgm:pt modelId="{8F84BFF2-00AD-4137-AFE8-58C3CC291D78}" type="pres">
      <dgm:prSet presAssocID="{B1956A6C-C3D3-4C80-85B1-FCE1373C8B39}" presName="connectorText" presStyleLbl="sibTrans2D1" presStyleIdx="3" presStyleCnt="6"/>
      <dgm:spPr/>
    </dgm:pt>
    <dgm:pt modelId="{A32784EB-6884-4FB2-B1FD-E03730A4A00B}" type="pres">
      <dgm:prSet presAssocID="{B75499D6-53E2-4B16-821E-39A8C75A9FD1}" presName="node" presStyleLbl="node1" presStyleIdx="4" presStyleCnt="7" custScaleX="291965" custScaleY="92192">
        <dgm:presLayoutVars>
          <dgm:bulletEnabled val="1"/>
        </dgm:presLayoutVars>
      </dgm:prSet>
      <dgm:spPr/>
    </dgm:pt>
    <dgm:pt modelId="{EDFE3922-8F69-4B0E-95D7-D3B5B1556C61}" type="pres">
      <dgm:prSet presAssocID="{4E4B486E-993C-46E7-A2E3-28BA2863F1C0}" presName="sibTrans" presStyleLbl="sibTrans2D1" presStyleIdx="4" presStyleCnt="6"/>
      <dgm:spPr/>
    </dgm:pt>
    <dgm:pt modelId="{F5613C06-AF28-4873-83E6-454E47104EF0}" type="pres">
      <dgm:prSet presAssocID="{4E4B486E-993C-46E7-A2E3-28BA2863F1C0}" presName="connectorText" presStyleLbl="sibTrans2D1" presStyleIdx="4" presStyleCnt="6"/>
      <dgm:spPr/>
    </dgm:pt>
    <dgm:pt modelId="{64BB240E-2D42-4D8B-80A9-73F4F181AB8C}" type="pres">
      <dgm:prSet presAssocID="{CC21A41D-1211-4922-A064-CFF5F2C2C145}" presName="node" presStyleLbl="node1" presStyleIdx="5" presStyleCnt="7" custScaleX="291965" custScaleY="92192">
        <dgm:presLayoutVars>
          <dgm:bulletEnabled val="1"/>
        </dgm:presLayoutVars>
      </dgm:prSet>
      <dgm:spPr/>
    </dgm:pt>
    <dgm:pt modelId="{D62E52BD-C350-4DF3-9C12-984EB9E8EE76}" type="pres">
      <dgm:prSet presAssocID="{5EAB5158-1CDC-4958-ADA6-2589CB34A5D8}" presName="sibTrans" presStyleLbl="sibTrans2D1" presStyleIdx="5" presStyleCnt="6"/>
      <dgm:spPr/>
    </dgm:pt>
    <dgm:pt modelId="{59A930DF-A826-4505-81A9-B7C523FA0D97}" type="pres">
      <dgm:prSet presAssocID="{5EAB5158-1CDC-4958-ADA6-2589CB34A5D8}" presName="connectorText" presStyleLbl="sibTrans2D1" presStyleIdx="5" presStyleCnt="6"/>
      <dgm:spPr/>
    </dgm:pt>
    <dgm:pt modelId="{2D2DC655-BB0F-4FD0-85D0-4E981672A449}" type="pres">
      <dgm:prSet presAssocID="{553F97AB-9544-44AC-B043-873787FD504F}" presName="node" presStyleLbl="node1" presStyleIdx="6" presStyleCnt="7" custScaleX="291965" custScaleY="92192">
        <dgm:presLayoutVars>
          <dgm:bulletEnabled val="1"/>
        </dgm:presLayoutVars>
      </dgm:prSet>
      <dgm:spPr/>
    </dgm:pt>
  </dgm:ptLst>
  <dgm:cxnLst>
    <dgm:cxn modelId="{48821204-F84A-4DAD-84C9-0093E2A80267}" type="presOf" srcId="{B1956A6C-C3D3-4C80-85B1-FCE1373C8B39}" destId="{8F84BFF2-00AD-4137-AFE8-58C3CC291D78}" srcOrd="1" destOrd="0" presId="urn:microsoft.com/office/officeart/2005/8/layout/process1"/>
    <dgm:cxn modelId="{83317106-600F-4245-A18C-8BF51BC938C8}" srcId="{8EE6A100-6F31-4DE9-AEEA-C8767B555A31}" destId="{2B7524F9-1254-47E4-8BB3-5E2DEC2A6821}" srcOrd="2" destOrd="0" parTransId="{6353CC43-BBD0-45E5-B9DF-F90F9C4181EC}" sibTransId="{EBC4EDA0-0596-42C4-9D2F-BB98D4B42CA0}"/>
    <dgm:cxn modelId="{5831B90B-0C0F-4019-84D8-A8D4CC3943E2}" type="presOf" srcId="{CB9B58BB-4957-48C7-92E3-592FDD54031D}" destId="{D186FB68-0DC4-431C-9FA8-66132422C9FC}" srcOrd="0" destOrd="0" presId="urn:microsoft.com/office/officeart/2005/8/layout/process1"/>
    <dgm:cxn modelId="{81BC6B0F-8D4E-4687-AC60-EF50809A1B94}" type="presOf" srcId="{553F97AB-9544-44AC-B043-873787FD504F}" destId="{2D2DC655-BB0F-4FD0-85D0-4E981672A449}" srcOrd="0" destOrd="0" presId="urn:microsoft.com/office/officeart/2005/8/layout/process1"/>
    <dgm:cxn modelId="{9CD00424-AC43-497B-B341-9AB1E0C43F74}" srcId="{8EE6A100-6F31-4DE9-AEEA-C8767B555A31}" destId="{0114FC87-AADD-4AD7-8668-666583E0A3E9}" srcOrd="1" destOrd="0" parTransId="{505D20B2-9FEA-4A5A-A020-57D363D6B6D4}" sibTransId="{8217C919-0A65-4CC5-B8AC-03B0760CAD44}"/>
    <dgm:cxn modelId="{47956124-11C8-44E3-9FDB-56F74B0B1048}" type="presOf" srcId="{BD84B906-213E-4DE0-B50D-2E9820E124FD}" destId="{E3296AC0-56BE-434E-AE8F-A75CE836CEE5}" srcOrd="0" destOrd="0" presId="urn:microsoft.com/office/officeart/2005/8/layout/process1"/>
    <dgm:cxn modelId="{1A865628-2A1B-474D-82A0-4EE702D8DC1C}" type="presOf" srcId="{CC21A41D-1211-4922-A064-CFF5F2C2C145}" destId="{64BB240E-2D42-4D8B-80A9-73F4F181AB8C}" srcOrd="0" destOrd="0" presId="urn:microsoft.com/office/officeart/2005/8/layout/process1"/>
    <dgm:cxn modelId="{2CFB2229-47C4-4C38-9724-CCD8FC6BEF32}" type="presOf" srcId="{5E86C18F-B297-4CBD-93EC-C4E3F4E70333}" destId="{0ED62BAA-C2D1-4B81-986D-CE8289534C3A}" srcOrd="0" destOrd="0" presId="urn:microsoft.com/office/officeart/2005/8/layout/process1"/>
    <dgm:cxn modelId="{E3EC6837-7846-494C-A891-DE930B86082F}" type="presOf" srcId="{BD84B906-213E-4DE0-B50D-2E9820E124FD}" destId="{661CB27F-73E5-4FDC-97FE-23C148BA92E2}" srcOrd="1" destOrd="0" presId="urn:microsoft.com/office/officeart/2005/8/layout/process1"/>
    <dgm:cxn modelId="{2DB5F238-2153-439A-8BB0-5D6A0D7BBCDF}" srcId="{8EE6A100-6F31-4DE9-AEEA-C8767B555A31}" destId="{B75499D6-53E2-4B16-821E-39A8C75A9FD1}" srcOrd="4" destOrd="0" parTransId="{9D57D788-841F-4078-9543-09D5E83AAD56}" sibTransId="{4E4B486E-993C-46E7-A2E3-28BA2863F1C0}"/>
    <dgm:cxn modelId="{1CD9FB44-F63C-4B40-841E-CB2ED9F626B7}" srcId="{8EE6A100-6F31-4DE9-AEEA-C8767B555A31}" destId="{553F97AB-9544-44AC-B043-873787FD504F}" srcOrd="6" destOrd="0" parTransId="{B75D4DAB-CE97-4193-BC24-C87FD5A87124}" sibTransId="{B729B458-47F7-4A1E-BD1F-CAAA7F76D5AF}"/>
    <dgm:cxn modelId="{756C9E79-9B7F-45F0-A62A-99ED3EBE864F}" type="presOf" srcId="{4E4B486E-993C-46E7-A2E3-28BA2863F1C0}" destId="{EDFE3922-8F69-4B0E-95D7-D3B5B1556C61}" srcOrd="0" destOrd="0" presId="urn:microsoft.com/office/officeart/2005/8/layout/process1"/>
    <dgm:cxn modelId="{B0BCC484-2736-4E1B-98BE-9FC527CF4502}" type="presOf" srcId="{2B7524F9-1254-47E4-8BB3-5E2DEC2A6821}" destId="{D5574AA0-3FE9-4594-ACC4-B81D9D51C732}" srcOrd="0" destOrd="0" presId="urn:microsoft.com/office/officeart/2005/8/layout/process1"/>
    <dgm:cxn modelId="{41060288-6717-4882-AEC5-9AEE2AA60D74}" type="presOf" srcId="{5EAB5158-1CDC-4958-ADA6-2589CB34A5D8}" destId="{59A930DF-A826-4505-81A9-B7C523FA0D97}" srcOrd="1" destOrd="0" presId="urn:microsoft.com/office/officeart/2005/8/layout/process1"/>
    <dgm:cxn modelId="{CDFF0D92-D760-4C0F-8C53-98259EC21178}" srcId="{8EE6A100-6F31-4DE9-AEEA-C8767B555A31}" destId="{5E86C18F-B297-4CBD-93EC-C4E3F4E70333}" srcOrd="3" destOrd="0" parTransId="{89A8974D-28EF-4FA2-8FEC-0F97AEB5DB40}" sibTransId="{B1956A6C-C3D3-4C80-85B1-FCE1373C8B39}"/>
    <dgm:cxn modelId="{EC35F392-B422-4FBB-BD48-C2309FF4BF72}" type="presOf" srcId="{0114FC87-AADD-4AD7-8668-666583E0A3E9}" destId="{7390EE8E-094E-4248-8EBB-A8F83B23DFCE}" srcOrd="0" destOrd="0" presId="urn:microsoft.com/office/officeart/2005/8/layout/process1"/>
    <dgm:cxn modelId="{98FA6098-C29A-4354-A1BD-64D1754CAB47}" type="presOf" srcId="{5EAB5158-1CDC-4958-ADA6-2589CB34A5D8}" destId="{D62E52BD-C350-4DF3-9C12-984EB9E8EE76}" srcOrd="0" destOrd="0" presId="urn:microsoft.com/office/officeart/2005/8/layout/process1"/>
    <dgm:cxn modelId="{DB822D9A-0F21-4FCC-A66D-B29EEB5A3923}" srcId="{8EE6A100-6F31-4DE9-AEEA-C8767B555A31}" destId="{CC21A41D-1211-4922-A064-CFF5F2C2C145}" srcOrd="5" destOrd="0" parTransId="{AD2D3A66-9A19-4157-B8F5-24A8A3A84005}" sibTransId="{5EAB5158-1CDC-4958-ADA6-2589CB34A5D8}"/>
    <dgm:cxn modelId="{3B7A739F-820D-49EA-B54B-CCB7900C11C4}" type="presOf" srcId="{4E4B486E-993C-46E7-A2E3-28BA2863F1C0}" destId="{F5613C06-AF28-4873-83E6-454E47104EF0}" srcOrd="1" destOrd="0" presId="urn:microsoft.com/office/officeart/2005/8/layout/process1"/>
    <dgm:cxn modelId="{14F5AAB4-02C5-43E3-A806-2AB1B138F2A3}" type="presOf" srcId="{8217C919-0A65-4CC5-B8AC-03B0760CAD44}" destId="{BFF74F49-FAA5-43F4-A69D-99792AE77FE3}" srcOrd="0" destOrd="0" presId="urn:microsoft.com/office/officeart/2005/8/layout/process1"/>
    <dgm:cxn modelId="{EE8770B5-31B6-45FD-84D1-8EA5C6E2428A}" type="presOf" srcId="{8217C919-0A65-4CC5-B8AC-03B0760CAD44}" destId="{6EC2E5D5-43A2-4BC6-9FD9-D029AACF8B85}" srcOrd="1" destOrd="0" presId="urn:microsoft.com/office/officeart/2005/8/layout/process1"/>
    <dgm:cxn modelId="{C6E088B7-4F73-4912-807D-2DD7602B5CFB}" type="presOf" srcId="{8EE6A100-6F31-4DE9-AEEA-C8767B555A31}" destId="{18E424E8-F516-4F93-82D4-60697023C438}" srcOrd="0" destOrd="0" presId="urn:microsoft.com/office/officeart/2005/8/layout/process1"/>
    <dgm:cxn modelId="{95D591CA-DAA1-4963-BFDF-F77AF36E7914}" srcId="{8EE6A100-6F31-4DE9-AEEA-C8767B555A31}" destId="{CB9B58BB-4957-48C7-92E3-592FDD54031D}" srcOrd="0" destOrd="0" parTransId="{EDB6E068-351B-443D-A27A-1508CB68104C}" sibTransId="{BD84B906-213E-4DE0-B50D-2E9820E124FD}"/>
    <dgm:cxn modelId="{B7CAADE3-4387-4601-9FA8-E80342F64851}" type="presOf" srcId="{B1956A6C-C3D3-4C80-85B1-FCE1373C8B39}" destId="{CC64693A-9BF8-4715-B22E-0871A5852111}" srcOrd="0" destOrd="0" presId="urn:microsoft.com/office/officeart/2005/8/layout/process1"/>
    <dgm:cxn modelId="{A889BBF3-DD05-4EDF-96E3-799124175184}" type="presOf" srcId="{EBC4EDA0-0596-42C4-9D2F-BB98D4B42CA0}" destId="{8BB51396-5860-4F88-9231-6E713A138327}" srcOrd="0" destOrd="0" presId="urn:microsoft.com/office/officeart/2005/8/layout/process1"/>
    <dgm:cxn modelId="{6D0470F7-B24C-4EED-8108-501A2DD52F3C}" type="presOf" srcId="{B75499D6-53E2-4B16-821E-39A8C75A9FD1}" destId="{A32784EB-6884-4FB2-B1FD-E03730A4A00B}" srcOrd="0" destOrd="0" presId="urn:microsoft.com/office/officeart/2005/8/layout/process1"/>
    <dgm:cxn modelId="{436169FC-70AD-44E4-85C9-85C5C4ECD6F9}" type="presOf" srcId="{EBC4EDA0-0596-42C4-9D2F-BB98D4B42CA0}" destId="{8B22C07B-B0A4-4C47-90A7-E6F12F9B76AB}" srcOrd="1" destOrd="0" presId="urn:microsoft.com/office/officeart/2005/8/layout/process1"/>
    <dgm:cxn modelId="{7EF1E9CA-A703-476B-9299-0D036672EED3}" type="presParOf" srcId="{18E424E8-F516-4F93-82D4-60697023C438}" destId="{D186FB68-0DC4-431C-9FA8-66132422C9FC}" srcOrd="0" destOrd="0" presId="urn:microsoft.com/office/officeart/2005/8/layout/process1"/>
    <dgm:cxn modelId="{D39E27F1-457F-4E1C-B9C1-A36A6A937609}" type="presParOf" srcId="{18E424E8-F516-4F93-82D4-60697023C438}" destId="{E3296AC0-56BE-434E-AE8F-A75CE836CEE5}" srcOrd="1" destOrd="0" presId="urn:microsoft.com/office/officeart/2005/8/layout/process1"/>
    <dgm:cxn modelId="{4E7EE949-974B-4B62-B518-3F88DBDA1949}" type="presParOf" srcId="{E3296AC0-56BE-434E-AE8F-A75CE836CEE5}" destId="{661CB27F-73E5-4FDC-97FE-23C148BA92E2}" srcOrd="0" destOrd="0" presId="urn:microsoft.com/office/officeart/2005/8/layout/process1"/>
    <dgm:cxn modelId="{D20CF41C-EB52-439E-AEFC-9C98834E8BC4}" type="presParOf" srcId="{18E424E8-F516-4F93-82D4-60697023C438}" destId="{7390EE8E-094E-4248-8EBB-A8F83B23DFCE}" srcOrd="2" destOrd="0" presId="urn:microsoft.com/office/officeart/2005/8/layout/process1"/>
    <dgm:cxn modelId="{D777CA43-0E32-4A08-87F5-EE1DE9FACB70}" type="presParOf" srcId="{18E424E8-F516-4F93-82D4-60697023C438}" destId="{BFF74F49-FAA5-43F4-A69D-99792AE77FE3}" srcOrd="3" destOrd="0" presId="urn:microsoft.com/office/officeart/2005/8/layout/process1"/>
    <dgm:cxn modelId="{D4365FF1-EAB2-4527-8DAB-430DDB038618}" type="presParOf" srcId="{BFF74F49-FAA5-43F4-A69D-99792AE77FE3}" destId="{6EC2E5D5-43A2-4BC6-9FD9-D029AACF8B85}" srcOrd="0" destOrd="0" presId="urn:microsoft.com/office/officeart/2005/8/layout/process1"/>
    <dgm:cxn modelId="{B1EA95DC-B06E-403A-A9B5-C43F7C953395}" type="presParOf" srcId="{18E424E8-F516-4F93-82D4-60697023C438}" destId="{D5574AA0-3FE9-4594-ACC4-B81D9D51C732}" srcOrd="4" destOrd="0" presId="urn:microsoft.com/office/officeart/2005/8/layout/process1"/>
    <dgm:cxn modelId="{9A13294B-3E28-4C91-AF52-08CB50E1C864}" type="presParOf" srcId="{18E424E8-F516-4F93-82D4-60697023C438}" destId="{8BB51396-5860-4F88-9231-6E713A138327}" srcOrd="5" destOrd="0" presId="urn:microsoft.com/office/officeart/2005/8/layout/process1"/>
    <dgm:cxn modelId="{39350A8C-0D8A-4219-9810-A03924994712}" type="presParOf" srcId="{8BB51396-5860-4F88-9231-6E713A138327}" destId="{8B22C07B-B0A4-4C47-90A7-E6F12F9B76AB}" srcOrd="0" destOrd="0" presId="urn:microsoft.com/office/officeart/2005/8/layout/process1"/>
    <dgm:cxn modelId="{362D0B15-F6B6-4FCE-9A60-4505DF5A662C}" type="presParOf" srcId="{18E424E8-F516-4F93-82D4-60697023C438}" destId="{0ED62BAA-C2D1-4B81-986D-CE8289534C3A}" srcOrd="6" destOrd="0" presId="urn:microsoft.com/office/officeart/2005/8/layout/process1"/>
    <dgm:cxn modelId="{EDF9C165-A537-46FC-A6B4-5186E88509ED}" type="presParOf" srcId="{18E424E8-F516-4F93-82D4-60697023C438}" destId="{CC64693A-9BF8-4715-B22E-0871A5852111}" srcOrd="7" destOrd="0" presId="urn:microsoft.com/office/officeart/2005/8/layout/process1"/>
    <dgm:cxn modelId="{AAA2464B-5D62-48DE-ADEE-C5DC944792D6}" type="presParOf" srcId="{CC64693A-9BF8-4715-B22E-0871A5852111}" destId="{8F84BFF2-00AD-4137-AFE8-58C3CC291D78}" srcOrd="0" destOrd="0" presId="urn:microsoft.com/office/officeart/2005/8/layout/process1"/>
    <dgm:cxn modelId="{727F743D-FF51-4907-BCCE-13AF81C21140}" type="presParOf" srcId="{18E424E8-F516-4F93-82D4-60697023C438}" destId="{A32784EB-6884-4FB2-B1FD-E03730A4A00B}" srcOrd="8" destOrd="0" presId="urn:microsoft.com/office/officeart/2005/8/layout/process1"/>
    <dgm:cxn modelId="{88C0435A-E6B5-42F6-8114-2914F43E5CF0}" type="presParOf" srcId="{18E424E8-F516-4F93-82D4-60697023C438}" destId="{EDFE3922-8F69-4B0E-95D7-D3B5B1556C61}" srcOrd="9" destOrd="0" presId="urn:microsoft.com/office/officeart/2005/8/layout/process1"/>
    <dgm:cxn modelId="{168E0450-AC62-4154-8B67-302DAE6B8D5B}" type="presParOf" srcId="{EDFE3922-8F69-4B0E-95D7-D3B5B1556C61}" destId="{F5613C06-AF28-4873-83E6-454E47104EF0}" srcOrd="0" destOrd="0" presId="urn:microsoft.com/office/officeart/2005/8/layout/process1"/>
    <dgm:cxn modelId="{861F42D1-ED41-40D0-BA43-06A6D4ED4268}" type="presParOf" srcId="{18E424E8-F516-4F93-82D4-60697023C438}" destId="{64BB240E-2D42-4D8B-80A9-73F4F181AB8C}" srcOrd="10" destOrd="0" presId="urn:microsoft.com/office/officeart/2005/8/layout/process1"/>
    <dgm:cxn modelId="{F4760DD3-E68E-436D-967D-453D1D098D1B}" type="presParOf" srcId="{18E424E8-F516-4F93-82D4-60697023C438}" destId="{D62E52BD-C350-4DF3-9C12-984EB9E8EE76}" srcOrd="11" destOrd="0" presId="urn:microsoft.com/office/officeart/2005/8/layout/process1"/>
    <dgm:cxn modelId="{EA07CB82-F1AA-4439-AD94-25066A4A3432}" type="presParOf" srcId="{D62E52BD-C350-4DF3-9C12-984EB9E8EE76}" destId="{59A930DF-A826-4505-81A9-B7C523FA0D97}" srcOrd="0" destOrd="0" presId="urn:microsoft.com/office/officeart/2005/8/layout/process1"/>
    <dgm:cxn modelId="{6F5AF160-B490-4057-85B4-E8E13BC06698}" type="presParOf" srcId="{18E424E8-F516-4F93-82D4-60697023C438}" destId="{2D2DC655-BB0F-4FD0-85D0-4E981672A449}" srcOrd="1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E1E218-8BD4-4620-BD73-07313EB886D0}" type="doc">
      <dgm:prSet loTypeId="urn:microsoft.com/office/officeart/2005/8/layout/venn3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B58780C8-38D4-4034-8F19-35A71CF78B73}">
      <dgm:prSet custT="1"/>
      <dgm:spPr/>
      <dgm:t>
        <a:bodyPr/>
        <a:lstStyle/>
        <a:p>
          <a:r>
            <a:rPr lang="ru-RU" sz="1400" dirty="0"/>
            <a:t>1. Внедряване на иновативни решения</a:t>
          </a:r>
          <a:r>
            <a:rPr lang="ru-RU" sz="140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ea typeface="Calibri Light" charset="0"/>
              <a:cs typeface="Segoe UI" panose="020B0502040204020203" pitchFamily="34" charset="0"/>
            </a:rPr>
            <a:t>, вкл. изкуствен интелект; </a:t>
          </a:r>
          <a:r>
            <a:rPr lang="ru-RU" sz="1400" dirty="0"/>
            <a:t>в общото училищно образование.</a:t>
          </a:r>
          <a:endParaRPr lang="bg-BG" sz="1400" dirty="0"/>
        </a:p>
      </dgm:t>
    </dgm:pt>
    <dgm:pt modelId="{DC844358-26A3-4508-818E-5FA6A7795F62}" type="parTrans" cxnId="{45E0EA89-2512-48C6-BAD0-0D40A13CB11E}">
      <dgm:prSet/>
      <dgm:spPr/>
      <dgm:t>
        <a:bodyPr/>
        <a:lstStyle/>
        <a:p>
          <a:endParaRPr lang="bg-BG"/>
        </a:p>
      </dgm:t>
    </dgm:pt>
    <dgm:pt modelId="{34B63945-25DC-43A7-BBF4-663AD2427D91}" type="sibTrans" cxnId="{45E0EA89-2512-48C6-BAD0-0D40A13CB11E}">
      <dgm:prSet/>
      <dgm:spPr/>
      <dgm:t>
        <a:bodyPr/>
        <a:lstStyle/>
        <a:p>
          <a:endParaRPr lang="bg-BG"/>
        </a:p>
      </dgm:t>
    </dgm:pt>
    <dgm:pt modelId="{7061E22F-BDE3-4EE8-A408-02FD2DDC8D1F}">
      <dgm:prSet custT="1"/>
      <dgm:spPr/>
      <dgm:t>
        <a:bodyPr/>
        <a:lstStyle/>
        <a:p>
          <a:r>
            <a:rPr lang="ru-RU" sz="1400" dirty="0"/>
            <a:t>2. Учене във виртуална среда и виртуални класни стаи и прилагане на хибридна и смесена форма на обучение.</a:t>
          </a:r>
          <a:endParaRPr lang="bg-BG" sz="1400" dirty="0"/>
        </a:p>
      </dgm:t>
    </dgm:pt>
    <dgm:pt modelId="{82B6E8A6-E8B2-45E1-B3A4-E30703282EA9}" type="parTrans" cxnId="{D9A990F1-7A4F-4A45-A64A-3658EE82F4F9}">
      <dgm:prSet/>
      <dgm:spPr/>
      <dgm:t>
        <a:bodyPr/>
        <a:lstStyle/>
        <a:p>
          <a:endParaRPr lang="bg-BG"/>
        </a:p>
      </dgm:t>
    </dgm:pt>
    <dgm:pt modelId="{FF1ACE08-C95C-4342-A41A-8B91B82376FE}" type="sibTrans" cxnId="{D9A990F1-7A4F-4A45-A64A-3658EE82F4F9}">
      <dgm:prSet/>
      <dgm:spPr/>
      <dgm:t>
        <a:bodyPr/>
        <a:lstStyle/>
        <a:p>
          <a:endParaRPr lang="bg-BG"/>
        </a:p>
      </dgm:t>
    </dgm:pt>
    <dgm:pt modelId="{9569301C-A0E9-4256-9445-F9C1D56D2770}">
      <dgm:prSet custT="1"/>
      <dgm:spPr/>
      <dgm:t>
        <a:bodyPr/>
        <a:lstStyle/>
        <a:p>
          <a:r>
            <a:rPr lang="ru-RU" sz="1400" dirty="0"/>
            <a:t>3. Повишаване на дигиталните компетентнос-ти умения.</a:t>
          </a:r>
          <a:endParaRPr lang="bg-BG" sz="1400" dirty="0"/>
        </a:p>
      </dgm:t>
    </dgm:pt>
    <dgm:pt modelId="{A8AD3CD1-DC06-4BF7-861D-D37E3542808E}" type="parTrans" cxnId="{B1A6278B-50F7-4C4C-B367-75C764398A5C}">
      <dgm:prSet/>
      <dgm:spPr/>
      <dgm:t>
        <a:bodyPr/>
        <a:lstStyle/>
        <a:p>
          <a:endParaRPr lang="bg-BG"/>
        </a:p>
      </dgm:t>
    </dgm:pt>
    <dgm:pt modelId="{18848C79-0971-4A01-B174-4BE188698D92}" type="sibTrans" cxnId="{B1A6278B-50F7-4C4C-B367-75C764398A5C}">
      <dgm:prSet/>
      <dgm:spPr/>
      <dgm:t>
        <a:bodyPr/>
        <a:lstStyle/>
        <a:p>
          <a:endParaRPr lang="bg-BG"/>
        </a:p>
      </dgm:t>
    </dgm:pt>
    <dgm:pt modelId="{5CC249D0-107C-4D27-9B20-9923FC5EF5B6}">
      <dgm:prSet custT="1"/>
      <dgm:spPr/>
      <dgm:t>
        <a:bodyPr/>
        <a:lstStyle/>
        <a:p>
          <a:r>
            <a:rPr lang="ru-RU" sz="1400" dirty="0"/>
            <a:t>4. Подкрепа за осигуряване на цифрово приобщаване.</a:t>
          </a:r>
          <a:endParaRPr lang="bg-BG" sz="1400" dirty="0"/>
        </a:p>
      </dgm:t>
    </dgm:pt>
    <dgm:pt modelId="{DE3B424C-1DD8-42D2-B46E-18CA6049CD71}" type="parTrans" cxnId="{4C820629-2A09-4353-AA8B-4BC70624DA04}">
      <dgm:prSet/>
      <dgm:spPr/>
      <dgm:t>
        <a:bodyPr/>
        <a:lstStyle/>
        <a:p>
          <a:endParaRPr lang="bg-BG"/>
        </a:p>
      </dgm:t>
    </dgm:pt>
    <dgm:pt modelId="{BC0FC6B9-A2B4-4788-ADC1-E1FEECFF47EF}" type="sibTrans" cxnId="{4C820629-2A09-4353-AA8B-4BC70624DA04}">
      <dgm:prSet/>
      <dgm:spPr/>
      <dgm:t>
        <a:bodyPr/>
        <a:lstStyle/>
        <a:p>
          <a:endParaRPr lang="bg-BG"/>
        </a:p>
      </dgm:t>
    </dgm:pt>
    <dgm:pt modelId="{73302CDD-96F9-45E6-9FC3-5A04AC13590D}">
      <dgm:prSet custT="1"/>
      <dgm:spPr/>
      <dgm:t>
        <a:bodyPr/>
        <a:lstStyle/>
        <a:p>
          <a:endParaRPr lang="ru-RU" sz="1400" dirty="0"/>
        </a:p>
        <a:p>
          <a:r>
            <a:rPr lang="ru-RU" sz="1400" dirty="0"/>
            <a:t>5.Надграждане на мерките за създаване на Национална STEM среда по НПВУ</a:t>
          </a:r>
          <a:endParaRPr lang="bg-BG" sz="1400" dirty="0"/>
        </a:p>
      </dgm:t>
    </dgm:pt>
    <dgm:pt modelId="{2E18BD77-21F6-48DB-8270-B6322908A269}" type="parTrans" cxnId="{5CF20363-3D00-417C-8E34-05297FE21FAD}">
      <dgm:prSet/>
      <dgm:spPr/>
      <dgm:t>
        <a:bodyPr/>
        <a:lstStyle/>
        <a:p>
          <a:endParaRPr lang="bg-BG"/>
        </a:p>
      </dgm:t>
    </dgm:pt>
    <dgm:pt modelId="{860867FF-A05A-4B1A-A977-FDA27DEBDEE5}" type="sibTrans" cxnId="{5CF20363-3D00-417C-8E34-05297FE21FAD}">
      <dgm:prSet/>
      <dgm:spPr/>
      <dgm:t>
        <a:bodyPr/>
        <a:lstStyle/>
        <a:p>
          <a:endParaRPr lang="bg-BG"/>
        </a:p>
      </dgm:t>
    </dgm:pt>
    <dgm:pt modelId="{F7BA8D92-FF4A-472B-AA47-DB88222973E2}">
      <dgm:prSet custT="1"/>
      <dgm:spPr/>
      <dgm:t>
        <a:bodyPr/>
        <a:lstStyle/>
        <a:p>
          <a:r>
            <a:rPr lang="ru-RU" sz="1400" dirty="0"/>
            <a:t>6.Синхронизи-ране и консолидация на съществуващи-те вътрешни информацион-ни системи и бази данни. </a:t>
          </a:r>
          <a:endParaRPr lang="bg-BG" sz="1400" dirty="0"/>
        </a:p>
      </dgm:t>
    </dgm:pt>
    <dgm:pt modelId="{8FD8526A-28F9-49B1-8094-6736F4650577}" type="parTrans" cxnId="{5B619E74-D1C2-4BA9-8D64-817B671C252D}">
      <dgm:prSet/>
      <dgm:spPr/>
      <dgm:t>
        <a:bodyPr/>
        <a:lstStyle/>
        <a:p>
          <a:endParaRPr lang="bg-BG"/>
        </a:p>
      </dgm:t>
    </dgm:pt>
    <dgm:pt modelId="{B1D1E0C7-9279-48A7-9520-78DF628CEDC4}" type="sibTrans" cxnId="{5B619E74-D1C2-4BA9-8D64-817B671C252D}">
      <dgm:prSet/>
      <dgm:spPr/>
      <dgm:t>
        <a:bodyPr/>
        <a:lstStyle/>
        <a:p>
          <a:endParaRPr lang="bg-BG"/>
        </a:p>
      </dgm:t>
    </dgm:pt>
    <dgm:pt modelId="{2D616788-CA2D-4F92-A688-89D6A6047AB0}">
      <dgm:prSet custT="1"/>
      <dgm:spPr/>
      <dgm:t>
        <a:bodyPr/>
        <a:lstStyle/>
        <a:p>
          <a:r>
            <a:rPr lang="ru-RU" sz="1400" dirty="0"/>
            <a:t>7. Развиване на капацитет за събиране на данни за образователна-та система.</a:t>
          </a:r>
          <a:endParaRPr lang="bg-BG" sz="1400" dirty="0"/>
        </a:p>
      </dgm:t>
    </dgm:pt>
    <dgm:pt modelId="{618CB72E-EDEE-4E3B-A96C-61DD0A2D6B88}" type="parTrans" cxnId="{8E23F1D3-648D-4C92-B21E-A355006C331B}">
      <dgm:prSet/>
      <dgm:spPr/>
      <dgm:t>
        <a:bodyPr/>
        <a:lstStyle/>
        <a:p>
          <a:endParaRPr lang="bg-BG"/>
        </a:p>
      </dgm:t>
    </dgm:pt>
    <dgm:pt modelId="{7637234A-B03F-418F-9206-9C0FCE8E3DBA}" type="sibTrans" cxnId="{8E23F1D3-648D-4C92-B21E-A355006C331B}">
      <dgm:prSet/>
      <dgm:spPr/>
      <dgm:t>
        <a:bodyPr/>
        <a:lstStyle/>
        <a:p>
          <a:endParaRPr lang="bg-BG"/>
        </a:p>
      </dgm:t>
    </dgm:pt>
    <dgm:pt modelId="{CC262D80-7247-47B2-844E-819806381CE7}" type="pres">
      <dgm:prSet presAssocID="{15E1E218-8BD4-4620-BD73-07313EB886D0}" presName="Name0" presStyleCnt="0">
        <dgm:presLayoutVars>
          <dgm:dir/>
          <dgm:resizeHandles val="exact"/>
        </dgm:presLayoutVars>
      </dgm:prSet>
      <dgm:spPr/>
    </dgm:pt>
    <dgm:pt modelId="{5F5FB6D3-E988-4CBA-9911-A499466CAC84}" type="pres">
      <dgm:prSet presAssocID="{B58780C8-38D4-4034-8F19-35A71CF78B73}" presName="Name5" presStyleLbl="vennNode1" presStyleIdx="0" presStyleCnt="7">
        <dgm:presLayoutVars>
          <dgm:bulletEnabled val="1"/>
        </dgm:presLayoutVars>
      </dgm:prSet>
      <dgm:spPr/>
    </dgm:pt>
    <dgm:pt modelId="{8AB15548-94E2-416E-89C8-B3C570D34801}" type="pres">
      <dgm:prSet presAssocID="{34B63945-25DC-43A7-BBF4-663AD2427D91}" presName="space" presStyleCnt="0"/>
      <dgm:spPr/>
    </dgm:pt>
    <dgm:pt modelId="{8CD25D6A-C1EC-4669-BC6A-CCAC50898688}" type="pres">
      <dgm:prSet presAssocID="{7061E22F-BDE3-4EE8-A408-02FD2DDC8D1F}" presName="Name5" presStyleLbl="vennNode1" presStyleIdx="1" presStyleCnt="7">
        <dgm:presLayoutVars>
          <dgm:bulletEnabled val="1"/>
        </dgm:presLayoutVars>
      </dgm:prSet>
      <dgm:spPr/>
    </dgm:pt>
    <dgm:pt modelId="{B5BF0900-E5B9-4A47-A635-AF82392D7556}" type="pres">
      <dgm:prSet presAssocID="{FF1ACE08-C95C-4342-A41A-8B91B82376FE}" presName="space" presStyleCnt="0"/>
      <dgm:spPr/>
    </dgm:pt>
    <dgm:pt modelId="{2A21E2AF-30F2-458F-A77E-4561341D0A6B}" type="pres">
      <dgm:prSet presAssocID="{9569301C-A0E9-4256-9445-F9C1D56D2770}" presName="Name5" presStyleLbl="vennNode1" presStyleIdx="2" presStyleCnt="7">
        <dgm:presLayoutVars>
          <dgm:bulletEnabled val="1"/>
        </dgm:presLayoutVars>
      </dgm:prSet>
      <dgm:spPr/>
    </dgm:pt>
    <dgm:pt modelId="{4464DCD0-69B6-4DFF-99E9-5E9291B8CBD1}" type="pres">
      <dgm:prSet presAssocID="{18848C79-0971-4A01-B174-4BE188698D92}" presName="space" presStyleCnt="0"/>
      <dgm:spPr/>
    </dgm:pt>
    <dgm:pt modelId="{F607CE28-443E-479C-9FDF-7F1E69171CEF}" type="pres">
      <dgm:prSet presAssocID="{5CC249D0-107C-4D27-9B20-9923FC5EF5B6}" presName="Name5" presStyleLbl="vennNode1" presStyleIdx="3" presStyleCnt="7">
        <dgm:presLayoutVars>
          <dgm:bulletEnabled val="1"/>
        </dgm:presLayoutVars>
      </dgm:prSet>
      <dgm:spPr/>
    </dgm:pt>
    <dgm:pt modelId="{8224D764-8031-40C0-9746-68D004A122EC}" type="pres">
      <dgm:prSet presAssocID="{BC0FC6B9-A2B4-4788-ADC1-E1FEECFF47EF}" presName="space" presStyleCnt="0"/>
      <dgm:spPr/>
    </dgm:pt>
    <dgm:pt modelId="{7029EFE2-5087-4896-989B-D8EE1EEB03E2}" type="pres">
      <dgm:prSet presAssocID="{73302CDD-96F9-45E6-9FC3-5A04AC13590D}" presName="Name5" presStyleLbl="vennNode1" presStyleIdx="4" presStyleCnt="7">
        <dgm:presLayoutVars>
          <dgm:bulletEnabled val="1"/>
        </dgm:presLayoutVars>
      </dgm:prSet>
      <dgm:spPr/>
    </dgm:pt>
    <dgm:pt modelId="{B1D3A344-1581-4A1D-8040-D42C25857D83}" type="pres">
      <dgm:prSet presAssocID="{860867FF-A05A-4B1A-A977-FDA27DEBDEE5}" presName="space" presStyleCnt="0"/>
      <dgm:spPr/>
    </dgm:pt>
    <dgm:pt modelId="{598EB1C1-4A8F-4747-909B-58749755042C}" type="pres">
      <dgm:prSet presAssocID="{F7BA8D92-FF4A-472B-AA47-DB88222973E2}" presName="Name5" presStyleLbl="vennNode1" presStyleIdx="5" presStyleCnt="7">
        <dgm:presLayoutVars>
          <dgm:bulletEnabled val="1"/>
        </dgm:presLayoutVars>
      </dgm:prSet>
      <dgm:spPr/>
    </dgm:pt>
    <dgm:pt modelId="{4A9D21D0-321B-4106-9286-91EC66E084FA}" type="pres">
      <dgm:prSet presAssocID="{B1D1E0C7-9279-48A7-9520-78DF628CEDC4}" presName="space" presStyleCnt="0"/>
      <dgm:spPr/>
    </dgm:pt>
    <dgm:pt modelId="{B7CBA1DB-361E-4384-B95B-19200AEECACB}" type="pres">
      <dgm:prSet presAssocID="{2D616788-CA2D-4F92-A688-89D6A6047AB0}" presName="Name5" presStyleLbl="vennNode1" presStyleIdx="6" presStyleCnt="7">
        <dgm:presLayoutVars>
          <dgm:bulletEnabled val="1"/>
        </dgm:presLayoutVars>
      </dgm:prSet>
      <dgm:spPr/>
    </dgm:pt>
  </dgm:ptLst>
  <dgm:cxnLst>
    <dgm:cxn modelId="{4C820629-2A09-4353-AA8B-4BC70624DA04}" srcId="{15E1E218-8BD4-4620-BD73-07313EB886D0}" destId="{5CC249D0-107C-4D27-9B20-9923FC5EF5B6}" srcOrd="3" destOrd="0" parTransId="{DE3B424C-1DD8-42D2-B46E-18CA6049CD71}" sibTransId="{BC0FC6B9-A2B4-4788-ADC1-E1FEECFF47EF}"/>
    <dgm:cxn modelId="{1BDA3438-1E7C-4A42-8D48-8D691A46DF25}" type="presOf" srcId="{9569301C-A0E9-4256-9445-F9C1D56D2770}" destId="{2A21E2AF-30F2-458F-A77E-4561341D0A6B}" srcOrd="0" destOrd="0" presId="urn:microsoft.com/office/officeart/2005/8/layout/venn3"/>
    <dgm:cxn modelId="{9573C23B-D131-4DB2-8717-9A804D3B08BA}" type="presOf" srcId="{F7BA8D92-FF4A-472B-AA47-DB88222973E2}" destId="{598EB1C1-4A8F-4747-909B-58749755042C}" srcOrd="0" destOrd="0" presId="urn:microsoft.com/office/officeart/2005/8/layout/venn3"/>
    <dgm:cxn modelId="{5CF20363-3D00-417C-8E34-05297FE21FAD}" srcId="{15E1E218-8BD4-4620-BD73-07313EB886D0}" destId="{73302CDD-96F9-45E6-9FC3-5A04AC13590D}" srcOrd="4" destOrd="0" parTransId="{2E18BD77-21F6-48DB-8270-B6322908A269}" sibTransId="{860867FF-A05A-4B1A-A977-FDA27DEBDEE5}"/>
    <dgm:cxn modelId="{35E6BB67-E13C-4841-9209-157A93542E4D}" type="presOf" srcId="{B58780C8-38D4-4034-8F19-35A71CF78B73}" destId="{5F5FB6D3-E988-4CBA-9911-A499466CAC84}" srcOrd="0" destOrd="0" presId="urn:microsoft.com/office/officeart/2005/8/layout/venn3"/>
    <dgm:cxn modelId="{C5C98E48-594D-4C37-BF43-58B90F2F8630}" type="presOf" srcId="{2D616788-CA2D-4F92-A688-89D6A6047AB0}" destId="{B7CBA1DB-361E-4384-B95B-19200AEECACB}" srcOrd="0" destOrd="0" presId="urn:microsoft.com/office/officeart/2005/8/layout/venn3"/>
    <dgm:cxn modelId="{5B619E74-D1C2-4BA9-8D64-817B671C252D}" srcId="{15E1E218-8BD4-4620-BD73-07313EB886D0}" destId="{F7BA8D92-FF4A-472B-AA47-DB88222973E2}" srcOrd="5" destOrd="0" parTransId="{8FD8526A-28F9-49B1-8094-6736F4650577}" sibTransId="{B1D1E0C7-9279-48A7-9520-78DF628CEDC4}"/>
    <dgm:cxn modelId="{45E0EA89-2512-48C6-BAD0-0D40A13CB11E}" srcId="{15E1E218-8BD4-4620-BD73-07313EB886D0}" destId="{B58780C8-38D4-4034-8F19-35A71CF78B73}" srcOrd="0" destOrd="0" parTransId="{DC844358-26A3-4508-818E-5FA6A7795F62}" sibTransId="{34B63945-25DC-43A7-BBF4-663AD2427D91}"/>
    <dgm:cxn modelId="{B1A6278B-50F7-4C4C-B367-75C764398A5C}" srcId="{15E1E218-8BD4-4620-BD73-07313EB886D0}" destId="{9569301C-A0E9-4256-9445-F9C1D56D2770}" srcOrd="2" destOrd="0" parTransId="{A8AD3CD1-DC06-4BF7-861D-D37E3542808E}" sibTransId="{18848C79-0971-4A01-B174-4BE188698D92}"/>
    <dgm:cxn modelId="{3FF0A69A-D353-41D2-A84C-8CE69C512082}" type="presOf" srcId="{7061E22F-BDE3-4EE8-A408-02FD2DDC8D1F}" destId="{8CD25D6A-C1EC-4669-BC6A-CCAC50898688}" srcOrd="0" destOrd="0" presId="urn:microsoft.com/office/officeart/2005/8/layout/venn3"/>
    <dgm:cxn modelId="{782F61B7-58BF-4520-A50B-82BC5C0F1379}" type="presOf" srcId="{15E1E218-8BD4-4620-BD73-07313EB886D0}" destId="{CC262D80-7247-47B2-844E-819806381CE7}" srcOrd="0" destOrd="0" presId="urn:microsoft.com/office/officeart/2005/8/layout/venn3"/>
    <dgm:cxn modelId="{3BD167CB-A79A-4E74-B233-C901DD3EFBFE}" type="presOf" srcId="{5CC249D0-107C-4D27-9B20-9923FC5EF5B6}" destId="{F607CE28-443E-479C-9FDF-7F1E69171CEF}" srcOrd="0" destOrd="0" presId="urn:microsoft.com/office/officeart/2005/8/layout/venn3"/>
    <dgm:cxn modelId="{34C67CCF-9995-400F-BC31-7F1115D017E1}" type="presOf" srcId="{73302CDD-96F9-45E6-9FC3-5A04AC13590D}" destId="{7029EFE2-5087-4896-989B-D8EE1EEB03E2}" srcOrd="0" destOrd="0" presId="urn:microsoft.com/office/officeart/2005/8/layout/venn3"/>
    <dgm:cxn modelId="{8E23F1D3-648D-4C92-B21E-A355006C331B}" srcId="{15E1E218-8BD4-4620-BD73-07313EB886D0}" destId="{2D616788-CA2D-4F92-A688-89D6A6047AB0}" srcOrd="6" destOrd="0" parTransId="{618CB72E-EDEE-4E3B-A96C-61DD0A2D6B88}" sibTransId="{7637234A-B03F-418F-9206-9C0FCE8E3DBA}"/>
    <dgm:cxn modelId="{D9A990F1-7A4F-4A45-A64A-3658EE82F4F9}" srcId="{15E1E218-8BD4-4620-BD73-07313EB886D0}" destId="{7061E22F-BDE3-4EE8-A408-02FD2DDC8D1F}" srcOrd="1" destOrd="0" parTransId="{82B6E8A6-E8B2-45E1-B3A4-E30703282EA9}" sibTransId="{FF1ACE08-C95C-4342-A41A-8B91B82376FE}"/>
    <dgm:cxn modelId="{75FB2C5E-ED9F-43E0-A803-A4B6F19DFD39}" type="presParOf" srcId="{CC262D80-7247-47B2-844E-819806381CE7}" destId="{5F5FB6D3-E988-4CBA-9911-A499466CAC84}" srcOrd="0" destOrd="0" presId="urn:microsoft.com/office/officeart/2005/8/layout/venn3"/>
    <dgm:cxn modelId="{632A523E-9934-42BD-9638-E29667F59170}" type="presParOf" srcId="{CC262D80-7247-47B2-844E-819806381CE7}" destId="{8AB15548-94E2-416E-89C8-B3C570D34801}" srcOrd="1" destOrd="0" presId="urn:microsoft.com/office/officeart/2005/8/layout/venn3"/>
    <dgm:cxn modelId="{0C547E66-BA1C-4D2D-BB7C-B013E21DA626}" type="presParOf" srcId="{CC262D80-7247-47B2-844E-819806381CE7}" destId="{8CD25D6A-C1EC-4669-BC6A-CCAC50898688}" srcOrd="2" destOrd="0" presId="urn:microsoft.com/office/officeart/2005/8/layout/venn3"/>
    <dgm:cxn modelId="{B67EED44-36D3-42D8-B056-805F0291021F}" type="presParOf" srcId="{CC262D80-7247-47B2-844E-819806381CE7}" destId="{B5BF0900-E5B9-4A47-A635-AF82392D7556}" srcOrd="3" destOrd="0" presId="urn:microsoft.com/office/officeart/2005/8/layout/venn3"/>
    <dgm:cxn modelId="{41127F08-5E8F-48CB-A2F0-5A80B9680DC6}" type="presParOf" srcId="{CC262D80-7247-47B2-844E-819806381CE7}" destId="{2A21E2AF-30F2-458F-A77E-4561341D0A6B}" srcOrd="4" destOrd="0" presId="urn:microsoft.com/office/officeart/2005/8/layout/venn3"/>
    <dgm:cxn modelId="{2470F17B-A3B9-4004-A680-D1C90596BBBA}" type="presParOf" srcId="{CC262D80-7247-47B2-844E-819806381CE7}" destId="{4464DCD0-69B6-4DFF-99E9-5E9291B8CBD1}" srcOrd="5" destOrd="0" presId="urn:microsoft.com/office/officeart/2005/8/layout/venn3"/>
    <dgm:cxn modelId="{A49FB91A-E370-42F4-BC0F-2D732C2380F9}" type="presParOf" srcId="{CC262D80-7247-47B2-844E-819806381CE7}" destId="{F607CE28-443E-479C-9FDF-7F1E69171CEF}" srcOrd="6" destOrd="0" presId="urn:microsoft.com/office/officeart/2005/8/layout/venn3"/>
    <dgm:cxn modelId="{797091EA-0058-4801-B184-AA7719CA9D04}" type="presParOf" srcId="{CC262D80-7247-47B2-844E-819806381CE7}" destId="{8224D764-8031-40C0-9746-68D004A122EC}" srcOrd="7" destOrd="0" presId="urn:microsoft.com/office/officeart/2005/8/layout/venn3"/>
    <dgm:cxn modelId="{4E45C782-B7DF-4773-B72C-1270E8BD4741}" type="presParOf" srcId="{CC262D80-7247-47B2-844E-819806381CE7}" destId="{7029EFE2-5087-4896-989B-D8EE1EEB03E2}" srcOrd="8" destOrd="0" presId="urn:microsoft.com/office/officeart/2005/8/layout/venn3"/>
    <dgm:cxn modelId="{7D628E6C-6F8C-4838-8AF6-EB162B5A1E9A}" type="presParOf" srcId="{CC262D80-7247-47B2-844E-819806381CE7}" destId="{B1D3A344-1581-4A1D-8040-D42C25857D83}" srcOrd="9" destOrd="0" presId="urn:microsoft.com/office/officeart/2005/8/layout/venn3"/>
    <dgm:cxn modelId="{3AFD86A7-ABF3-463A-A7AA-E7AFB134D90C}" type="presParOf" srcId="{CC262D80-7247-47B2-844E-819806381CE7}" destId="{598EB1C1-4A8F-4747-909B-58749755042C}" srcOrd="10" destOrd="0" presId="urn:microsoft.com/office/officeart/2005/8/layout/venn3"/>
    <dgm:cxn modelId="{DF0A7CB9-F60D-40EF-A3C3-DB967CC4ED00}" type="presParOf" srcId="{CC262D80-7247-47B2-844E-819806381CE7}" destId="{4A9D21D0-321B-4106-9286-91EC66E084FA}" srcOrd="11" destOrd="0" presId="urn:microsoft.com/office/officeart/2005/8/layout/venn3"/>
    <dgm:cxn modelId="{49AF4BDF-8376-478D-92E5-C408A88FE909}" type="presParOf" srcId="{CC262D80-7247-47B2-844E-819806381CE7}" destId="{B7CBA1DB-361E-4384-B95B-19200AEECACB}" srcOrd="1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06F663-3EDD-4AF7-AF18-CE3FD9D8C5BA}">
      <dsp:nvSpPr>
        <dsp:cNvPr id="0" name=""/>
        <dsp:cNvSpPr/>
      </dsp:nvSpPr>
      <dsp:spPr>
        <a:xfrm rot="10800000">
          <a:off x="1800195" y="34810"/>
          <a:ext cx="6416632" cy="593455"/>
        </a:xfrm>
        <a:prstGeom prst="homePlate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169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 dirty="0">
              <a:solidFill>
                <a:schemeClr val="tx1"/>
              </a:solidFill>
            </a:rPr>
            <a:t>Обща и допълнителна подкрепа за личностно развитие в предучилищното образование</a:t>
          </a:r>
          <a:endParaRPr lang="bg-BG" sz="1600" b="1" kern="1200" dirty="0">
            <a:solidFill>
              <a:schemeClr val="tx1"/>
            </a:solidFill>
          </a:endParaRPr>
        </a:p>
      </dsp:txBody>
      <dsp:txXfrm rot="10800000">
        <a:off x="1948559" y="34810"/>
        <a:ext cx="6268268" cy="593455"/>
      </dsp:txXfrm>
    </dsp:sp>
    <dsp:sp modelId="{353E099C-315A-40CE-AAF1-C04DA6E9B8E4}">
      <dsp:nvSpPr>
        <dsp:cNvPr id="0" name=""/>
        <dsp:cNvSpPr/>
      </dsp:nvSpPr>
      <dsp:spPr>
        <a:xfrm>
          <a:off x="1467855" y="2734"/>
          <a:ext cx="593455" cy="593455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F164D3D-102D-4ADC-A945-23545854D55C}">
      <dsp:nvSpPr>
        <dsp:cNvPr id="0" name=""/>
        <dsp:cNvSpPr/>
      </dsp:nvSpPr>
      <dsp:spPr>
        <a:xfrm rot="10800000">
          <a:off x="1764583" y="773341"/>
          <a:ext cx="6416632" cy="593455"/>
        </a:xfrm>
        <a:prstGeom prst="homePlate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169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>
              <a:solidFill>
                <a:schemeClr val="tx1"/>
              </a:solidFill>
            </a:rPr>
            <a:t>Утвърждаване на интеркултурното образование, чрез култура, наука и спорт</a:t>
          </a:r>
          <a:endParaRPr lang="bg-BG" sz="1600" b="1" kern="1200">
            <a:solidFill>
              <a:schemeClr val="tx1"/>
            </a:solidFill>
          </a:endParaRPr>
        </a:p>
      </dsp:txBody>
      <dsp:txXfrm rot="10800000">
        <a:off x="1912947" y="773341"/>
        <a:ext cx="6268268" cy="593455"/>
      </dsp:txXfrm>
    </dsp:sp>
    <dsp:sp modelId="{342E829A-89B3-4D68-AEED-6E875C2C126D}">
      <dsp:nvSpPr>
        <dsp:cNvPr id="0" name=""/>
        <dsp:cNvSpPr/>
      </dsp:nvSpPr>
      <dsp:spPr>
        <a:xfrm>
          <a:off x="1467855" y="773341"/>
          <a:ext cx="593455" cy="593455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A3F3F16-3321-490F-BF4B-61DEABB25091}">
      <dsp:nvSpPr>
        <dsp:cNvPr id="0" name=""/>
        <dsp:cNvSpPr/>
      </dsp:nvSpPr>
      <dsp:spPr>
        <a:xfrm rot="10800000">
          <a:off x="1764583" y="1543947"/>
          <a:ext cx="6416632" cy="593455"/>
        </a:xfrm>
        <a:prstGeom prst="homePlate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169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Подобряване на качеството на общото образование чрез ефективно прилагане на компетентностен модел</a:t>
          </a:r>
          <a:endParaRPr lang="bg-BG" sz="1600" b="1" kern="1200" dirty="0">
            <a:solidFill>
              <a:schemeClr val="tx1"/>
            </a:solidFill>
          </a:endParaRPr>
        </a:p>
      </dsp:txBody>
      <dsp:txXfrm rot="10800000">
        <a:off x="1912947" y="1543947"/>
        <a:ext cx="6268268" cy="593455"/>
      </dsp:txXfrm>
    </dsp:sp>
    <dsp:sp modelId="{4640CAD4-B257-4F7B-82CA-C211644D344E}">
      <dsp:nvSpPr>
        <dsp:cNvPr id="0" name=""/>
        <dsp:cNvSpPr/>
      </dsp:nvSpPr>
      <dsp:spPr>
        <a:xfrm>
          <a:off x="1467855" y="1543947"/>
          <a:ext cx="593455" cy="593455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80FE21C-4C1A-414C-9804-D62C6CFE04E5}">
      <dsp:nvSpPr>
        <dsp:cNvPr id="0" name=""/>
        <dsp:cNvSpPr/>
      </dsp:nvSpPr>
      <dsp:spPr>
        <a:xfrm rot="10800000">
          <a:off x="1764583" y="2314554"/>
          <a:ext cx="6416632" cy="593455"/>
        </a:xfrm>
        <a:prstGeom prst="homePlate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169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>
              <a:solidFill>
                <a:schemeClr val="tx1"/>
              </a:solidFill>
            </a:rPr>
            <a:t>Дигитална трансформация на училищното образование в т.ч. ПОО</a:t>
          </a:r>
          <a:endParaRPr lang="bg-BG" sz="1600" b="1" kern="1200">
            <a:solidFill>
              <a:schemeClr val="tx1"/>
            </a:solidFill>
          </a:endParaRPr>
        </a:p>
      </dsp:txBody>
      <dsp:txXfrm rot="10800000">
        <a:off x="1912947" y="2314554"/>
        <a:ext cx="6268268" cy="593455"/>
      </dsp:txXfrm>
    </dsp:sp>
    <dsp:sp modelId="{15BAE309-3276-4AA7-BF16-881BDA79E82B}">
      <dsp:nvSpPr>
        <dsp:cNvPr id="0" name=""/>
        <dsp:cNvSpPr/>
      </dsp:nvSpPr>
      <dsp:spPr>
        <a:xfrm>
          <a:off x="1467855" y="2314554"/>
          <a:ext cx="593455" cy="593455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C3D73DB-9366-42F7-90B7-294FE84EFFDE}">
      <dsp:nvSpPr>
        <dsp:cNvPr id="0" name=""/>
        <dsp:cNvSpPr/>
      </dsp:nvSpPr>
      <dsp:spPr>
        <a:xfrm rot="10800000">
          <a:off x="1764583" y="3085160"/>
          <a:ext cx="6416632" cy="593455"/>
        </a:xfrm>
        <a:prstGeom prst="homePlate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1697" tIns="53340" rIns="99568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i="0" kern="1200" dirty="0">
              <a:solidFill>
                <a:schemeClr val="tx1"/>
              </a:solidFill>
            </a:rPr>
            <a:t>Въвеждане на форми на дуално обучение в приложими специалности във висшето образование. Професионално ориентиране на студентите чрез практики и развитие на предприемачески умения</a:t>
          </a:r>
          <a:endParaRPr lang="bg-BG" sz="1400" b="1" kern="1200" dirty="0">
            <a:solidFill>
              <a:schemeClr val="tx1"/>
            </a:solidFill>
          </a:endParaRPr>
        </a:p>
      </dsp:txBody>
      <dsp:txXfrm rot="10800000">
        <a:off x="1912947" y="3085160"/>
        <a:ext cx="6268268" cy="593455"/>
      </dsp:txXfrm>
    </dsp:sp>
    <dsp:sp modelId="{C70EC60D-BBEB-4573-82AD-50E010D9CC30}">
      <dsp:nvSpPr>
        <dsp:cNvPr id="0" name=""/>
        <dsp:cNvSpPr/>
      </dsp:nvSpPr>
      <dsp:spPr>
        <a:xfrm>
          <a:off x="1467855" y="3085160"/>
          <a:ext cx="593455" cy="593455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6E4271A6-3379-4765-9DBB-5915D5F9F6D8}">
      <dsp:nvSpPr>
        <dsp:cNvPr id="0" name=""/>
        <dsp:cNvSpPr/>
      </dsp:nvSpPr>
      <dsp:spPr>
        <a:xfrm rot="10800000">
          <a:off x="1764583" y="3855767"/>
          <a:ext cx="6416632" cy="593455"/>
        </a:xfrm>
        <a:prstGeom prst="homePlate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169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>
              <a:solidFill>
                <a:schemeClr val="tx1"/>
              </a:solidFill>
            </a:rPr>
            <a:t>Подкрепа за развитие на проектна докторантура</a:t>
          </a:r>
          <a:endParaRPr lang="bg-BG" sz="1600" b="1" kern="1200">
            <a:solidFill>
              <a:schemeClr val="tx1"/>
            </a:solidFill>
          </a:endParaRPr>
        </a:p>
      </dsp:txBody>
      <dsp:txXfrm rot="10800000">
        <a:off x="1912947" y="3855767"/>
        <a:ext cx="6268268" cy="593455"/>
      </dsp:txXfrm>
    </dsp:sp>
    <dsp:sp modelId="{C2691952-0C26-4456-B0BB-381A31FABAB4}">
      <dsp:nvSpPr>
        <dsp:cNvPr id="0" name=""/>
        <dsp:cNvSpPr/>
      </dsp:nvSpPr>
      <dsp:spPr>
        <a:xfrm>
          <a:off x="1467855" y="3855767"/>
          <a:ext cx="593455" cy="593455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0C380FB0-01C3-4F71-A5DF-FF64FAA0C7A3}">
      <dsp:nvSpPr>
        <dsp:cNvPr id="0" name=""/>
        <dsp:cNvSpPr/>
      </dsp:nvSpPr>
      <dsp:spPr>
        <a:xfrm rot="10800000">
          <a:off x="1764583" y="4626373"/>
          <a:ext cx="6416632" cy="593455"/>
        </a:xfrm>
        <a:prstGeom prst="homePlate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1697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1600" b="1" i="0" kern="1200" dirty="0">
              <a:solidFill>
                <a:schemeClr val="tx1"/>
              </a:solidFill>
            </a:rPr>
            <a:t>Техническа помощ</a:t>
          </a:r>
          <a:endParaRPr lang="bg-BG" sz="1600" b="1" kern="1200" dirty="0">
            <a:solidFill>
              <a:schemeClr val="tx1"/>
            </a:solidFill>
          </a:endParaRPr>
        </a:p>
      </dsp:txBody>
      <dsp:txXfrm rot="10800000">
        <a:off x="1912947" y="4626373"/>
        <a:ext cx="6268268" cy="593455"/>
      </dsp:txXfrm>
    </dsp:sp>
    <dsp:sp modelId="{34D503EE-1167-4F5C-87ED-2158B4CEE2EB}">
      <dsp:nvSpPr>
        <dsp:cNvPr id="0" name=""/>
        <dsp:cNvSpPr/>
      </dsp:nvSpPr>
      <dsp:spPr>
        <a:xfrm>
          <a:off x="1467855" y="4626373"/>
          <a:ext cx="593455" cy="593455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86FB68-0DC4-431C-9FA8-66132422C9FC}">
      <dsp:nvSpPr>
        <dsp:cNvPr id="0" name=""/>
        <dsp:cNvSpPr/>
      </dsp:nvSpPr>
      <dsp:spPr>
        <a:xfrm>
          <a:off x="9193" y="341997"/>
          <a:ext cx="1509891" cy="226800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</a:rPr>
            <a:t>1. Създаване на условия за дуално обучение във ВО, отчитайки международ-ния опит, нагласите на бизнеса и ВУ.</a:t>
          </a:r>
          <a:endParaRPr lang="bg-BG" sz="1600" kern="1200" dirty="0">
            <a:solidFill>
              <a:schemeClr val="tx1"/>
            </a:solidFill>
          </a:endParaRPr>
        </a:p>
      </dsp:txBody>
      <dsp:txXfrm>
        <a:off x="53416" y="386220"/>
        <a:ext cx="1421445" cy="2179558"/>
      </dsp:txXfrm>
    </dsp:sp>
    <dsp:sp modelId="{E3296AC0-56BE-434E-AE8F-A75CE836CEE5}">
      <dsp:nvSpPr>
        <dsp:cNvPr id="0" name=""/>
        <dsp:cNvSpPr/>
      </dsp:nvSpPr>
      <dsp:spPr>
        <a:xfrm>
          <a:off x="1570799" y="1411873"/>
          <a:ext cx="109635" cy="128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1200" kern="1200">
            <a:solidFill>
              <a:schemeClr val="tx1"/>
            </a:solidFill>
          </a:endParaRPr>
        </a:p>
      </dsp:txBody>
      <dsp:txXfrm>
        <a:off x="1570799" y="1437523"/>
        <a:ext cx="76745" cy="76952"/>
      </dsp:txXfrm>
    </dsp:sp>
    <dsp:sp modelId="{7390EE8E-094E-4248-8EBB-A8F83B23DFCE}">
      <dsp:nvSpPr>
        <dsp:cNvPr id="0" name=""/>
        <dsp:cNvSpPr/>
      </dsp:nvSpPr>
      <dsp:spPr>
        <a:xfrm>
          <a:off x="1725944" y="341997"/>
          <a:ext cx="1509891" cy="2268004"/>
        </a:xfrm>
        <a:prstGeom prst="roundRect">
          <a:avLst>
            <a:gd name="adj" fmla="val 10000"/>
          </a:avLst>
        </a:prstGeom>
        <a:solidFill>
          <a:schemeClr val="accent4">
            <a:hueOff val="1633482"/>
            <a:satOff val="-6796"/>
            <a:lumOff val="16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</a:rPr>
            <a:t>2. Пилотно въвеждане на дуално обучение във висшето образование.</a:t>
          </a:r>
          <a:endParaRPr lang="bg-BG" sz="1600" kern="1200" dirty="0">
            <a:solidFill>
              <a:schemeClr val="tx1"/>
            </a:solidFill>
          </a:endParaRPr>
        </a:p>
      </dsp:txBody>
      <dsp:txXfrm>
        <a:off x="1770167" y="386220"/>
        <a:ext cx="1421445" cy="2179558"/>
      </dsp:txXfrm>
    </dsp:sp>
    <dsp:sp modelId="{BFF74F49-FAA5-43F4-A69D-99792AE77FE3}">
      <dsp:nvSpPr>
        <dsp:cNvPr id="0" name=""/>
        <dsp:cNvSpPr/>
      </dsp:nvSpPr>
      <dsp:spPr>
        <a:xfrm>
          <a:off x="3287550" y="1411873"/>
          <a:ext cx="109635" cy="128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960178"/>
            <a:satOff val="-8155"/>
            <a:lumOff val="1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1200" kern="1200">
            <a:solidFill>
              <a:schemeClr val="tx1"/>
            </a:solidFill>
          </a:endParaRPr>
        </a:p>
      </dsp:txBody>
      <dsp:txXfrm>
        <a:off x="3287550" y="1437523"/>
        <a:ext cx="76745" cy="76952"/>
      </dsp:txXfrm>
    </dsp:sp>
    <dsp:sp modelId="{D5574AA0-3FE9-4594-ACC4-B81D9D51C732}">
      <dsp:nvSpPr>
        <dsp:cNvPr id="0" name=""/>
        <dsp:cNvSpPr/>
      </dsp:nvSpPr>
      <dsp:spPr>
        <a:xfrm>
          <a:off x="3442695" y="341997"/>
          <a:ext cx="1509891" cy="2268004"/>
        </a:xfrm>
        <a:prstGeom prst="roundRect">
          <a:avLst>
            <a:gd name="adj" fmla="val 10000"/>
          </a:avLst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</a:rPr>
            <a:t>3. Внедряване на система за проследяване на дипломира-ните висшисти. </a:t>
          </a:r>
          <a:endParaRPr lang="bg-BG" sz="1600" kern="1200" dirty="0">
            <a:solidFill>
              <a:schemeClr val="tx1"/>
            </a:solidFill>
          </a:endParaRPr>
        </a:p>
      </dsp:txBody>
      <dsp:txXfrm>
        <a:off x="3486918" y="386220"/>
        <a:ext cx="1421445" cy="2179558"/>
      </dsp:txXfrm>
    </dsp:sp>
    <dsp:sp modelId="{8BB51396-5860-4F88-9231-6E713A138327}">
      <dsp:nvSpPr>
        <dsp:cNvPr id="0" name=""/>
        <dsp:cNvSpPr/>
      </dsp:nvSpPr>
      <dsp:spPr>
        <a:xfrm>
          <a:off x="5004301" y="1411873"/>
          <a:ext cx="109635" cy="128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3920356"/>
            <a:satOff val="-16311"/>
            <a:lumOff val="3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1200" kern="1200">
            <a:solidFill>
              <a:schemeClr val="tx1"/>
            </a:solidFill>
          </a:endParaRPr>
        </a:p>
      </dsp:txBody>
      <dsp:txXfrm>
        <a:off x="5004301" y="1437523"/>
        <a:ext cx="76745" cy="76952"/>
      </dsp:txXfrm>
    </dsp:sp>
    <dsp:sp modelId="{0ED62BAA-C2D1-4B81-986D-CE8289534C3A}">
      <dsp:nvSpPr>
        <dsp:cNvPr id="0" name=""/>
        <dsp:cNvSpPr/>
      </dsp:nvSpPr>
      <dsp:spPr>
        <a:xfrm>
          <a:off x="5159446" y="341997"/>
          <a:ext cx="1509891" cy="2268004"/>
        </a:xfrm>
        <a:prstGeom prst="roundRect">
          <a:avLst>
            <a:gd name="adj" fmla="val 1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</a:rPr>
            <a:t>4. Обучение на преподава-тели във ВУ за работа в европейски и други проекти и мрежи. </a:t>
          </a:r>
          <a:endParaRPr lang="bg-BG" sz="1600" kern="1200" dirty="0">
            <a:solidFill>
              <a:schemeClr val="tx1"/>
            </a:solidFill>
          </a:endParaRPr>
        </a:p>
      </dsp:txBody>
      <dsp:txXfrm>
        <a:off x="5203669" y="386220"/>
        <a:ext cx="1421445" cy="2179558"/>
      </dsp:txXfrm>
    </dsp:sp>
    <dsp:sp modelId="{CC64693A-9BF8-4715-B22E-0871A5852111}">
      <dsp:nvSpPr>
        <dsp:cNvPr id="0" name=""/>
        <dsp:cNvSpPr/>
      </dsp:nvSpPr>
      <dsp:spPr>
        <a:xfrm>
          <a:off x="6721052" y="1411873"/>
          <a:ext cx="109635" cy="128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5880535"/>
            <a:satOff val="-24466"/>
            <a:lumOff val="5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1200" kern="1200">
            <a:solidFill>
              <a:schemeClr val="tx1"/>
            </a:solidFill>
          </a:endParaRPr>
        </a:p>
      </dsp:txBody>
      <dsp:txXfrm>
        <a:off x="6721052" y="1437523"/>
        <a:ext cx="76745" cy="76952"/>
      </dsp:txXfrm>
    </dsp:sp>
    <dsp:sp modelId="{A32784EB-6884-4FB2-B1FD-E03730A4A00B}">
      <dsp:nvSpPr>
        <dsp:cNvPr id="0" name=""/>
        <dsp:cNvSpPr/>
      </dsp:nvSpPr>
      <dsp:spPr>
        <a:xfrm>
          <a:off x="6876197" y="341997"/>
          <a:ext cx="1509891" cy="2268004"/>
        </a:xfrm>
        <a:prstGeom prst="roundRect">
          <a:avLst>
            <a:gd name="adj" fmla="val 10000"/>
          </a:avLst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</a:rPr>
            <a:t>5. Обучение на студенти за формиране на предприемачески нагласи, умения и компетентност </a:t>
          </a:r>
          <a:endParaRPr lang="bg-BG" sz="1600" kern="1200" dirty="0">
            <a:solidFill>
              <a:schemeClr val="tx1"/>
            </a:solidFill>
          </a:endParaRPr>
        </a:p>
      </dsp:txBody>
      <dsp:txXfrm>
        <a:off x="6920420" y="386220"/>
        <a:ext cx="1421445" cy="2179558"/>
      </dsp:txXfrm>
    </dsp:sp>
    <dsp:sp modelId="{EDFE3922-8F69-4B0E-95D7-D3B5B1556C61}">
      <dsp:nvSpPr>
        <dsp:cNvPr id="0" name=""/>
        <dsp:cNvSpPr/>
      </dsp:nvSpPr>
      <dsp:spPr>
        <a:xfrm>
          <a:off x="8437803" y="1411873"/>
          <a:ext cx="109635" cy="128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7840713"/>
            <a:satOff val="-32622"/>
            <a:lumOff val="7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1200" kern="1200">
            <a:solidFill>
              <a:schemeClr val="tx1"/>
            </a:solidFill>
          </a:endParaRPr>
        </a:p>
      </dsp:txBody>
      <dsp:txXfrm>
        <a:off x="8437803" y="1437523"/>
        <a:ext cx="76745" cy="76952"/>
      </dsp:txXfrm>
    </dsp:sp>
    <dsp:sp modelId="{64BB240E-2D42-4D8B-80A9-73F4F181AB8C}">
      <dsp:nvSpPr>
        <dsp:cNvPr id="0" name=""/>
        <dsp:cNvSpPr/>
      </dsp:nvSpPr>
      <dsp:spPr>
        <a:xfrm>
          <a:off x="8592948" y="341997"/>
          <a:ext cx="1509891" cy="2268004"/>
        </a:xfrm>
        <a:prstGeom prst="roundRect">
          <a:avLst>
            <a:gd name="adj" fmla="val 10000"/>
          </a:avLst>
        </a:prstGeom>
        <a:solidFill>
          <a:schemeClr val="accent4">
            <a:hueOff val="8167408"/>
            <a:satOff val="-33981"/>
            <a:lumOff val="80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</a:rPr>
            <a:t>6. Създаване на клубове за социално предприема-чество и иновации, подкрепа за стартиране на собствен бизнес</a:t>
          </a:r>
          <a:endParaRPr lang="bg-BG" sz="1600" kern="1200" dirty="0">
            <a:solidFill>
              <a:schemeClr val="tx1"/>
            </a:solidFill>
          </a:endParaRPr>
        </a:p>
      </dsp:txBody>
      <dsp:txXfrm>
        <a:off x="8637171" y="386220"/>
        <a:ext cx="1421445" cy="2179558"/>
      </dsp:txXfrm>
    </dsp:sp>
    <dsp:sp modelId="{D62E52BD-C350-4DF3-9C12-984EB9E8EE76}">
      <dsp:nvSpPr>
        <dsp:cNvPr id="0" name=""/>
        <dsp:cNvSpPr/>
      </dsp:nvSpPr>
      <dsp:spPr>
        <a:xfrm>
          <a:off x="10154554" y="1411873"/>
          <a:ext cx="109635" cy="128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1200" kern="1200">
            <a:solidFill>
              <a:schemeClr val="tx1"/>
            </a:solidFill>
          </a:endParaRPr>
        </a:p>
      </dsp:txBody>
      <dsp:txXfrm>
        <a:off x="10154554" y="1437523"/>
        <a:ext cx="76745" cy="76952"/>
      </dsp:txXfrm>
    </dsp:sp>
    <dsp:sp modelId="{2D2DC655-BB0F-4FD0-85D0-4E981672A449}">
      <dsp:nvSpPr>
        <dsp:cNvPr id="0" name=""/>
        <dsp:cNvSpPr/>
      </dsp:nvSpPr>
      <dsp:spPr>
        <a:xfrm>
          <a:off x="10309698" y="341997"/>
          <a:ext cx="1509891" cy="2268004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</a:rPr>
            <a:t>7. Провеждане на допълнителни студентски практики.</a:t>
          </a:r>
          <a:endParaRPr lang="bg-BG" sz="1600" kern="1200" dirty="0">
            <a:solidFill>
              <a:schemeClr val="tx1"/>
            </a:solidFill>
          </a:endParaRPr>
        </a:p>
      </dsp:txBody>
      <dsp:txXfrm>
        <a:off x="10353921" y="386220"/>
        <a:ext cx="1421445" cy="21795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FB6D3-E988-4CBA-9911-A499466CAC84}">
      <dsp:nvSpPr>
        <dsp:cNvPr id="0" name=""/>
        <dsp:cNvSpPr/>
      </dsp:nvSpPr>
      <dsp:spPr>
        <a:xfrm>
          <a:off x="1697" y="1197585"/>
          <a:ext cx="1996828" cy="19968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9892" tIns="17780" rIns="109892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1. Внедряване на иновативни решения</a:t>
          </a:r>
          <a:r>
            <a:rPr lang="ru-RU" sz="1400" kern="120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ea typeface="Calibri Light" charset="0"/>
              <a:cs typeface="Segoe UI" panose="020B0502040204020203" pitchFamily="34" charset="0"/>
            </a:rPr>
            <a:t>, вкл. изкуствен интелект; </a:t>
          </a:r>
          <a:r>
            <a:rPr lang="ru-RU" sz="1400" kern="1200" dirty="0"/>
            <a:t>в общото училищно образование.</a:t>
          </a:r>
          <a:endParaRPr lang="bg-BG" sz="1400" kern="1200" dirty="0"/>
        </a:p>
      </dsp:txBody>
      <dsp:txXfrm>
        <a:off x="294126" y="1490014"/>
        <a:ext cx="1411970" cy="1411970"/>
      </dsp:txXfrm>
    </dsp:sp>
    <dsp:sp modelId="{8CD25D6A-C1EC-4669-BC6A-CCAC50898688}">
      <dsp:nvSpPr>
        <dsp:cNvPr id="0" name=""/>
        <dsp:cNvSpPr/>
      </dsp:nvSpPr>
      <dsp:spPr>
        <a:xfrm>
          <a:off x="1599160" y="1197585"/>
          <a:ext cx="1996828" cy="19968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9892" tIns="17780" rIns="109892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2. Учене във виртуална среда и виртуални класни стаи и прилагане на хибридна и смесена форма на обучение.</a:t>
          </a:r>
          <a:endParaRPr lang="bg-BG" sz="1400" kern="1200" dirty="0"/>
        </a:p>
      </dsp:txBody>
      <dsp:txXfrm>
        <a:off x="1891589" y="1490014"/>
        <a:ext cx="1411970" cy="1411970"/>
      </dsp:txXfrm>
    </dsp:sp>
    <dsp:sp modelId="{2A21E2AF-30F2-458F-A77E-4561341D0A6B}">
      <dsp:nvSpPr>
        <dsp:cNvPr id="0" name=""/>
        <dsp:cNvSpPr/>
      </dsp:nvSpPr>
      <dsp:spPr>
        <a:xfrm>
          <a:off x="3196623" y="1197585"/>
          <a:ext cx="1996828" cy="19968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9892" tIns="17780" rIns="109892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3. Повишаване на дигиталните компетентнос-ти умения.</a:t>
          </a:r>
          <a:endParaRPr lang="bg-BG" sz="1400" kern="1200" dirty="0"/>
        </a:p>
      </dsp:txBody>
      <dsp:txXfrm>
        <a:off x="3489052" y="1490014"/>
        <a:ext cx="1411970" cy="1411970"/>
      </dsp:txXfrm>
    </dsp:sp>
    <dsp:sp modelId="{F607CE28-443E-479C-9FDF-7F1E69171CEF}">
      <dsp:nvSpPr>
        <dsp:cNvPr id="0" name=""/>
        <dsp:cNvSpPr/>
      </dsp:nvSpPr>
      <dsp:spPr>
        <a:xfrm>
          <a:off x="4794086" y="1197585"/>
          <a:ext cx="1996828" cy="19968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9892" tIns="17780" rIns="109892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4. Подкрепа за осигуряване на цифрово приобщаване.</a:t>
          </a:r>
          <a:endParaRPr lang="bg-BG" sz="1400" kern="1200" dirty="0"/>
        </a:p>
      </dsp:txBody>
      <dsp:txXfrm>
        <a:off x="5086515" y="1490014"/>
        <a:ext cx="1411970" cy="1411970"/>
      </dsp:txXfrm>
    </dsp:sp>
    <dsp:sp modelId="{7029EFE2-5087-4896-989B-D8EE1EEB03E2}">
      <dsp:nvSpPr>
        <dsp:cNvPr id="0" name=""/>
        <dsp:cNvSpPr/>
      </dsp:nvSpPr>
      <dsp:spPr>
        <a:xfrm>
          <a:off x="6391549" y="1197585"/>
          <a:ext cx="1996828" cy="19968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9892" tIns="17780" rIns="109892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5.Надграждане на мерките за създаване на Национална STEM среда по НПВУ</a:t>
          </a:r>
          <a:endParaRPr lang="bg-BG" sz="1400" kern="1200" dirty="0"/>
        </a:p>
      </dsp:txBody>
      <dsp:txXfrm>
        <a:off x="6683978" y="1490014"/>
        <a:ext cx="1411970" cy="1411970"/>
      </dsp:txXfrm>
    </dsp:sp>
    <dsp:sp modelId="{598EB1C1-4A8F-4747-909B-58749755042C}">
      <dsp:nvSpPr>
        <dsp:cNvPr id="0" name=""/>
        <dsp:cNvSpPr/>
      </dsp:nvSpPr>
      <dsp:spPr>
        <a:xfrm>
          <a:off x="7989012" y="1197585"/>
          <a:ext cx="1996828" cy="19968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9892" tIns="17780" rIns="109892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6.Синхронизи-ране и консолидация на съществуващи-те вътрешни информацион-ни системи и бази данни. </a:t>
          </a:r>
          <a:endParaRPr lang="bg-BG" sz="1400" kern="1200" dirty="0"/>
        </a:p>
      </dsp:txBody>
      <dsp:txXfrm>
        <a:off x="8281441" y="1490014"/>
        <a:ext cx="1411970" cy="1411970"/>
      </dsp:txXfrm>
    </dsp:sp>
    <dsp:sp modelId="{B7CBA1DB-361E-4384-B95B-19200AEECACB}">
      <dsp:nvSpPr>
        <dsp:cNvPr id="0" name=""/>
        <dsp:cNvSpPr/>
      </dsp:nvSpPr>
      <dsp:spPr>
        <a:xfrm>
          <a:off x="9586476" y="1197585"/>
          <a:ext cx="1996828" cy="19968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9892" tIns="17780" rIns="109892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7. Развиване на капацитет за събиране на данни за образователна-та система.</a:t>
          </a:r>
          <a:endParaRPr lang="bg-BG" sz="1400" kern="1200" dirty="0"/>
        </a:p>
      </dsp:txBody>
      <dsp:txXfrm>
        <a:off x="9878905" y="1490014"/>
        <a:ext cx="1411970" cy="14119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488F7-1FAC-40D2-BB7E-BA3CE28D8950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D21D1-52E2-420B-B491-CFF6D7BB79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478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69" y="9841"/>
            <a:ext cx="11013156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6589" y="6492876"/>
            <a:ext cx="1052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9090" y="845110"/>
            <a:ext cx="8979737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36" y="2531633"/>
            <a:ext cx="5764357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936" y="4584495"/>
            <a:ext cx="5085750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199" b="0">
                <a:solidFill>
                  <a:schemeClr val="accent1"/>
                </a:solidFill>
                <a:latin typeface="+mn-lt"/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7161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69" y="9841"/>
            <a:ext cx="11013156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6589" y="6492876"/>
            <a:ext cx="1052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07" y="1585335"/>
            <a:ext cx="11026744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054" y="3106570"/>
            <a:ext cx="5085750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199" b="0">
                <a:solidFill>
                  <a:schemeClr val="accent2"/>
                </a:solidFill>
                <a:latin typeface="+mn-lt"/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108" y="3781730"/>
            <a:ext cx="5391696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0103" y="3106570"/>
            <a:ext cx="5085748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199" b="0">
                <a:solidFill>
                  <a:srgbClr val="0070C0"/>
                </a:solidFill>
                <a:latin typeface="+mn-lt"/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4156" y="3781730"/>
            <a:ext cx="5391696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531" indent="-228531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594" indent="-228531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2657" indent="-228531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599720" indent="-228531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6783" indent="-228531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968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69" y="9841"/>
            <a:ext cx="11013156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6589" y="6492876"/>
            <a:ext cx="1052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493" y="1515383"/>
            <a:ext cx="10990686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599">
                <a:solidFill>
                  <a:srgbClr val="00206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495" y="2990397"/>
            <a:ext cx="10990683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09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69" y="9841"/>
            <a:ext cx="11013156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6589" y="6492876"/>
            <a:ext cx="1052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241" y="2097816"/>
            <a:ext cx="10374174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199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799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399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1999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1999">
                <a:solidFill>
                  <a:srgbClr val="00206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874604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044" y="590536"/>
            <a:ext cx="10055781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1" y="0"/>
            <a:ext cx="11010145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/>
        </p:nvSpPr>
        <p:spPr>
          <a:xfrm>
            <a:off x="2693696" y="1899175"/>
            <a:ext cx="63364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599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599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/>
        </p:nvSpPr>
        <p:spPr>
          <a:xfrm>
            <a:off x="3471523" y="2714785"/>
            <a:ext cx="4855137" cy="1938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sz="2399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sz="2399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sz="2399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sz="2399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sz="2399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sz="2399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sz="2399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sz="2399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sz="2399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/>
        </p:nvGrpSpPr>
        <p:grpSpPr>
          <a:xfrm>
            <a:off x="3539825" y="4988219"/>
            <a:ext cx="5140901" cy="1255769"/>
            <a:chOff x="3333750" y="4988218"/>
            <a:chExt cx="5142240" cy="125576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2197525" cy="3692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799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799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799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8"/>
              <a:ext cx="2340370" cy="1208896"/>
              <a:chOff x="5822995" y="4930831"/>
              <a:chExt cx="3024121" cy="1562080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2"/>
                <a:ext cx="2988827" cy="47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799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799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4152379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278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/>
        </p:nvSpPr>
        <p:spPr>
          <a:xfrm>
            <a:off x="0" y="804863"/>
            <a:ext cx="3745524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/>
        </p:nvSpPr>
        <p:spPr>
          <a:xfrm>
            <a:off x="7814815" y="804863"/>
            <a:ext cx="4374010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/>
        </p:nvSpPr>
        <p:spPr>
          <a:xfrm>
            <a:off x="3831548" y="804492"/>
            <a:ext cx="3897244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21014B-3760-4766-9F8B-789D1D688F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/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1E2CA3-E277-4648-8BD1-794ED7DF99EC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19B240-1780-4220-8FE9-79BC735BDE5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105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</p:sldLayoutIdLst>
  <p:txStyles>
    <p:titleStyle>
      <a:lvl1pPr algn="l" defTabSz="914126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31" indent="-228531" algn="l" defTabSz="9141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59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9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27.png"/><Relationship Id="rId3" Type="http://schemas.openxmlformats.org/officeDocument/2006/relationships/image" Target="../media/image22.svg"/><Relationship Id="rId7" Type="http://schemas.openxmlformats.org/officeDocument/2006/relationships/image" Target="../media/image26.svg"/><Relationship Id="rId12" Type="http://schemas.microsoft.com/office/2007/relationships/diagramDrawing" Target="../diagrams/drawing3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diagramColors" Target="../diagrams/colors3.xml"/><Relationship Id="rId5" Type="http://schemas.openxmlformats.org/officeDocument/2006/relationships/image" Target="../media/image24.svg"/><Relationship Id="rId10" Type="http://schemas.openxmlformats.org/officeDocument/2006/relationships/diagramQuickStyle" Target="../diagrams/quickStyle3.xml"/><Relationship Id="rId4" Type="http://schemas.openxmlformats.org/officeDocument/2006/relationships/image" Target="../media/image23.png"/><Relationship Id="rId9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-1" y="1970098"/>
            <a:ext cx="6526461" cy="2917805"/>
          </a:xfrm>
        </p:spPr>
        <p:txBody>
          <a:bodyPr>
            <a:no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br>
              <a:rPr lang="en-GB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bg-BG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ИНДИКАТИВНА ГОДИШНА РАБОТНА ПРОГРАМА ЗА 2023</a:t>
            </a:r>
            <a:r>
              <a:rPr lang="ru-RU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ГОДИНА</a:t>
            </a:r>
            <a:br>
              <a:rPr lang="en-GB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Програма „Образование“ </a:t>
            </a:r>
            <a:br>
              <a:rPr lang="ru-RU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2021-2027 г.</a:t>
            </a:r>
            <a:r>
              <a:rPr lang="en-GB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bg-BG" sz="3199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3199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-170284" y="5229200"/>
            <a:ext cx="5979517" cy="69808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1999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ноември 2022 г.</a:t>
            </a:r>
            <a:endParaRPr lang="en-US" sz="1999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7E90C8A-75D5-46AB-A503-52315D81B18B}"/>
              </a:ext>
            </a:extLst>
          </p:cNvPr>
          <p:cNvSpPr/>
          <p:nvPr/>
        </p:nvSpPr>
        <p:spPr>
          <a:xfrm>
            <a:off x="256667" y="1032863"/>
            <a:ext cx="54677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bg-BG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Седем</a:t>
            </a:r>
            <a:r>
              <a:rPr lang="ru-R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надесето заседание на </a:t>
            </a:r>
          </a:p>
          <a:p>
            <a:pPr algn="ctr" defTabSz="914400"/>
            <a:r>
              <a:rPr lang="ru-R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Комитета за наблюдение на</a:t>
            </a:r>
          </a:p>
          <a:p>
            <a:pPr algn="ctr" defTabSz="914400"/>
            <a:r>
              <a:rPr lang="ru-RU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Оперативна програма „Наука и образование за интелигентен растеж“ 2014 – 2020 г.</a:t>
            </a: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ight Brace 46">
            <a:extLst>
              <a:ext uri="{FF2B5EF4-FFF2-40B4-BE49-F238E27FC236}">
                <a16:creationId xmlns:a16="http://schemas.microsoft.com/office/drawing/2014/main" id="{BD0C6DC0-C8EB-4F0A-9EEF-E48D5417A546}"/>
              </a:ext>
            </a:extLst>
          </p:cNvPr>
          <p:cNvSpPr/>
          <p:nvPr/>
        </p:nvSpPr>
        <p:spPr>
          <a:xfrm>
            <a:off x="7835722" y="4765472"/>
            <a:ext cx="432048" cy="7920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6" name="Right Brace 45">
            <a:extLst>
              <a:ext uri="{FF2B5EF4-FFF2-40B4-BE49-F238E27FC236}">
                <a16:creationId xmlns:a16="http://schemas.microsoft.com/office/drawing/2014/main" id="{8A76D651-38F4-40FB-9FC4-BC4CF437A5A7}"/>
              </a:ext>
            </a:extLst>
          </p:cNvPr>
          <p:cNvSpPr/>
          <p:nvPr/>
        </p:nvSpPr>
        <p:spPr>
          <a:xfrm>
            <a:off x="7835722" y="3244301"/>
            <a:ext cx="432048" cy="7920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EEF5D867-342E-4601-8CDE-C0C8EC7DE2E3}"/>
              </a:ext>
            </a:extLst>
          </p:cNvPr>
          <p:cNvSpPr/>
          <p:nvPr/>
        </p:nvSpPr>
        <p:spPr>
          <a:xfrm>
            <a:off x="7750596" y="1784042"/>
            <a:ext cx="432048" cy="7920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8" name="Right Brace 67">
            <a:extLst>
              <a:ext uri="{FF2B5EF4-FFF2-40B4-BE49-F238E27FC236}">
                <a16:creationId xmlns:a16="http://schemas.microsoft.com/office/drawing/2014/main" id="{2372D84E-E32C-452C-9947-CEF68CD7B4CF}"/>
              </a:ext>
            </a:extLst>
          </p:cNvPr>
          <p:cNvSpPr/>
          <p:nvPr/>
        </p:nvSpPr>
        <p:spPr>
          <a:xfrm>
            <a:off x="7805886" y="6086433"/>
            <a:ext cx="512290" cy="3600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6" name="Title 2">
            <a:extLst>
              <a:ext uri="{FF2B5EF4-FFF2-40B4-BE49-F238E27FC236}">
                <a16:creationId xmlns:a16="http://schemas.microsoft.com/office/drawing/2014/main" id="{78D715B6-6030-4B95-9BA4-8E9D3C5C7BEB}"/>
              </a:ext>
            </a:extLst>
          </p:cNvPr>
          <p:cNvSpPr txBox="1">
            <a:spLocks/>
          </p:cNvSpPr>
          <p:nvPr/>
        </p:nvSpPr>
        <p:spPr>
          <a:xfrm>
            <a:off x="166886" y="981533"/>
            <a:ext cx="11855053" cy="465264"/>
          </a:xfrm>
        </p:spPr>
        <p:txBody>
          <a:bodyPr>
            <a:noAutofit/>
          </a:bodyPr>
          <a:lstStyle>
            <a:lvl1pPr algn="l" defTabSz="9141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solidFill>
                  <a:srgbClr val="C00000"/>
                </a:solidFill>
                <a:latin typeface="+mn-lt"/>
              </a:rPr>
              <a:t>Индикативна годишна работна програма за 2023 г. на Програма “Образование“ 2021-2027 г.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3D9C6C2-C3B3-4640-9613-FE9677AF1B7B}"/>
              </a:ext>
            </a:extLst>
          </p:cNvPr>
          <p:cNvGrpSpPr/>
          <p:nvPr/>
        </p:nvGrpSpPr>
        <p:grpSpPr>
          <a:xfrm>
            <a:off x="-530324" y="1484055"/>
            <a:ext cx="9649072" cy="5233594"/>
            <a:chOff x="-905762" y="2346632"/>
            <a:chExt cx="10123760" cy="6261061"/>
          </a:xfrm>
        </p:grpSpPr>
        <p:graphicFrame>
          <p:nvGraphicFramePr>
            <p:cNvPr id="2" name="Diagram 1">
              <a:extLst>
                <a:ext uri="{FF2B5EF4-FFF2-40B4-BE49-F238E27FC236}">
                  <a16:creationId xmlns:a16="http://schemas.microsoft.com/office/drawing/2014/main" id="{835876A7-D101-42AF-9717-87E03068352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606011106"/>
                </p:ext>
              </p:extLst>
            </p:nvPr>
          </p:nvGraphicFramePr>
          <p:xfrm>
            <a:off x="-905762" y="2346632"/>
            <a:ext cx="10123760" cy="624786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33" name="Shape1">
              <a:extLst>
                <a:ext uri="{FF2B5EF4-FFF2-40B4-BE49-F238E27FC236}">
                  <a16:creationId xmlns:a16="http://schemas.microsoft.com/office/drawing/2014/main" id="{E2ED4B82-19C4-4DCA-9A91-0CEC113FD381}"/>
                </a:ext>
              </a:extLst>
            </p:cNvPr>
            <p:cNvSpPr/>
            <p:nvPr/>
          </p:nvSpPr>
          <p:spPr>
            <a:xfrm rot="10800000" flipH="1">
              <a:off x="586480" y="4217088"/>
              <a:ext cx="755421" cy="732149"/>
            </a:xfrm>
            <a:prstGeom prst="homePlate">
              <a:avLst/>
            </a:prstGeom>
            <a:ln/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spcFirstLastPara="1" wrap="square" lIns="91425" tIns="45700" rIns="91425" bIns="45700" anchor="t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8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Calibri"/>
                <a:sym typeface="Calibri"/>
              </a:endParaRPr>
            </a:p>
          </p:txBody>
        </p:sp>
        <p:sp>
          <p:nvSpPr>
            <p:cNvPr id="35" name="Shape1">
              <a:extLst>
                <a:ext uri="{FF2B5EF4-FFF2-40B4-BE49-F238E27FC236}">
                  <a16:creationId xmlns:a16="http://schemas.microsoft.com/office/drawing/2014/main" id="{F943944E-B9AD-452E-A22D-D6C72B5C97D0}"/>
                </a:ext>
              </a:extLst>
            </p:cNvPr>
            <p:cNvSpPr/>
            <p:nvPr/>
          </p:nvSpPr>
          <p:spPr>
            <a:xfrm>
              <a:off x="595778" y="7875544"/>
              <a:ext cx="755421" cy="732149"/>
            </a:xfrm>
            <a:prstGeom prst="homePlate">
              <a:avLst/>
            </a:prstGeom>
            <a:ln/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1" wrap="square" lIns="91425" tIns="45700" rIns="91425" bIns="45700" anchor="t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8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Calibri"/>
                <a:sym typeface="Calibri"/>
              </a:endParaRPr>
            </a:p>
          </p:txBody>
        </p:sp>
        <p:sp>
          <p:nvSpPr>
            <p:cNvPr id="36" name="Shape1">
              <a:extLst>
                <a:ext uri="{FF2B5EF4-FFF2-40B4-BE49-F238E27FC236}">
                  <a16:creationId xmlns:a16="http://schemas.microsoft.com/office/drawing/2014/main" id="{F51A82B7-3B5E-448D-970A-06F59BE21E61}"/>
                </a:ext>
              </a:extLst>
            </p:cNvPr>
            <p:cNvSpPr/>
            <p:nvPr/>
          </p:nvSpPr>
          <p:spPr>
            <a:xfrm rot="10800000" flipH="1">
              <a:off x="578860" y="3297541"/>
              <a:ext cx="755421" cy="732149"/>
            </a:xfrm>
            <a:prstGeom prst="homePlate">
              <a:avLst/>
            </a:prstGeom>
            <a:ln/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1" wrap="square" lIns="91425" tIns="45700" rIns="91425" bIns="45700" anchor="t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Calibri"/>
                <a:sym typeface="Calibri"/>
              </a:endParaRPr>
            </a:p>
          </p:txBody>
        </p:sp>
        <p:sp>
          <p:nvSpPr>
            <p:cNvPr id="37" name="Shape1">
              <a:extLst>
                <a:ext uri="{FF2B5EF4-FFF2-40B4-BE49-F238E27FC236}">
                  <a16:creationId xmlns:a16="http://schemas.microsoft.com/office/drawing/2014/main" id="{F35D7C23-7CC4-4DB2-AB45-05D85C7CC148}"/>
                </a:ext>
              </a:extLst>
            </p:cNvPr>
            <p:cNvSpPr/>
            <p:nvPr/>
          </p:nvSpPr>
          <p:spPr>
            <a:xfrm rot="10800000" flipH="1">
              <a:off x="584494" y="6970839"/>
              <a:ext cx="755421" cy="732149"/>
            </a:xfrm>
            <a:prstGeom prst="homePlate">
              <a:avLst/>
            </a:prstGeom>
            <a:ln/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45700" rIns="91425" bIns="45700" anchor="t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Calibri"/>
                <a:sym typeface="Calibri"/>
              </a:endParaRPr>
            </a:p>
          </p:txBody>
        </p:sp>
        <p:sp>
          <p:nvSpPr>
            <p:cNvPr id="38" name="Shape1">
              <a:extLst>
                <a:ext uri="{FF2B5EF4-FFF2-40B4-BE49-F238E27FC236}">
                  <a16:creationId xmlns:a16="http://schemas.microsoft.com/office/drawing/2014/main" id="{66A635EC-E06B-4B9B-AB73-CDEB53AC9E73}"/>
                </a:ext>
              </a:extLst>
            </p:cNvPr>
            <p:cNvSpPr/>
            <p:nvPr/>
          </p:nvSpPr>
          <p:spPr>
            <a:xfrm>
              <a:off x="580539" y="2362427"/>
              <a:ext cx="755421" cy="732149"/>
            </a:xfrm>
            <a:prstGeom prst="homePlate">
              <a:avLst/>
            </a:prstGeom>
            <a:ln/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45700" rIns="91425" bIns="45700" anchor="t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Calibri"/>
                <a:sym typeface="Calibri"/>
              </a:endParaRPr>
            </a:p>
          </p:txBody>
        </p:sp>
        <p:sp>
          <p:nvSpPr>
            <p:cNvPr id="40" name="Shape1">
              <a:extLst>
                <a:ext uri="{FF2B5EF4-FFF2-40B4-BE49-F238E27FC236}">
                  <a16:creationId xmlns:a16="http://schemas.microsoft.com/office/drawing/2014/main" id="{EC65628F-C327-4EFA-9751-1A3250CFD43C}"/>
                </a:ext>
              </a:extLst>
            </p:cNvPr>
            <p:cNvSpPr/>
            <p:nvPr/>
          </p:nvSpPr>
          <p:spPr>
            <a:xfrm>
              <a:off x="595778" y="5125021"/>
              <a:ext cx="755421" cy="732149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spcFirstLastPara="1" wrap="square" lIns="91425" tIns="45700" rIns="91425" bIns="45700" anchor="t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Calibri"/>
                <a:sym typeface="Calibri"/>
              </a:endParaRPr>
            </a:p>
          </p:txBody>
        </p:sp>
        <p:sp>
          <p:nvSpPr>
            <p:cNvPr id="43" name="Shape1">
              <a:extLst>
                <a:ext uri="{FF2B5EF4-FFF2-40B4-BE49-F238E27FC236}">
                  <a16:creationId xmlns:a16="http://schemas.microsoft.com/office/drawing/2014/main" id="{7CDF6489-5478-40A4-8F01-774D32D708D2}"/>
                </a:ext>
              </a:extLst>
            </p:cNvPr>
            <p:cNvSpPr/>
            <p:nvPr/>
          </p:nvSpPr>
          <p:spPr>
            <a:xfrm>
              <a:off x="598953" y="6053964"/>
              <a:ext cx="755421" cy="732149"/>
            </a:xfrm>
            <a:prstGeom prst="homePlate">
              <a:avLst/>
            </a:prstGeom>
            <a:solidFill>
              <a:srgbClr val="7030A0"/>
            </a:solidFill>
            <a:ln/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45700" rIns="91425" bIns="45700" anchor="t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Calibri"/>
                <a:sym typeface="Calibri"/>
              </a:endParaRP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9FA342CD-35C5-4638-AF4C-1F9784DE56DD}"/>
              </a:ext>
            </a:extLst>
          </p:cNvPr>
          <p:cNvSpPr txBox="1"/>
          <p:nvPr/>
        </p:nvSpPr>
        <p:spPr>
          <a:xfrm>
            <a:off x="8318176" y="1734016"/>
            <a:ext cx="3924000" cy="72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800" b="1" dirty="0">
                <a:effectLst/>
                <a:ea typeface="Calibri" panose="020F0502020204030204" pitchFamily="34" charset="0"/>
              </a:rPr>
              <a:t>Приоритет 1. „Приобщаващо образование и образователна интеграция“</a:t>
            </a:r>
            <a:endParaRPr lang="bg-BG" sz="3600" b="1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1613C74-1865-43B5-BC94-F5A733A3ECAE}"/>
              </a:ext>
            </a:extLst>
          </p:cNvPr>
          <p:cNvSpPr txBox="1"/>
          <p:nvPr/>
        </p:nvSpPr>
        <p:spPr>
          <a:xfrm>
            <a:off x="8324388" y="3377256"/>
            <a:ext cx="3924000" cy="72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800" b="1" dirty="0">
                <a:effectLst/>
                <a:ea typeface="Calibri" panose="020F0502020204030204" pitchFamily="34" charset="0"/>
              </a:rPr>
              <a:t>Приоритет 2. „Модернизация и качество на образованието“</a:t>
            </a:r>
            <a:endParaRPr lang="bg-BG" sz="3600" b="1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D1E1012-453A-4DB4-9172-88F54D118344}"/>
              </a:ext>
            </a:extLst>
          </p:cNvPr>
          <p:cNvSpPr txBox="1"/>
          <p:nvPr/>
        </p:nvSpPr>
        <p:spPr>
          <a:xfrm>
            <a:off x="8324388" y="4849728"/>
            <a:ext cx="3924000" cy="72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800" b="1" dirty="0">
                <a:effectLst/>
                <a:ea typeface="Calibri" panose="020F0502020204030204" pitchFamily="34" charset="0"/>
              </a:rPr>
              <a:t>Приоритет 3. „Връзка на образованието с пазара на труда“</a:t>
            </a:r>
            <a:endParaRPr lang="bg-BG" sz="3600" b="1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6EE6C1-F1E1-42A0-A5CE-23E703B4B4CE}"/>
              </a:ext>
            </a:extLst>
          </p:cNvPr>
          <p:cNvSpPr txBox="1"/>
          <p:nvPr/>
        </p:nvSpPr>
        <p:spPr>
          <a:xfrm>
            <a:off x="8324388" y="6138000"/>
            <a:ext cx="3924000" cy="72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800" b="1" dirty="0">
                <a:effectLst/>
                <a:ea typeface="Calibri" panose="020F0502020204030204" pitchFamily="34" charset="0"/>
              </a:rPr>
              <a:t>Приоритет 4. „Техническа помощ“</a:t>
            </a:r>
            <a:endParaRPr lang="bg-BG" sz="3600" b="1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600896D-573E-4C35-94D6-F78FD86A01DF}"/>
              </a:ext>
            </a:extLst>
          </p:cNvPr>
          <p:cNvSpPr/>
          <p:nvPr/>
        </p:nvSpPr>
        <p:spPr>
          <a:xfrm>
            <a:off x="10644928" y="1101726"/>
            <a:ext cx="1214836" cy="595032"/>
          </a:xfrm>
          <a:prstGeom prst="roundRect">
            <a:avLst>
              <a:gd name="adj" fmla="val 11692"/>
            </a:avLst>
          </a:prstGeom>
          <a:solidFill>
            <a:schemeClr val="bg1"/>
          </a:solidFill>
          <a:ln w="7620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g-BG" sz="1600" b="1" dirty="0">
                <a:solidFill>
                  <a:schemeClr val="tx1"/>
                </a:solidFill>
              </a:rPr>
              <a:t>807 </a:t>
            </a:r>
            <a:r>
              <a:rPr lang="bg-BG" sz="1600" b="1" dirty="0" err="1">
                <a:solidFill>
                  <a:schemeClr val="tx1"/>
                </a:solidFill>
              </a:rPr>
              <a:t>млн.лв</a:t>
            </a:r>
            <a:endParaRPr lang="en-IN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757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7A5994E-F820-41AC-A82B-7516642472CD}"/>
              </a:ext>
            </a:extLst>
          </p:cNvPr>
          <p:cNvSpPr/>
          <p:nvPr/>
        </p:nvSpPr>
        <p:spPr>
          <a:xfrm>
            <a:off x="2133971" y="1412776"/>
            <a:ext cx="10054853" cy="2212614"/>
          </a:xfrm>
          <a:prstGeom prst="homePlat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7E23F508-45CF-4F03-AC79-8D413888FB3A}"/>
              </a:ext>
            </a:extLst>
          </p:cNvPr>
          <p:cNvSpPr/>
          <p:nvPr/>
        </p:nvSpPr>
        <p:spPr>
          <a:xfrm>
            <a:off x="532290" y="1503988"/>
            <a:ext cx="4206521" cy="2132569"/>
          </a:xfrm>
          <a:prstGeom prst="homePlate">
            <a:avLst>
              <a:gd name="adj" fmla="val 23456"/>
            </a:avLst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B35D41-5CA3-40DE-AC27-A8E8AE5005BB}"/>
              </a:ext>
            </a:extLst>
          </p:cNvPr>
          <p:cNvSpPr txBox="1"/>
          <p:nvPr/>
        </p:nvSpPr>
        <p:spPr>
          <a:xfrm>
            <a:off x="532290" y="1737068"/>
            <a:ext cx="3977945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b="1" dirty="0">
                <a:solidFill>
                  <a:schemeClr val="bg1"/>
                </a:solidFill>
              </a:rPr>
              <a:t>Обявяване - януари 2023 </a:t>
            </a:r>
          </a:p>
          <a:p>
            <a:r>
              <a:rPr lang="bg-BG" b="1" dirty="0">
                <a:solidFill>
                  <a:schemeClr val="bg1"/>
                </a:solidFill>
              </a:rPr>
              <a:t>Кандидатстване - март 2023 </a:t>
            </a:r>
          </a:p>
          <a:p>
            <a:pPr>
              <a:spcBef>
                <a:spcPts val="1200"/>
              </a:spcBef>
            </a:pPr>
            <a:r>
              <a:rPr lang="ru-RU" sz="2400" b="1" i="1" u="none" strike="noStrike" dirty="0">
                <a:solidFill>
                  <a:schemeClr val="bg1"/>
                </a:solidFill>
                <a:effectLst/>
              </a:rPr>
              <a:t>Директно предоставяне</a:t>
            </a:r>
          </a:p>
          <a:p>
            <a:pPr algn="ctr"/>
            <a:r>
              <a:rPr lang="ru-RU" b="1" i="1" dirty="0">
                <a:solidFill>
                  <a:schemeClr val="bg1"/>
                </a:solidFill>
              </a:rPr>
              <a:t>МОН</a:t>
            </a:r>
            <a:r>
              <a:rPr lang="ru-RU" sz="2400" b="1" i="1" u="none" strike="noStrike" dirty="0">
                <a:solidFill>
                  <a:schemeClr val="bg1"/>
                </a:solidFill>
                <a:effectLst/>
              </a:rPr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14D816-9124-44C8-A319-3BC78594FA7E}"/>
              </a:ext>
            </a:extLst>
          </p:cNvPr>
          <p:cNvSpPr txBox="1"/>
          <p:nvPr/>
        </p:nvSpPr>
        <p:spPr>
          <a:xfrm flipH="1">
            <a:off x="4967387" y="1458516"/>
            <a:ext cx="4583407" cy="2212614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r>
              <a:rPr lang="ru-RU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Подкрепа на образователния процес за развитие на ключови компетентности във всички образователни етапи от училищното образование чрез насърчаване на използването на различни подходи, инструменти и среди за преподаване и учене. </a:t>
            </a: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ea typeface="Calibri Light" charset="0"/>
              <a:cs typeface="Segoe UI" panose="020B0502040204020203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5526F4-2D09-416C-B49F-6A87D04EB90F}"/>
              </a:ext>
            </a:extLst>
          </p:cNvPr>
          <p:cNvSpPr txBox="1"/>
          <p:nvPr/>
        </p:nvSpPr>
        <p:spPr>
          <a:xfrm>
            <a:off x="530142" y="826195"/>
            <a:ext cx="98650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a typeface="+mj-ea"/>
                <a:cs typeface="+mj-cs"/>
              </a:rPr>
              <a:t>ПОДОБРЯВАНЕ НА КАЧЕСТВОТО НА ОБЩОТО ОБРАЗОВАНИЕ ЧРЕЗ ЕФЕКТИВНО ПРИЛАГАНЕ НА КОМПЕТЕНТНОС</a:t>
            </a:r>
            <a:r>
              <a:rPr lang="bg-BG" sz="2000" b="1" dirty="0">
                <a:solidFill>
                  <a:srgbClr val="C00000"/>
                </a:solidFill>
                <a:ea typeface="+mj-ea"/>
                <a:cs typeface="+mj-cs"/>
              </a:rPr>
              <a:t>ТЕН</a:t>
            </a:r>
            <a:r>
              <a:rPr lang="ru-RU" sz="2000" b="1" dirty="0">
                <a:solidFill>
                  <a:srgbClr val="C00000"/>
                </a:solidFill>
                <a:ea typeface="+mj-ea"/>
                <a:cs typeface="+mj-cs"/>
              </a:rPr>
              <a:t> МОДЕЛ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1583D19-A18E-4E4E-95B4-D85D4ACA7219}"/>
              </a:ext>
            </a:extLst>
          </p:cNvPr>
          <p:cNvGrpSpPr/>
          <p:nvPr/>
        </p:nvGrpSpPr>
        <p:grpSpPr>
          <a:xfrm>
            <a:off x="3845453" y="4098848"/>
            <a:ext cx="4515522" cy="2550780"/>
            <a:chOff x="3415375" y="1844067"/>
            <a:chExt cx="5421842" cy="3145448"/>
          </a:xfrm>
        </p:grpSpPr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EABDD2BE-8843-4C79-A11F-FF6DBAF5F963}"/>
                </a:ext>
              </a:extLst>
            </p:cNvPr>
            <p:cNvGrpSpPr/>
            <p:nvPr/>
          </p:nvGrpSpPr>
          <p:grpSpPr>
            <a:xfrm>
              <a:off x="3415375" y="1844067"/>
              <a:ext cx="5421842" cy="3092999"/>
              <a:chOff x="3255962" y="1749245"/>
              <a:chExt cx="5676900" cy="3238501"/>
            </a:xfrm>
          </p:grpSpPr>
          <p:sp>
            <p:nvSpPr>
              <p:cNvPr id="54" name="Freeform 5">
                <a:extLst>
                  <a:ext uri="{FF2B5EF4-FFF2-40B4-BE49-F238E27FC236}">
                    <a16:creationId xmlns:a16="http://schemas.microsoft.com/office/drawing/2014/main" id="{557FD1F3-9A73-4C8F-B399-0C791FAEB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5087" y="2115958"/>
                <a:ext cx="4730750" cy="792163"/>
              </a:xfrm>
              <a:custGeom>
                <a:avLst/>
                <a:gdLst>
                  <a:gd name="T0" fmla="*/ 54 w 1255"/>
                  <a:gd name="T1" fmla="*/ 204 h 210"/>
                  <a:gd name="T2" fmla="*/ 0 w 1255"/>
                  <a:gd name="T3" fmla="*/ 173 h 210"/>
                  <a:gd name="T4" fmla="*/ 1020 w 1255"/>
                  <a:gd name="T5" fmla="*/ 6 h 210"/>
                  <a:gd name="T6" fmla="*/ 1255 w 1255"/>
                  <a:gd name="T7" fmla="*/ 143 h 210"/>
                  <a:gd name="T8" fmla="*/ 604 w 1255"/>
                  <a:gd name="T9" fmla="*/ 210 h 210"/>
                  <a:gd name="T10" fmla="*/ 54 w 1255"/>
                  <a:gd name="T11" fmla="*/ 204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55" h="210">
                    <a:moveTo>
                      <a:pt x="54" y="204"/>
                    </a:move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648" y="0"/>
                      <a:pt x="1020" y="6"/>
                    </a:cubicBezTo>
                    <a:cubicBezTo>
                      <a:pt x="1255" y="143"/>
                      <a:pt x="1255" y="143"/>
                      <a:pt x="1255" y="143"/>
                    </a:cubicBezTo>
                    <a:cubicBezTo>
                      <a:pt x="1255" y="143"/>
                      <a:pt x="759" y="142"/>
                      <a:pt x="604" y="210"/>
                    </a:cubicBezTo>
                    <a:lnTo>
                      <a:pt x="54" y="204"/>
                    </a:lnTo>
                    <a:close/>
                  </a:path>
                </a:pathLst>
              </a:custGeom>
              <a:solidFill>
                <a:srgbClr val="8BB74C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5" name="Freeform 6">
                <a:extLst>
                  <a:ext uri="{FF2B5EF4-FFF2-40B4-BE49-F238E27FC236}">
                    <a16:creationId xmlns:a16="http://schemas.microsoft.com/office/drawing/2014/main" id="{226B9ECB-8500-4C62-A541-7C61DDFCF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3412" y="2904945"/>
                <a:ext cx="3932238" cy="800100"/>
              </a:xfrm>
              <a:custGeom>
                <a:avLst/>
                <a:gdLst>
                  <a:gd name="T0" fmla="*/ 950 w 1043"/>
                  <a:gd name="T1" fmla="*/ 124 h 212"/>
                  <a:gd name="T2" fmla="*/ 424 w 1043"/>
                  <a:gd name="T3" fmla="*/ 212 h 212"/>
                  <a:gd name="T4" fmla="*/ 0 w 1043"/>
                  <a:gd name="T5" fmla="*/ 189 h 212"/>
                  <a:gd name="T6" fmla="*/ 1043 w 1043"/>
                  <a:gd name="T7" fmla="*/ 0 h 212"/>
                  <a:gd name="T8" fmla="*/ 950 w 1043"/>
                  <a:gd name="T9" fmla="*/ 124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3" h="212">
                    <a:moveTo>
                      <a:pt x="950" y="124"/>
                    </a:moveTo>
                    <a:cubicBezTo>
                      <a:pt x="950" y="124"/>
                      <a:pt x="532" y="173"/>
                      <a:pt x="424" y="212"/>
                    </a:cubicBezTo>
                    <a:cubicBezTo>
                      <a:pt x="0" y="189"/>
                      <a:pt x="0" y="189"/>
                      <a:pt x="0" y="189"/>
                    </a:cubicBezTo>
                    <a:cubicBezTo>
                      <a:pt x="0" y="189"/>
                      <a:pt x="529" y="7"/>
                      <a:pt x="1043" y="0"/>
                    </a:cubicBezTo>
                    <a:lnTo>
                      <a:pt x="950" y="124"/>
                    </a:lnTo>
                    <a:close/>
                  </a:path>
                </a:pathLst>
              </a:custGeom>
              <a:solidFill>
                <a:srgbClr val="ECB448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6" name="Freeform 7">
                <a:extLst>
                  <a:ext uri="{FF2B5EF4-FFF2-40B4-BE49-F238E27FC236}">
                    <a16:creationId xmlns:a16="http://schemas.microsoft.com/office/drawing/2014/main" id="{7EE86EAA-640D-4127-A8D7-418E8C4E1A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225" y="3639958"/>
                <a:ext cx="2857500" cy="1117600"/>
              </a:xfrm>
              <a:custGeom>
                <a:avLst/>
                <a:gdLst>
                  <a:gd name="T0" fmla="*/ 112 w 758"/>
                  <a:gd name="T1" fmla="*/ 296 h 296"/>
                  <a:gd name="T2" fmla="*/ 0 w 758"/>
                  <a:gd name="T3" fmla="*/ 220 h 296"/>
                  <a:gd name="T4" fmla="*/ 758 w 758"/>
                  <a:gd name="T5" fmla="*/ 0 h 296"/>
                  <a:gd name="T6" fmla="*/ 670 w 758"/>
                  <a:gd name="T7" fmla="*/ 129 h 296"/>
                  <a:gd name="T8" fmla="*/ 345 w 758"/>
                  <a:gd name="T9" fmla="*/ 250 h 296"/>
                  <a:gd name="T10" fmla="*/ 112 w 758"/>
                  <a:gd name="T11" fmla="*/ 296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8" h="296">
                    <a:moveTo>
                      <a:pt x="112" y="296"/>
                    </a:moveTo>
                    <a:cubicBezTo>
                      <a:pt x="0" y="220"/>
                      <a:pt x="0" y="220"/>
                      <a:pt x="0" y="220"/>
                    </a:cubicBezTo>
                    <a:cubicBezTo>
                      <a:pt x="0" y="220"/>
                      <a:pt x="384" y="50"/>
                      <a:pt x="758" y="0"/>
                    </a:cubicBezTo>
                    <a:cubicBezTo>
                      <a:pt x="670" y="129"/>
                      <a:pt x="670" y="129"/>
                      <a:pt x="670" y="129"/>
                    </a:cubicBezTo>
                    <a:cubicBezTo>
                      <a:pt x="670" y="129"/>
                      <a:pt x="427" y="200"/>
                      <a:pt x="345" y="250"/>
                    </a:cubicBezTo>
                    <a:lnTo>
                      <a:pt x="112" y="296"/>
                    </a:lnTo>
                    <a:close/>
                  </a:path>
                </a:pathLst>
              </a:custGeom>
              <a:solidFill>
                <a:srgbClr val="E35A35">
                  <a:lumMod val="9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7" name="Freeform 10">
                <a:extLst>
                  <a:ext uri="{FF2B5EF4-FFF2-40B4-BE49-F238E27FC236}">
                    <a16:creationId xmlns:a16="http://schemas.microsoft.com/office/drawing/2014/main" id="{66072999-A42E-493C-A3D5-99BFE9FF8B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5087" y="2631895"/>
                <a:ext cx="4500563" cy="739775"/>
              </a:xfrm>
              <a:custGeom>
                <a:avLst/>
                <a:gdLst>
                  <a:gd name="T0" fmla="*/ 596 w 1194"/>
                  <a:gd name="T1" fmla="*/ 157 h 196"/>
                  <a:gd name="T2" fmla="*/ 1101 w 1194"/>
                  <a:gd name="T3" fmla="*/ 196 h 196"/>
                  <a:gd name="T4" fmla="*/ 1194 w 1194"/>
                  <a:gd name="T5" fmla="*/ 72 h 196"/>
                  <a:gd name="T6" fmla="*/ 722 w 1194"/>
                  <a:gd name="T7" fmla="*/ 19 h 196"/>
                  <a:gd name="T8" fmla="*/ 0 w 1194"/>
                  <a:gd name="T9" fmla="*/ 36 h 196"/>
                  <a:gd name="T10" fmla="*/ 96 w 1194"/>
                  <a:gd name="T11" fmla="*/ 178 h 196"/>
                  <a:gd name="T12" fmla="*/ 596 w 1194"/>
                  <a:gd name="T13" fmla="*/ 157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94" h="196">
                    <a:moveTo>
                      <a:pt x="596" y="157"/>
                    </a:moveTo>
                    <a:cubicBezTo>
                      <a:pt x="793" y="163"/>
                      <a:pt x="958" y="177"/>
                      <a:pt x="1101" y="196"/>
                    </a:cubicBezTo>
                    <a:cubicBezTo>
                      <a:pt x="1132" y="154"/>
                      <a:pt x="1163" y="112"/>
                      <a:pt x="1194" y="72"/>
                    </a:cubicBezTo>
                    <a:cubicBezTo>
                      <a:pt x="1057" y="50"/>
                      <a:pt x="901" y="32"/>
                      <a:pt x="722" y="19"/>
                    </a:cubicBezTo>
                    <a:cubicBezTo>
                      <a:pt x="442" y="0"/>
                      <a:pt x="197" y="13"/>
                      <a:pt x="0" y="36"/>
                    </a:cubicBezTo>
                    <a:cubicBezTo>
                      <a:pt x="31" y="81"/>
                      <a:pt x="63" y="129"/>
                      <a:pt x="96" y="178"/>
                    </a:cubicBezTo>
                    <a:cubicBezTo>
                      <a:pt x="223" y="160"/>
                      <a:pt x="387" y="151"/>
                      <a:pt x="596" y="157"/>
                    </a:cubicBezTo>
                    <a:close/>
                  </a:path>
                </a:pathLst>
              </a:custGeom>
              <a:solidFill>
                <a:srgbClr val="ECB4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8" name="Freeform 11">
                <a:extLst>
                  <a:ext uri="{FF2B5EF4-FFF2-40B4-BE49-F238E27FC236}">
                    <a16:creationId xmlns:a16="http://schemas.microsoft.com/office/drawing/2014/main" id="{BA3F8210-2233-4367-8438-9C113FBA42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5962" y="1749245"/>
                <a:ext cx="5676900" cy="906463"/>
              </a:xfrm>
              <a:custGeom>
                <a:avLst/>
                <a:gdLst>
                  <a:gd name="T0" fmla="*/ 811 w 1506"/>
                  <a:gd name="T1" fmla="*/ 163 h 240"/>
                  <a:gd name="T2" fmla="*/ 1410 w 1506"/>
                  <a:gd name="T3" fmla="*/ 240 h 240"/>
                  <a:gd name="T4" fmla="*/ 1506 w 1506"/>
                  <a:gd name="T5" fmla="*/ 123 h 240"/>
                  <a:gd name="T6" fmla="*/ 811 w 1506"/>
                  <a:gd name="T7" fmla="*/ 22 h 240"/>
                  <a:gd name="T8" fmla="*/ 0 w 1506"/>
                  <a:gd name="T9" fmla="*/ 39 h 240"/>
                  <a:gd name="T10" fmla="*/ 104 w 1506"/>
                  <a:gd name="T11" fmla="*/ 184 h 240"/>
                  <a:gd name="T12" fmla="*/ 811 w 1506"/>
                  <a:gd name="T13" fmla="*/ 163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06" h="240">
                    <a:moveTo>
                      <a:pt x="811" y="163"/>
                    </a:moveTo>
                    <a:cubicBezTo>
                      <a:pt x="1048" y="180"/>
                      <a:pt x="1243" y="206"/>
                      <a:pt x="1410" y="240"/>
                    </a:cubicBezTo>
                    <a:cubicBezTo>
                      <a:pt x="1443" y="199"/>
                      <a:pt x="1475" y="160"/>
                      <a:pt x="1506" y="123"/>
                    </a:cubicBezTo>
                    <a:cubicBezTo>
                      <a:pt x="1325" y="78"/>
                      <a:pt x="1104" y="42"/>
                      <a:pt x="811" y="22"/>
                    </a:cubicBezTo>
                    <a:cubicBezTo>
                      <a:pt x="504" y="0"/>
                      <a:pt x="223" y="15"/>
                      <a:pt x="0" y="39"/>
                    </a:cubicBezTo>
                    <a:cubicBezTo>
                      <a:pt x="32" y="83"/>
                      <a:pt x="67" y="132"/>
                      <a:pt x="104" y="184"/>
                    </a:cubicBezTo>
                    <a:cubicBezTo>
                      <a:pt x="301" y="159"/>
                      <a:pt x="541" y="145"/>
                      <a:pt x="811" y="163"/>
                    </a:cubicBezTo>
                    <a:close/>
                  </a:path>
                </a:pathLst>
              </a:custGeom>
              <a:solidFill>
                <a:srgbClr val="8BB7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9" name="Freeform 12">
                <a:extLst>
                  <a:ext uri="{FF2B5EF4-FFF2-40B4-BE49-F238E27FC236}">
                    <a16:creationId xmlns:a16="http://schemas.microsoft.com/office/drawing/2014/main" id="{E65C0AAB-DEEE-45F5-A8E6-F26962C60F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3412" y="3527245"/>
                <a:ext cx="3389313" cy="625475"/>
              </a:xfrm>
              <a:custGeom>
                <a:avLst/>
                <a:gdLst>
                  <a:gd name="T0" fmla="*/ 0 w 899"/>
                  <a:gd name="T1" fmla="*/ 24 h 166"/>
                  <a:gd name="T2" fmla="*/ 89 w 899"/>
                  <a:gd name="T3" fmla="*/ 166 h 166"/>
                  <a:gd name="T4" fmla="*/ 426 w 899"/>
                  <a:gd name="T5" fmla="*/ 144 h 166"/>
                  <a:gd name="T6" fmla="*/ 811 w 899"/>
                  <a:gd name="T7" fmla="*/ 159 h 166"/>
                  <a:gd name="T8" fmla="*/ 899 w 899"/>
                  <a:gd name="T9" fmla="*/ 30 h 166"/>
                  <a:gd name="T10" fmla="*/ 420 w 899"/>
                  <a:gd name="T11" fmla="*/ 0 h 166"/>
                  <a:gd name="T12" fmla="*/ 0 w 899"/>
                  <a:gd name="T13" fmla="*/ 24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9" h="166">
                    <a:moveTo>
                      <a:pt x="0" y="24"/>
                    </a:moveTo>
                    <a:cubicBezTo>
                      <a:pt x="30" y="70"/>
                      <a:pt x="60" y="118"/>
                      <a:pt x="89" y="166"/>
                    </a:cubicBezTo>
                    <a:cubicBezTo>
                      <a:pt x="198" y="153"/>
                      <a:pt x="314" y="144"/>
                      <a:pt x="426" y="144"/>
                    </a:cubicBezTo>
                    <a:cubicBezTo>
                      <a:pt x="543" y="144"/>
                      <a:pt x="679" y="151"/>
                      <a:pt x="811" y="159"/>
                    </a:cubicBezTo>
                    <a:cubicBezTo>
                      <a:pt x="840" y="115"/>
                      <a:pt x="869" y="72"/>
                      <a:pt x="899" y="30"/>
                    </a:cubicBezTo>
                    <a:cubicBezTo>
                      <a:pt x="742" y="14"/>
                      <a:pt x="568" y="0"/>
                      <a:pt x="420" y="0"/>
                    </a:cubicBezTo>
                    <a:cubicBezTo>
                      <a:pt x="279" y="0"/>
                      <a:pt x="130" y="11"/>
                      <a:pt x="0" y="24"/>
                    </a:cubicBezTo>
                    <a:close/>
                  </a:path>
                </a:pathLst>
              </a:custGeom>
              <a:solidFill>
                <a:srgbClr val="E35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0" name="Freeform 13">
                <a:extLst>
                  <a:ext uri="{FF2B5EF4-FFF2-40B4-BE49-F238E27FC236}">
                    <a16:creationId xmlns:a16="http://schemas.microsoft.com/office/drawing/2014/main" id="{6E808261-3EB3-47E3-AA6D-A3D9C00073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225" y="4382908"/>
                <a:ext cx="2336800" cy="604838"/>
              </a:xfrm>
              <a:custGeom>
                <a:avLst/>
                <a:gdLst>
                  <a:gd name="T0" fmla="*/ 293 w 620"/>
                  <a:gd name="T1" fmla="*/ 3 h 160"/>
                  <a:gd name="T2" fmla="*/ 0 w 620"/>
                  <a:gd name="T3" fmla="*/ 23 h 160"/>
                  <a:gd name="T4" fmla="*/ 80 w 620"/>
                  <a:gd name="T5" fmla="*/ 160 h 160"/>
                  <a:gd name="T6" fmla="*/ 303 w 620"/>
                  <a:gd name="T7" fmla="*/ 143 h 160"/>
                  <a:gd name="T8" fmla="*/ 539 w 620"/>
                  <a:gd name="T9" fmla="*/ 146 h 160"/>
                  <a:gd name="T10" fmla="*/ 620 w 620"/>
                  <a:gd name="T11" fmla="*/ 10 h 160"/>
                  <a:gd name="T12" fmla="*/ 293 w 620"/>
                  <a:gd name="T13" fmla="*/ 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0" h="160">
                    <a:moveTo>
                      <a:pt x="293" y="3"/>
                    </a:moveTo>
                    <a:cubicBezTo>
                      <a:pt x="186" y="5"/>
                      <a:pt x="85" y="13"/>
                      <a:pt x="0" y="23"/>
                    </a:cubicBezTo>
                    <a:cubicBezTo>
                      <a:pt x="27" y="68"/>
                      <a:pt x="54" y="114"/>
                      <a:pt x="80" y="160"/>
                    </a:cubicBezTo>
                    <a:cubicBezTo>
                      <a:pt x="149" y="151"/>
                      <a:pt x="225" y="144"/>
                      <a:pt x="303" y="143"/>
                    </a:cubicBezTo>
                    <a:cubicBezTo>
                      <a:pt x="385" y="141"/>
                      <a:pt x="465" y="143"/>
                      <a:pt x="539" y="146"/>
                    </a:cubicBezTo>
                    <a:cubicBezTo>
                      <a:pt x="565" y="100"/>
                      <a:pt x="592" y="55"/>
                      <a:pt x="620" y="10"/>
                    </a:cubicBezTo>
                    <a:cubicBezTo>
                      <a:pt x="524" y="4"/>
                      <a:pt x="412" y="0"/>
                      <a:pt x="293" y="3"/>
                    </a:cubicBezTo>
                    <a:close/>
                  </a:path>
                </a:pathLst>
              </a:custGeom>
              <a:solidFill>
                <a:srgbClr val="A5A5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50" name="TextBox 25">
              <a:extLst>
                <a:ext uri="{FF2B5EF4-FFF2-40B4-BE49-F238E27FC236}">
                  <a16:creationId xmlns:a16="http://schemas.microsoft.com/office/drawing/2014/main" id="{2B7D49E7-1589-4BD5-ABEE-EFD92167275E}"/>
                </a:ext>
              </a:extLst>
            </p:cNvPr>
            <p:cNvSpPr txBox="1"/>
            <p:nvPr/>
          </p:nvSpPr>
          <p:spPr>
            <a:xfrm rot="253327">
              <a:off x="4565844" y="2187151"/>
              <a:ext cx="2877857" cy="363022"/>
            </a:xfrm>
            <a:prstGeom prst="rect">
              <a:avLst/>
            </a:prstGeom>
            <a:noFill/>
          </p:spPr>
          <p:txBody>
            <a:bodyPr spcFirstLastPara="1" wrap="square" numCol="1" rtlCol="0">
              <a:prstTxWarp prst="textArchUp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Училище </a:t>
              </a:r>
              <a:r>
                <a:rPr lang="en-GB" sz="1800" dirty="0">
                  <a:solidFill>
                    <a:sysClr val="window" lastClr="FFFFFF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</a:t>
              </a: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1" name="TextBox 45">
              <a:extLst>
                <a:ext uri="{FF2B5EF4-FFF2-40B4-BE49-F238E27FC236}">
                  <a16:creationId xmlns:a16="http://schemas.microsoft.com/office/drawing/2014/main" id="{1FE9B3A0-22EE-4918-A273-4BA3C04884BB}"/>
                </a:ext>
              </a:extLst>
            </p:cNvPr>
            <p:cNvSpPr txBox="1"/>
            <p:nvPr/>
          </p:nvSpPr>
          <p:spPr>
            <a:xfrm rot="232071">
              <a:off x="4565844" y="2995375"/>
              <a:ext cx="2877857" cy="363022"/>
            </a:xfrm>
            <a:prstGeom prst="rect">
              <a:avLst/>
            </a:prstGeom>
            <a:noFill/>
          </p:spPr>
          <p:txBody>
            <a:bodyPr spcFirstLastPara="1" wrap="square" numCol="1" rtlCol="0">
              <a:prstTxWarp prst="textArchUp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bg-BG" sz="1800" dirty="0">
                  <a:solidFill>
                    <a:sysClr val="window" lastClr="FFFFFF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Училище 3</a:t>
              </a: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2" name="TextBox 47">
              <a:extLst>
                <a:ext uri="{FF2B5EF4-FFF2-40B4-BE49-F238E27FC236}">
                  <a16:creationId xmlns:a16="http://schemas.microsoft.com/office/drawing/2014/main" id="{873B0542-2343-4655-BB06-6A85FABF02F8}"/>
                </a:ext>
              </a:extLst>
            </p:cNvPr>
            <p:cNvSpPr txBox="1"/>
            <p:nvPr/>
          </p:nvSpPr>
          <p:spPr>
            <a:xfrm rot="163168">
              <a:off x="4710092" y="3827578"/>
              <a:ext cx="2877857" cy="363022"/>
            </a:xfrm>
            <a:prstGeom prst="rect">
              <a:avLst/>
            </a:prstGeom>
            <a:noFill/>
          </p:spPr>
          <p:txBody>
            <a:bodyPr spcFirstLastPara="1" wrap="square" numCol="1" rtlCol="0">
              <a:prstTxWarp prst="textArchUp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Училище 2</a:t>
              </a: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3" name="TextBox 48">
              <a:extLst>
                <a:ext uri="{FF2B5EF4-FFF2-40B4-BE49-F238E27FC236}">
                  <a16:creationId xmlns:a16="http://schemas.microsoft.com/office/drawing/2014/main" id="{CE0B249A-ABD3-4D7F-A269-852FDCE4DEE2}"/>
                </a:ext>
              </a:extLst>
            </p:cNvPr>
            <p:cNvSpPr txBox="1"/>
            <p:nvPr/>
          </p:nvSpPr>
          <p:spPr>
            <a:xfrm>
              <a:off x="4721188" y="4626493"/>
              <a:ext cx="2877857" cy="363022"/>
            </a:xfrm>
            <a:prstGeom prst="rect">
              <a:avLst/>
            </a:prstGeom>
            <a:noFill/>
          </p:spPr>
          <p:txBody>
            <a:bodyPr spcFirstLastPara="1" wrap="square" numCol="1" rtlCol="0">
              <a:prstTxWarp prst="textArchUp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Училище 1</a:t>
              </a: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41" name="TextBox 51">
            <a:extLst>
              <a:ext uri="{FF2B5EF4-FFF2-40B4-BE49-F238E27FC236}">
                <a16:creationId xmlns:a16="http://schemas.microsoft.com/office/drawing/2014/main" id="{0F3A92DA-6939-43D3-9E63-B1150867BEFE}"/>
              </a:ext>
            </a:extLst>
          </p:cNvPr>
          <p:cNvSpPr txBox="1"/>
          <p:nvPr/>
        </p:nvSpPr>
        <p:spPr>
          <a:xfrm>
            <a:off x="149477" y="4108318"/>
            <a:ext cx="3276386" cy="14773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2. Осигуряване на съвременен инструментариум за измерване и оценяване на резултатите на учениците.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Open Sans" panose="020B0606030504020204" pitchFamily="34" charset="0"/>
              <a:ea typeface="+mn-ea"/>
              <a:cs typeface="+mn-cs"/>
            </a:endParaRPr>
          </a:p>
        </p:txBody>
      </p:sp>
      <p:sp>
        <p:nvSpPr>
          <p:cNvPr id="42" name="TextBox 53">
            <a:extLst>
              <a:ext uri="{FF2B5EF4-FFF2-40B4-BE49-F238E27FC236}">
                <a16:creationId xmlns:a16="http://schemas.microsoft.com/office/drawing/2014/main" id="{353B0F5C-8E77-488C-B188-0AEB3AAA3520}"/>
              </a:ext>
            </a:extLst>
          </p:cNvPr>
          <p:cNvSpPr txBox="1"/>
          <p:nvPr/>
        </p:nvSpPr>
        <p:spPr>
          <a:xfrm>
            <a:off x="9076257" y="4320803"/>
            <a:ext cx="2961565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3. Целеви обучения на педагогически специалисти и експерти.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Open Sans" panose="020B0606030504020204" pitchFamily="34" charset="0"/>
              <a:ea typeface="+mn-ea"/>
              <a:cs typeface="+mn-cs"/>
            </a:endParaRPr>
          </a:p>
        </p:txBody>
      </p:sp>
      <p:sp>
        <p:nvSpPr>
          <p:cNvPr id="43" name="TextBox 54">
            <a:extLst>
              <a:ext uri="{FF2B5EF4-FFF2-40B4-BE49-F238E27FC236}">
                <a16:creationId xmlns:a16="http://schemas.microsoft.com/office/drawing/2014/main" id="{B4F539EB-4243-4081-83CB-6786EBE7481E}"/>
              </a:ext>
            </a:extLst>
          </p:cNvPr>
          <p:cNvSpPr txBox="1"/>
          <p:nvPr/>
        </p:nvSpPr>
        <p:spPr>
          <a:xfrm>
            <a:off x="530142" y="5618460"/>
            <a:ext cx="3410276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1. Модернизиране методите на преподаване и оценяване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Open Sans" panose="020B0606030504020204" pitchFamily="34" charset="0"/>
              <a:ea typeface="+mn-ea"/>
              <a:cs typeface="+mn-cs"/>
            </a:endParaRPr>
          </a:p>
        </p:txBody>
      </p:sp>
      <p:sp>
        <p:nvSpPr>
          <p:cNvPr id="44" name="TextBox 55">
            <a:extLst>
              <a:ext uri="{FF2B5EF4-FFF2-40B4-BE49-F238E27FC236}">
                <a16:creationId xmlns:a16="http://schemas.microsoft.com/office/drawing/2014/main" id="{91EBC1F5-B609-4C5B-B0B1-34CB896BFB64}"/>
              </a:ext>
            </a:extLst>
          </p:cNvPr>
          <p:cNvSpPr txBox="1"/>
          <p:nvPr/>
        </p:nvSpPr>
        <p:spPr>
          <a:xfrm>
            <a:off x="8299732" y="5498698"/>
            <a:ext cx="330219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4. Прилагане на концепцията за споделяне на ресурси</a:t>
            </a:r>
            <a:r>
              <a:rPr kumimoji="0" lang="es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Open Sans" panose="020B0606030504020204" pitchFamily="34" charset="0"/>
              <a:ea typeface="+mn-ea"/>
              <a:cs typeface="+mn-cs"/>
            </a:endParaRP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FCD36F0E-744E-42C3-956B-901FE62FFEA5}"/>
              </a:ext>
            </a:extLst>
          </p:cNvPr>
          <p:cNvCxnSpPr>
            <a:cxnSpLocks/>
          </p:cNvCxnSpPr>
          <p:nvPr/>
        </p:nvCxnSpPr>
        <p:spPr>
          <a:xfrm flipH="1">
            <a:off x="3663740" y="4653136"/>
            <a:ext cx="198424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tailEnd type="triangle"/>
          </a:ln>
          <a:effectLst/>
        </p:spPr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9E49CCDE-352C-4C21-9C5A-DBA3F6E1D5D4}"/>
              </a:ext>
            </a:extLst>
          </p:cNvPr>
          <p:cNvCxnSpPr>
            <a:cxnSpLocks/>
          </p:cNvCxnSpPr>
          <p:nvPr/>
        </p:nvCxnSpPr>
        <p:spPr>
          <a:xfrm>
            <a:off x="8487000" y="4709093"/>
            <a:ext cx="383232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tailEnd type="triangle"/>
          </a:ln>
          <a:effectLst/>
        </p:spPr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D90CF098-F9FD-4E42-8B8D-4A0EA658E7C3}"/>
              </a:ext>
            </a:extLst>
          </p:cNvPr>
          <p:cNvCxnSpPr>
            <a:cxnSpLocks/>
          </p:cNvCxnSpPr>
          <p:nvPr/>
        </p:nvCxnSpPr>
        <p:spPr>
          <a:xfrm flipH="1">
            <a:off x="4222204" y="6237312"/>
            <a:ext cx="330493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tailEnd type="triangle"/>
          </a:ln>
          <a:effectLst/>
        </p:spPr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D0BB7934-6885-4E74-88AB-80913FEEE4A9}"/>
              </a:ext>
            </a:extLst>
          </p:cNvPr>
          <p:cNvCxnSpPr>
            <a:cxnSpLocks/>
          </p:cNvCxnSpPr>
          <p:nvPr/>
        </p:nvCxnSpPr>
        <p:spPr>
          <a:xfrm>
            <a:off x="7493577" y="5948763"/>
            <a:ext cx="527319" cy="0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tailEnd type="triangle"/>
          </a:ln>
          <a:effectLst/>
        </p:spPr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96F383BF-0E4C-4E9C-B09D-344CCBE2E491}"/>
              </a:ext>
            </a:extLst>
          </p:cNvPr>
          <p:cNvSpPr txBox="1"/>
          <p:nvPr/>
        </p:nvSpPr>
        <p:spPr>
          <a:xfrm>
            <a:off x="1942273" y="3638750"/>
            <a:ext cx="85190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Изграждане на Професионални учещи се общности (клъстери).</a:t>
            </a:r>
            <a:endParaRPr lang="bg-BG" dirty="0"/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55A4E30-896B-40A7-8B3C-489277C97336}"/>
              </a:ext>
            </a:extLst>
          </p:cNvPr>
          <p:cNvGrpSpPr/>
          <p:nvPr/>
        </p:nvGrpSpPr>
        <p:grpSpPr>
          <a:xfrm>
            <a:off x="9779370" y="1775005"/>
            <a:ext cx="2219698" cy="1046194"/>
            <a:chOff x="10007947" y="2564904"/>
            <a:chExt cx="2219698" cy="1046194"/>
          </a:xfrm>
        </p:grpSpPr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D2D3E638-ADBF-4FD8-84ED-54B15E51CB5D}"/>
                </a:ext>
              </a:extLst>
            </p:cNvPr>
            <p:cNvSpPr/>
            <p:nvPr/>
          </p:nvSpPr>
          <p:spPr>
            <a:xfrm>
              <a:off x="10007947" y="2564904"/>
              <a:ext cx="2219697" cy="1046194"/>
            </a:xfrm>
            <a:prstGeom prst="roundRect">
              <a:avLst>
                <a:gd name="adj" fmla="val 11692"/>
              </a:avLst>
            </a:prstGeom>
            <a:solidFill>
              <a:schemeClr val="bg1"/>
            </a:solidFill>
            <a:ln w="762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8063804-55E7-47AE-8703-44304F0D1C17}"/>
                </a:ext>
              </a:extLst>
            </p:cNvPr>
            <p:cNvSpPr txBox="1"/>
            <p:nvPr/>
          </p:nvSpPr>
          <p:spPr>
            <a:xfrm>
              <a:off x="10010285" y="2698912"/>
              <a:ext cx="221736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i="0" u="none" strike="noStrike" dirty="0">
                  <a:effectLst/>
                </a:rPr>
                <a:t>Бюджет:</a:t>
              </a:r>
            </a:p>
            <a:p>
              <a:r>
                <a:rPr lang="ru-RU" sz="2400" i="0" u="none" strike="noStrike" dirty="0">
                  <a:effectLst/>
                </a:rPr>
                <a:t>166 685 431 лв.</a:t>
              </a:r>
              <a:r>
                <a:rPr lang="bg-BG" b="1" dirty="0"/>
                <a:t> </a:t>
              </a:r>
              <a:endParaRPr lang="ru-RU" sz="2400" i="0" u="none" strike="noStrike" dirty="0">
                <a:effectLst/>
              </a:endParaRP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FFDC536C-86BF-4F7B-B60C-6EAD52E2BF84}"/>
              </a:ext>
            </a:extLst>
          </p:cNvPr>
          <p:cNvSpPr/>
          <p:nvPr/>
        </p:nvSpPr>
        <p:spPr>
          <a:xfrm>
            <a:off x="10395238" y="948639"/>
            <a:ext cx="1383408" cy="353943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bg-BG" sz="1700" dirty="0"/>
              <a:t>Приоритет 2</a:t>
            </a:r>
            <a:endParaRPr lang="bg-BG" sz="1700" b="1" dirty="0"/>
          </a:p>
        </p:txBody>
      </p:sp>
    </p:spTree>
    <p:extLst>
      <p:ext uri="{BB962C8B-B14F-4D97-AF65-F5344CB8AC3E}">
        <p14:creationId xmlns:p14="http://schemas.microsoft.com/office/powerpoint/2010/main" val="526738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7A5994E-F820-41AC-A82B-7516642472CD}"/>
              </a:ext>
            </a:extLst>
          </p:cNvPr>
          <p:cNvSpPr/>
          <p:nvPr/>
        </p:nvSpPr>
        <p:spPr>
          <a:xfrm>
            <a:off x="2133971" y="1412776"/>
            <a:ext cx="10054853" cy="2108780"/>
          </a:xfrm>
          <a:prstGeom prst="homePlat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7E23F508-45CF-4F03-AC79-8D413888FB3A}"/>
              </a:ext>
            </a:extLst>
          </p:cNvPr>
          <p:cNvSpPr/>
          <p:nvPr/>
        </p:nvSpPr>
        <p:spPr>
          <a:xfrm>
            <a:off x="532290" y="1412776"/>
            <a:ext cx="4337986" cy="2108780"/>
          </a:xfrm>
          <a:prstGeom prst="homePlate">
            <a:avLst>
              <a:gd name="adj" fmla="val 23456"/>
            </a:avLst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AF44A67-5B37-478E-A92E-3A43AA74C774}"/>
              </a:ext>
            </a:extLst>
          </p:cNvPr>
          <p:cNvSpPr txBox="1"/>
          <p:nvPr/>
        </p:nvSpPr>
        <p:spPr>
          <a:xfrm>
            <a:off x="710900" y="1786754"/>
            <a:ext cx="2194875" cy="52087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endParaRPr lang="bg-BG" sz="32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B35D41-5CA3-40DE-AC27-A8E8AE5005BB}"/>
              </a:ext>
            </a:extLst>
          </p:cNvPr>
          <p:cNvSpPr txBox="1"/>
          <p:nvPr/>
        </p:nvSpPr>
        <p:spPr>
          <a:xfrm>
            <a:off x="564136" y="1562764"/>
            <a:ext cx="3977945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b="1" dirty="0"/>
              <a:t>Обявяване - февруари 2023 </a:t>
            </a:r>
          </a:p>
          <a:p>
            <a:r>
              <a:rPr lang="bg-BG" b="1" dirty="0"/>
              <a:t>Кандидатстване - март 2023 </a:t>
            </a:r>
          </a:p>
          <a:p>
            <a:pPr>
              <a:spcBef>
                <a:spcPts val="1200"/>
              </a:spcBef>
            </a:pPr>
            <a:r>
              <a:rPr lang="ru-RU" sz="2400" b="1" i="1" u="none" strike="noStrike" dirty="0">
                <a:effectLst/>
              </a:rPr>
              <a:t>Директно предоставяне</a:t>
            </a:r>
          </a:p>
          <a:p>
            <a:pPr algn="ctr"/>
            <a:r>
              <a:rPr lang="ru-RU" b="1" i="1" dirty="0"/>
              <a:t>УО на ПО</a:t>
            </a:r>
            <a:endParaRPr lang="ru-RU" sz="2400" b="1" i="1" u="none" strike="noStrike" dirty="0">
              <a:effectLst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14D816-9124-44C8-A319-3BC78594FA7E}"/>
              </a:ext>
            </a:extLst>
          </p:cNvPr>
          <p:cNvSpPr txBox="1"/>
          <p:nvPr/>
        </p:nvSpPr>
        <p:spPr>
          <a:xfrm flipH="1">
            <a:off x="4967387" y="1458516"/>
            <a:ext cx="4583407" cy="1970484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r>
              <a:rPr lang="ru-RU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Постигане на по-добро административно управление на Програма „Образование“ 2021-2027 и по-ефективно оползотворяване на средствата от ЕС, което ще рефлектира върху развитието на подкрепените по програмата политики. </a:t>
            </a: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ea typeface="Calibri Light" charset="0"/>
              <a:cs typeface="Segoe UI" panose="020B0502040204020203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5526F4-2D09-416C-B49F-6A87D04EB90F}"/>
              </a:ext>
            </a:extLst>
          </p:cNvPr>
          <p:cNvSpPr txBox="1"/>
          <p:nvPr/>
        </p:nvSpPr>
        <p:spPr>
          <a:xfrm>
            <a:off x="532290" y="921240"/>
            <a:ext cx="98650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2000" b="1" dirty="0">
                <a:solidFill>
                  <a:srgbClr val="C00000"/>
                </a:solidFill>
                <a:ea typeface="+mj-ea"/>
                <a:cs typeface="+mj-cs"/>
              </a:rPr>
              <a:t>ТЕХНИЧЕСКА ПОМОЩ</a:t>
            </a:r>
            <a:endParaRPr lang="ru-RU" sz="2000" b="1" dirty="0">
              <a:solidFill>
                <a:srgbClr val="C00000"/>
              </a:solidFill>
              <a:ea typeface="+mj-ea"/>
              <a:cs typeface="+mj-cs"/>
            </a:endParaRP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55A4E30-896B-40A7-8B3C-489277C97336}"/>
              </a:ext>
            </a:extLst>
          </p:cNvPr>
          <p:cNvGrpSpPr/>
          <p:nvPr/>
        </p:nvGrpSpPr>
        <p:grpSpPr>
          <a:xfrm>
            <a:off x="9779370" y="2029814"/>
            <a:ext cx="2219698" cy="1046194"/>
            <a:chOff x="10007947" y="2564904"/>
            <a:chExt cx="2219698" cy="1046194"/>
          </a:xfrm>
        </p:grpSpPr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D2D3E638-ADBF-4FD8-84ED-54B15E51CB5D}"/>
                </a:ext>
              </a:extLst>
            </p:cNvPr>
            <p:cNvSpPr/>
            <p:nvPr/>
          </p:nvSpPr>
          <p:spPr>
            <a:xfrm>
              <a:off x="10007947" y="2564904"/>
              <a:ext cx="2219697" cy="1046194"/>
            </a:xfrm>
            <a:prstGeom prst="roundRect">
              <a:avLst>
                <a:gd name="adj" fmla="val 11692"/>
              </a:avLst>
            </a:prstGeom>
            <a:solidFill>
              <a:schemeClr val="bg1"/>
            </a:solidFill>
            <a:ln w="762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8063804-55E7-47AE-8703-44304F0D1C17}"/>
                </a:ext>
              </a:extLst>
            </p:cNvPr>
            <p:cNvSpPr txBox="1"/>
            <p:nvPr/>
          </p:nvSpPr>
          <p:spPr>
            <a:xfrm>
              <a:off x="10010285" y="2698912"/>
              <a:ext cx="221736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i="0" u="none" strike="noStrike" dirty="0">
                  <a:effectLst/>
                </a:rPr>
                <a:t>Бюджет:</a:t>
              </a:r>
            </a:p>
            <a:p>
              <a:r>
                <a:rPr lang="ru-RU" sz="2400" i="0" u="none" strike="noStrike" dirty="0">
                  <a:effectLst/>
                </a:rPr>
                <a:t>91 072 2</a:t>
              </a:r>
              <a:r>
                <a:rPr lang="en-GB" sz="2400" i="0" u="none" strike="noStrike" dirty="0">
                  <a:effectLst/>
                </a:rPr>
                <a:t>40</a:t>
              </a:r>
              <a:r>
                <a:rPr lang="ru-RU" sz="2400" i="0" u="none" strike="noStrike" dirty="0">
                  <a:effectLst/>
                </a:rPr>
                <a:t> лв.</a:t>
              </a:r>
              <a:r>
                <a:rPr lang="bg-BG" b="1" dirty="0"/>
                <a:t> </a:t>
              </a:r>
              <a:endParaRPr lang="ru-RU" sz="2400" i="0" u="none" strike="noStrike" dirty="0">
                <a:effectLst/>
              </a:endParaRPr>
            </a:p>
          </p:txBody>
        </p:sp>
      </p:grpSp>
      <p:sp>
        <p:nvSpPr>
          <p:cNvPr id="81" name="Google Shape;1302;p42">
            <a:extLst>
              <a:ext uri="{FF2B5EF4-FFF2-40B4-BE49-F238E27FC236}">
                <a16:creationId xmlns:a16="http://schemas.microsoft.com/office/drawing/2014/main" id="{6D255CE5-9F59-4C47-90AB-13013C69B564}"/>
              </a:ext>
            </a:extLst>
          </p:cNvPr>
          <p:cNvSpPr/>
          <p:nvPr/>
        </p:nvSpPr>
        <p:spPr>
          <a:xfrm>
            <a:off x="318804" y="3589613"/>
            <a:ext cx="6250281" cy="1367100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91425" tIns="91425" rIns="1371600" bIns="91425" anchor="t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r>
              <a:rPr lang="ru-RU" sz="1700" kern="0" dirty="0">
                <a:ea typeface="Space Grotesk"/>
                <a:cs typeface="Space Grotesk"/>
                <a:sym typeface="Space Grotesk"/>
              </a:rPr>
              <a:t>2. Подкрепа за подобряване административния капацитет на УО за извършване на вътрешни оценки на процедурите, изпълнявани по ПО и осигуряване на външна експертиза за извършване на оценки на ПО.</a:t>
            </a:r>
            <a:endParaRPr lang="en-US" sz="1700" kern="0" dirty="0">
              <a:ea typeface="Space Grotesk"/>
              <a:cs typeface="Space Grotesk"/>
              <a:sym typeface="Space Grotesk"/>
            </a:endParaRPr>
          </a:p>
        </p:txBody>
      </p:sp>
      <p:sp>
        <p:nvSpPr>
          <p:cNvPr id="82" name="Google Shape;1303;p42">
            <a:extLst>
              <a:ext uri="{FF2B5EF4-FFF2-40B4-BE49-F238E27FC236}">
                <a16:creationId xmlns:a16="http://schemas.microsoft.com/office/drawing/2014/main" id="{BDAF9F66-6917-4025-AF00-D01150FF89AE}"/>
              </a:ext>
            </a:extLst>
          </p:cNvPr>
          <p:cNvSpPr/>
          <p:nvPr/>
        </p:nvSpPr>
        <p:spPr>
          <a:xfrm>
            <a:off x="6731371" y="3932366"/>
            <a:ext cx="4840386" cy="1367100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t" anchorCtr="0">
            <a:noAutofit/>
          </a:bodyPr>
          <a:lstStyle/>
          <a:p>
            <a:pPr algn="r" defTabSz="914400">
              <a:buClr>
                <a:srgbClr val="192D49"/>
              </a:buClr>
              <a:buSzPts val="1100"/>
              <a:buFont typeface="Arial"/>
              <a:buNone/>
            </a:pPr>
            <a:r>
              <a:rPr lang="ru-RU" sz="1700" kern="0" dirty="0">
                <a:ea typeface="Space Grotesk"/>
                <a:cs typeface="Space Grotesk"/>
                <a:sym typeface="Space Grotesk"/>
              </a:rPr>
              <a:t>3. Подкрепа за подобряване административния капацитет на бенефициентите и потенциалните бенефициенти.</a:t>
            </a:r>
            <a:endParaRPr lang="en-US" sz="1700" kern="0" dirty="0">
              <a:ea typeface="Space Grotesk"/>
              <a:cs typeface="Space Grotesk"/>
              <a:sym typeface="Space Grotesk"/>
            </a:endParaRPr>
          </a:p>
        </p:txBody>
      </p:sp>
      <p:sp>
        <p:nvSpPr>
          <p:cNvPr id="83" name="Google Shape;1304;p42">
            <a:extLst>
              <a:ext uri="{FF2B5EF4-FFF2-40B4-BE49-F238E27FC236}">
                <a16:creationId xmlns:a16="http://schemas.microsoft.com/office/drawing/2014/main" id="{CC83F5FC-3FDB-407C-B38C-C92CD4D86BE0}"/>
              </a:ext>
            </a:extLst>
          </p:cNvPr>
          <p:cNvSpPr/>
          <p:nvPr/>
        </p:nvSpPr>
        <p:spPr>
          <a:xfrm>
            <a:off x="271221" y="5160240"/>
            <a:ext cx="6250281" cy="1367100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91425" tIns="91425" rIns="1371600" bIns="91425" anchor="b" anchorCtr="0">
            <a:noAutofit/>
          </a:bodyPr>
          <a:lstStyle/>
          <a:p>
            <a:pPr defTabSz="914400">
              <a:buClr>
                <a:srgbClr val="192D49"/>
              </a:buClr>
              <a:buSzPts val="1100"/>
              <a:buFont typeface="Arial"/>
              <a:buNone/>
            </a:pPr>
            <a:endParaRPr sz="1600" b="1" kern="0" dirty="0">
              <a:ea typeface="Space Grotesk"/>
              <a:cs typeface="Space Grotesk"/>
              <a:sym typeface="Space Grotesk"/>
            </a:endParaRPr>
          </a:p>
          <a:p>
            <a:pPr defTabSz="914400">
              <a:spcBef>
                <a:spcPts val="600"/>
              </a:spcBef>
              <a:buClr>
                <a:srgbClr val="192D49"/>
              </a:buClr>
              <a:buSzPts val="1100"/>
              <a:buFont typeface="Arial"/>
              <a:buNone/>
            </a:pPr>
            <a:r>
              <a:rPr lang="ru-RU" sz="1700" kern="0" dirty="0">
                <a:ea typeface="Space Grotesk"/>
                <a:cs typeface="Space Grotesk"/>
                <a:sym typeface="Space Grotesk"/>
              </a:rPr>
              <a:t>1. Подкрепа за подобряване административния капацитет на УО и осигуряване на външна експертиза, свързана с планирането, управлението, изпълнението, наблюдението и контрола на ПО.</a:t>
            </a:r>
            <a:endParaRPr lang="en-US" sz="1700" kern="0" dirty="0">
              <a:ea typeface="Space Grotesk"/>
              <a:cs typeface="Space Grotesk"/>
              <a:sym typeface="Space Grotesk"/>
            </a:endParaRPr>
          </a:p>
        </p:txBody>
      </p:sp>
      <p:sp>
        <p:nvSpPr>
          <p:cNvPr id="84" name="Google Shape;1305;p42">
            <a:extLst>
              <a:ext uri="{FF2B5EF4-FFF2-40B4-BE49-F238E27FC236}">
                <a16:creationId xmlns:a16="http://schemas.microsoft.com/office/drawing/2014/main" id="{CC51E0C7-13EA-4C6C-BE6C-10F9C44040AA}"/>
              </a:ext>
            </a:extLst>
          </p:cNvPr>
          <p:cNvSpPr/>
          <p:nvPr/>
        </p:nvSpPr>
        <p:spPr>
          <a:xfrm>
            <a:off x="6731371" y="5386459"/>
            <a:ext cx="4840385" cy="1043203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b" anchorCtr="0">
            <a:noAutofit/>
          </a:bodyPr>
          <a:lstStyle/>
          <a:p>
            <a:pPr algn="r" defTabSz="914400">
              <a:buClr>
                <a:srgbClr val="192D49"/>
              </a:buClr>
              <a:buSzPts val="1100"/>
              <a:buFont typeface="Arial"/>
              <a:buNone/>
            </a:pPr>
            <a:r>
              <a:rPr lang="ru-RU" sz="1700" kern="0" dirty="0">
                <a:ea typeface="Space Grotesk"/>
                <a:cs typeface="Space Grotesk"/>
                <a:sym typeface="Space Grotesk"/>
              </a:rPr>
              <a:t>4. Подкрепа за публичността на програмата.</a:t>
            </a:r>
            <a:endParaRPr lang="en-US" sz="1700" kern="0" dirty="0">
              <a:ea typeface="Space Grotesk"/>
              <a:cs typeface="Space Grotesk"/>
              <a:sym typeface="Space Grotesk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D927B07-BAB0-4D41-BC23-9CF9E4D68B49}"/>
              </a:ext>
            </a:extLst>
          </p:cNvPr>
          <p:cNvGrpSpPr/>
          <p:nvPr/>
        </p:nvGrpSpPr>
        <p:grpSpPr>
          <a:xfrm>
            <a:off x="5381370" y="3715652"/>
            <a:ext cx="2700000" cy="2700000"/>
            <a:chOff x="4958778" y="4251645"/>
            <a:chExt cx="2235589" cy="2236782"/>
          </a:xfrm>
        </p:grpSpPr>
        <p:sp>
          <p:nvSpPr>
            <p:cNvPr id="85" name="Google Shape;1306;p42">
              <a:extLst>
                <a:ext uri="{FF2B5EF4-FFF2-40B4-BE49-F238E27FC236}">
                  <a16:creationId xmlns:a16="http://schemas.microsoft.com/office/drawing/2014/main" id="{56E9D839-86BE-4FC3-AC38-BC5B28F1AEB1}"/>
                </a:ext>
              </a:extLst>
            </p:cNvPr>
            <p:cNvSpPr/>
            <p:nvPr/>
          </p:nvSpPr>
          <p:spPr>
            <a:xfrm>
              <a:off x="4958778" y="4251645"/>
              <a:ext cx="2085300" cy="2085300"/>
            </a:xfrm>
            <a:prstGeom prst="pie">
              <a:avLst>
                <a:gd name="adj1" fmla="val 10788866"/>
                <a:gd name="adj2" fmla="val 16200000"/>
              </a:avLst>
            </a:prstGeom>
            <a:solidFill>
              <a:srgbClr val="5B87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6" name="Google Shape;1307;p42">
              <a:extLst>
                <a:ext uri="{FF2B5EF4-FFF2-40B4-BE49-F238E27FC236}">
                  <a16:creationId xmlns:a16="http://schemas.microsoft.com/office/drawing/2014/main" id="{8D8E6DC3-A77F-4BF0-A6E0-4639E047C136}"/>
                </a:ext>
              </a:extLst>
            </p:cNvPr>
            <p:cNvSpPr/>
            <p:nvPr/>
          </p:nvSpPr>
          <p:spPr>
            <a:xfrm rot="5400000">
              <a:off x="5109067" y="4251645"/>
              <a:ext cx="2085300" cy="2085300"/>
            </a:xfrm>
            <a:prstGeom prst="pie">
              <a:avLst>
                <a:gd name="adj1" fmla="val 10788866"/>
                <a:gd name="adj2" fmla="val 16200000"/>
              </a:avLst>
            </a:prstGeom>
            <a:solidFill>
              <a:srgbClr val="F8DB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7" name="Google Shape;1308;p42">
              <a:extLst>
                <a:ext uri="{FF2B5EF4-FFF2-40B4-BE49-F238E27FC236}">
                  <a16:creationId xmlns:a16="http://schemas.microsoft.com/office/drawing/2014/main" id="{9010E73E-945B-47FC-A306-0FBC7CE8CDFC}"/>
                </a:ext>
              </a:extLst>
            </p:cNvPr>
            <p:cNvSpPr/>
            <p:nvPr/>
          </p:nvSpPr>
          <p:spPr>
            <a:xfrm rot="10800000">
              <a:off x="5109067" y="4403127"/>
              <a:ext cx="2085300" cy="2085300"/>
            </a:xfrm>
            <a:prstGeom prst="pie">
              <a:avLst>
                <a:gd name="adj1" fmla="val 10788866"/>
                <a:gd name="adj2" fmla="val 16200000"/>
              </a:avLst>
            </a:prstGeom>
            <a:solidFill>
              <a:srgbClr val="F3747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8" name="Google Shape;1309;p42">
              <a:extLst>
                <a:ext uri="{FF2B5EF4-FFF2-40B4-BE49-F238E27FC236}">
                  <a16:creationId xmlns:a16="http://schemas.microsoft.com/office/drawing/2014/main" id="{62236AC6-BABB-4170-86F8-3EFEBC31CBFE}"/>
                </a:ext>
              </a:extLst>
            </p:cNvPr>
            <p:cNvSpPr/>
            <p:nvPr/>
          </p:nvSpPr>
          <p:spPr>
            <a:xfrm rot="-5400000">
              <a:off x="4958778" y="4403127"/>
              <a:ext cx="2085300" cy="2085300"/>
            </a:xfrm>
            <a:prstGeom prst="pie">
              <a:avLst>
                <a:gd name="adj1" fmla="val 10788866"/>
                <a:gd name="adj2" fmla="val 16200000"/>
              </a:avLst>
            </a:prstGeom>
            <a:solidFill>
              <a:srgbClr val="192D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89" name="Google Shape;1310;p42">
              <a:extLst>
                <a:ext uri="{FF2B5EF4-FFF2-40B4-BE49-F238E27FC236}">
                  <a16:creationId xmlns:a16="http://schemas.microsoft.com/office/drawing/2014/main" id="{290F6BB0-3E47-4639-9BCE-8B5BA1FC6DEE}"/>
                </a:ext>
              </a:extLst>
            </p:cNvPr>
            <p:cNvSpPr/>
            <p:nvPr/>
          </p:nvSpPr>
          <p:spPr>
            <a:xfrm>
              <a:off x="5438855" y="4686617"/>
              <a:ext cx="368974" cy="387889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algn="ctr" defTabSz="914400">
                <a:buClr>
                  <a:srgbClr val="000000"/>
                </a:buClr>
                <a:buFont typeface="Arial"/>
                <a:buNone/>
              </a:pPr>
              <a:r>
                <a:rPr lang="bg-BG" sz="1400" b="1" kern="0" dirty="0">
                  <a:solidFill>
                    <a:srgbClr val="FFFFFF"/>
                  </a:solidFill>
                  <a:latin typeface="Space Grotesk"/>
                  <a:cs typeface="Arial"/>
                  <a:sym typeface="Arial"/>
                </a:rPr>
                <a:t>У</a:t>
              </a:r>
              <a:endParaRPr sz="1400" b="1" kern="0" dirty="0">
                <a:solidFill>
                  <a:srgbClr val="FFFFFF"/>
                </a:solidFill>
                <a:latin typeface="Space Grotesk"/>
                <a:cs typeface="Arial"/>
                <a:sym typeface="Arial"/>
              </a:endParaRPr>
            </a:p>
          </p:txBody>
        </p:sp>
        <p:sp>
          <p:nvSpPr>
            <p:cNvPr id="90" name="Google Shape;1311;p42">
              <a:extLst>
                <a:ext uri="{FF2B5EF4-FFF2-40B4-BE49-F238E27FC236}">
                  <a16:creationId xmlns:a16="http://schemas.microsoft.com/office/drawing/2014/main" id="{97E113B9-F8CC-4B9E-93B1-44D76ACC5F31}"/>
                </a:ext>
              </a:extLst>
            </p:cNvPr>
            <p:cNvSpPr/>
            <p:nvPr/>
          </p:nvSpPr>
          <p:spPr>
            <a:xfrm>
              <a:off x="6413613" y="4693277"/>
              <a:ext cx="287724" cy="372970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algn="ctr" defTabSz="914400">
                <a:buClr>
                  <a:srgbClr val="000000"/>
                </a:buClr>
                <a:buFont typeface="Arial"/>
                <a:buNone/>
              </a:pPr>
              <a:r>
                <a:rPr lang="bg-BG" sz="1400" b="1" kern="0" dirty="0">
                  <a:solidFill>
                    <a:srgbClr val="FFFFFF"/>
                  </a:solidFill>
                  <a:latin typeface="Space Grotesk"/>
                  <a:cs typeface="Arial"/>
                  <a:sym typeface="Arial"/>
                </a:rPr>
                <a:t>О</a:t>
              </a:r>
              <a:endParaRPr sz="1400" b="1" kern="0" dirty="0">
                <a:solidFill>
                  <a:srgbClr val="FFFFFF"/>
                </a:solidFill>
                <a:latin typeface="Space Grotesk"/>
                <a:cs typeface="Arial"/>
                <a:sym typeface="Arial"/>
              </a:endParaRPr>
            </a:p>
          </p:txBody>
        </p:sp>
        <p:sp>
          <p:nvSpPr>
            <p:cNvPr id="91" name="Google Shape;1312;p42">
              <a:extLst>
                <a:ext uri="{FF2B5EF4-FFF2-40B4-BE49-F238E27FC236}">
                  <a16:creationId xmlns:a16="http://schemas.microsoft.com/office/drawing/2014/main" id="{662A4465-8658-46F8-840B-7A687BEFBA98}"/>
                </a:ext>
              </a:extLst>
            </p:cNvPr>
            <p:cNvSpPr/>
            <p:nvPr/>
          </p:nvSpPr>
          <p:spPr>
            <a:xfrm>
              <a:off x="5409017" y="5641106"/>
              <a:ext cx="306904" cy="387889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algn="ctr" defTabSz="914400">
                <a:buClr>
                  <a:srgbClr val="000000"/>
                </a:buClr>
                <a:buFont typeface="Arial"/>
                <a:buNone/>
              </a:pPr>
              <a:r>
                <a:rPr lang="bg-BG" sz="1400" b="1" kern="0" dirty="0">
                  <a:solidFill>
                    <a:srgbClr val="FFFFFF"/>
                  </a:solidFill>
                  <a:latin typeface="Space Grotesk"/>
                  <a:cs typeface="Arial"/>
                  <a:sym typeface="Arial"/>
                </a:rPr>
                <a:t>П</a:t>
              </a:r>
              <a:endParaRPr sz="1400" b="1" kern="0" dirty="0">
                <a:solidFill>
                  <a:srgbClr val="FFFFFF"/>
                </a:solidFill>
                <a:latin typeface="Space Grotesk"/>
                <a:cs typeface="Arial"/>
                <a:sym typeface="Arial"/>
              </a:endParaRPr>
            </a:p>
          </p:txBody>
        </p:sp>
        <p:sp>
          <p:nvSpPr>
            <p:cNvPr id="92" name="Google Shape;1313;p42">
              <a:extLst>
                <a:ext uri="{FF2B5EF4-FFF2-40B4-BE49-F238E27FC236}">
                  <a16:creationId xmlns:a16="http://schemas.microsoft.com/office/drawing/2014/main" id="{CA4AB043-258F-4CF4-BEB6-6686A6D26635}"/>
                </a:ext>
              </a:extLst>
            </p:cNvPr>
            <p:cNvSpPr/>
            <p:nvPr/>
          </p:nvSpPr>
          <p:spPr>
            <a:xfrm>
              <a:off x="6413613" y="5647766"/>
              <a:ext cx="287723" cy="372970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algn="ctr" defTabSz="914400">
                <a:buClr>
                  <a:srgbClr val="000000"/>
                </a:buClr>
                <a:buFont typeface="Arial"/>
                <a:buNone/>
              </a:pPr>
              <a:r>
                <a:rPr lang="bg-BG" sz="1400" b="1" kern="0" dirty="0">
                  <a:solidFill>
                    <a:srgbClr val="FFFFFF"/>
                  </a:solidFill>
                  <a:latin typeface="Space Grotesk"/>
                  <a:cs typeface="Arial"/>
                  <a:sym typeface="Arial"/>
                </a:rPr>
                <a:t>О</a:t>
              </a:r>
              <a:endParaRPr sz="1400" b="1" kern="0" dirty="0">
                <a:solidFill>
                  <a:srgbClr val="FFFFFF"/>
                </a:solidFill>
                <a:latin typeface="Space Grotesk"/>
                <a:cs typeface="Arial"/>
                <a:sym typeface="Arial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5A395A25-F6CB-4F93-836A-5366FDA5E15A}"/>
              </a:ext>
            </a:extLst>
          </p:cNvPr>
          <p:cNvSpPr/>
          <p:nvPr/>
        </p:nvSpPr>
        <p:spPr>
          <a:xfrm>
            <a:off x="10397386" y="944323"/>
            <a:ext cx="1383408" cy="353943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bg-BG" sz="1700" dirty="0"/>
              <a:t>Приоритет 4</a:t>
            </a:r>
            <a:endParaRPr lang="bg-BG" sz="1700" b="1" dirty="0"/>
          </a:p>
        </p:txBody>
      </p:sp>
    </p:spTree>
    <p:extLst>
      <p:ext uri="{BB962C8B-B14F-4D97-AF65-F5344CB8AC3E}">
        <p14:creationId xmlns:p14="http://schemas.microsoft.com/office/powerpoint/2010/main" val="1402815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7A5994E-F820-41AC-A82B-7516642472CD}"/>
              </a:ext>
            </a:extLst>
          </p:cNvPr>
          <p:cNvSpPr/>
          <p:nvPr/>
        </p:nvSpPr>
        <p:spPr>
          <a:xfrm>
            <a:off x="2133971" y="1412776"/>
            <a:ext cx="10054853" cy="2448000"/>
          </a:xfrm>
          <a:prstGeom prst="homePlat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7E23F508-45CF-4F03-AC79-8D413888FB3A}"/>
              </a:ext>
            </a:extLst>
          </p:cNvPr>
          <p:cNvSpPr/>
          <p:nvPr/>
        </p:nvSpPr>
        <p:spPr>
          <a:xfrm>
            <a:off x="532290" y="1412776"/>
            <a:ext cx="3977945" cy="2448000"/>
          </a:xfrm>
          <a:prstGeom prst="homePlate">
            <a:avLst>
              <a:gd name="adj" fmla="val 23456"/>
            </a:avLst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AF44A67-5B37-478E-A92E-3A43AA74C774}"/>
              </a:ext>
            </a:extLst>
          </p:cNvPr>
          <p:cNvSpPr txBox="1"/>
          <p:nvPr/>
        </p:nvSpPr>
        <p:spPr>
          <a:xfrm>
            <a:off x="710900" y="1786754"/>
            <a:ext cx="2194875" cy="52087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endParaRPr lang="bg-BG" sz="3200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B35D41-5CA3-40DE-AC27-A8E8AE5005BB}"/>
              </a:ext>
            </a:extLst>
          </p:cNvPr>
          <p:cNvSpPr txBox="1"/>
          <p:nvPr/>
        </p:nvSpPr>
        <p:spPr>
          <a:xfrm>
            <a:off x="568961" y="1844824"/>
            <a:ext cx="3977945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b="1" dirty="0"/>
              <a:t>Обявяване - март 2023 </a:t>
            </a:r>
          </a:p>
          <a:p>
            <a:r>
              <a:rPr lang="bg-BG" b="1" dirty="0"/>
              <a:t>Кандидатстване - юни 2023 </a:t>
            </a:r>
          </a:p>
          <a:p>
            <a:pPr algn="ctr">
              <a:spcBef>
                <a:spcPts val="1200"/>
              </a:spcBef>
            </a:pPr>
            <a:r>
              <a:rPr lang="ru-RU" sz="2400" b="1" i="1" u="none" strike="noStrike" dirty="0">
                <a:effectLst/>
              </a:rPr>
              <a:t>Подбор на проекти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14D816-9124-44C8-A319-3BC78594FA7E}"/>
              </a:ext>
            </a:extLst>
          </p:cNvPr>
          <p:cNvSpPr txBox="1"/>
          <p:nvPr/>
        </p:nvSpPr>
        <p:spPr>
          <a:xfrm flipH="1">
            <a:off x="4643082" y="1425534"/>
            <a:ext cx="4992462" cy="226958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r>
              <a:rPr lang="ru-RU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Насърчаване на позитивно отношение към разнообразието във всички области на човешкия живот.</a:t>
            </a:r>
          </a:p>
          <a:p>
            <a:pPr>
              <a:spcAft>
                <a:spcPts val="600"/>
              </a:spcAft>
            </a:pPr>
            <a:r>
              <a:rPr lang="ru-RU" sz="17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Допустими кандидати: </a:t>
            </a:r>
            <a:r>
              <a:rPr lang="ru-RU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Общини, ЮЛНЦ.</a:t>
            </a:r>
          </a:p>
          <a:p>
            <a:pPr>
              <a:spcAft>
                <a:spcPts val="600"/>
              </a:spcAft>
            </a:pPr>
            <a:r>
              <a:rPr lang="ru-RU" sz="17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Допустими партньори: </a:t>
            </a:r>
            <a:r>
              <a:rPr lang="ru-RU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детски градини и училища, ЦПЛР, Национален дворец на децата, Национален музей на образованието – Габрово, Общини, ЮЛНЦ, Читалища.</a:t>
            </a:r>
            <a:endParaRPr lang="en-US" sz="170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ea typeface="Calibri Light" charset="0"/>
              <a:cs typeface="Segoe UI" panose="020B0502040204020203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5526F4-2D09-416C-B49F-6A87D04EB90F}"/>
              </a:ext>
            </a:extLst>
          </p:cNvPr>
          <p:cNvSpPr txBox="1"/>
          <p:nvPr/>
        </p:nvSpPr>
        <p:spPr>
          <a:xfrm>
            <a:off x="507471" y="940658"/>
            <a:ext cx="104572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a typeface="+mj-ea"/>
                <a:cs typeface="+mj-cs"/>
              </a:rPr>
              <a:t>УТВЪРЖДАВАНЕ НА ИНТЕРКУЛТУРНОТО ОБРАЗОВАНИЕ, ЧРЕЗ КУЛТУРА, НАУКА И СПОРТ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55A4E30-896B-40A7-8B3C-489277C97336}"/>
              </a:ext>
            </a:extLst>
          </p:cNvPr>
          <p:cNvGrpSpPr/>
          <p:nvPr/>
        </p:nvGrpSpPr>
        <p:grpSpPr>
          <a:xfrm>
            <a:off x="9779370" y="2029814"/>
            <a:ext cx="2219698" cy="1046194"/>
            <a:chOff x="10007947" y="2564904"/>
            <a:chExt cx="2219698" cy="1046194"/>
          </a:xfrm>
        </p:grpSpPr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D2D3E638-ADBF-4FD8-84ED-54B15E51CB5D}"/>
                </a:ext>
              </a:extLst>
            </p:cNvPr>
            <p:cNvSpPr/>
            <p:nvPr/>
          </p:nvSpPr>
          <p:spPr>
            <a:xfrm>
              <a:off x="10007947" y="2564904"/>
              <a:ext cx="2219697" cy="1046194"/>
            </a:xfrm>
            <a:prstGeom prst="roundRect">
              <a:avLst>
                <a:gd name="adj" fmla="val 11692"/>
              </a:avLst>
            </a:prstGeom>
            <a:solidFill>
              <a:schemeClr val="bg1"/>
            </a:solidFill>
            <a:ln w="762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8063804-55E7-47AE-8703-44304F0D1C17}"/>
                </a:ext>
              </a:extLst>
            </p:cNvPr>
            <p:cNvSpPr txBox="1"/>
            <p:nvPr/>
          </p:nvSpPr>
          <p:spPr>
            <a:xfrm>
              <a:off x="10010285" y="2698912"/>
              <a:ext cx="221736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i="0" u="none" strike="noStrike" dirty="0">
                  <a:effectLst/>
                </a:rPr>
                <a:t>Бюджет:</a:t>
              </a:r>
            </a:p>
            <a:p>
              <a:r>
                <a:rPr lang="ru-RU" sz="2400" i="0" u="none" strike="noStrike" dirty="0">
                  <a:effectLst/>
                </a:rPr>
                <a:t>31 123 577 лв.</a:t>
              </a:r>
              <a:r>
                <a:rPr lang="bg-BG" b="1" dirty="0"/>
                <a:t> </a:t>
              </a:r>
              <a:endParaRPr lang="ru-RU" sz="2400" i="0" u="none" strike="noStrike" dirty="0">
                <a:effectLst/>
              </a:endParaRPr>
            </a:p>
          </p:txBody>
        </p:sp>
      </p:grpSp>
      <p:sp>
        <p:nvSpPr>
          <p:cNvPr id="81" name="Google Shape;1302;p42">
            <a:extLst>
              <a:ext uri="{FF2B5EF4-FFF2-40B4-BE49-F238E27FC236}">
                <a16:creationId xmlns:a16="http://schemas.microsoft.com/office/drawing/2014/main" id="{6D255CE5-9F59-4C47-90AB-13013C69B564}"/>
              </a:ext>
            </a:extLst>
          </p:cNvPr>
          <p:cNvSpPr/>
          <p:nvPr/>
        </p:nvSpPr>
        <p:spPr>
          <a:xfrm>
            <a:off x="552834" y="3926409"/>
            <a:ext cx="5738675" cy="857682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91425" tIns="91425" rIns="1371600" bIns="91425" anchor="t" anchorCtr="0">
            <a:noAutofit/>
          </a:bodyPr>
          <a:lstStyle/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3. Популяризиране на възможностите за професионално развитие и личностно развитие на учениците.</a:t>
            </a:r>
          </a:p>
        </p:txBody>
      </p:sp>
      <p:sp>
        <p:nvSpPr>
          <p:cNvPr id="82" name="Google Shape;1303;p42">
            <a:extLst>
              <a:ext uri="{FF2B5EF4-FFF2-40B4-BE49-F238E27FC236}">
                <a16:creationId xmlns:a16="http://schemas.microsoft.com/office/drawing/2014/main" id="{BDAF9F66-6917-4025-AF00-D01150FF89AE}"/>
              </a:ext>
            </a:extLst>
          </p:cNvPr>
          <p:cNvSpPr/>
          <p:nvPr/>
        </p:nvSpPr>
        <p:spPr>
          <a:xfrm>
            <a:off x="5438855" y="3974680"/>
            <a:ext cx="6468835" cy="786419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t" anchorCtr="0">
            <a:noAutofit/>
          </a:bodyPr>
          <a:lstStyle/>
          <a:p>
            <a:pPr algn="r"/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4. Провеждане на културно-образователни инициативи, популяризиращи четенето и грамотността.</a:t>
            </a:r>
          </a:p>
        </p:txBody>
      </p:sp>
      <p:sp>
        <p:nvSpPr>
          <p:cNvPr id="83" name="Google Shape;1304;p42">
            <a:extLst>
              <a:ext uri="{FF2B5EF4-FFF2-40B4-BE49-F238E27FC236}">
                <a16:creationId xmlns:a16="http://schemas.microsoft.com/office/drawing/2014/main" id="{CC83F5FC-3FDB-407C-B38C-C92CD4D86BE0}"/>
              </a:ext>
            </a:extLst>
          </p:cNvPr>
          <p:cNvSpPr/>
          <p:nvPr/>
        </p:nvSpPr>
        <p:spPr>
          <a:xfrm>
            <a:off x="275872" y="5786248"/>
            <a:ext cx="5738675" cy="795653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91425" tIns="91425" rIns="1371600" bIns="91425" anchor="b" anchorCtr="0">
            <a:noAutofit/>
          </a:bodyPr>
          <a:lstStyle/>
          <a:p>
            <a:pPr defTabSz="914400">
              <a:buClr>
                <a:srgbClr val="192D49"/>
              </a:buClr>
              <a:buSzPts val="1100"/>
              <a:buFont typeface="Arial"/>
              <a:buNone/>
            </a:pPr>
            <a:endParaRPr sz="1600" b="1" kern="0" dirty="0">
              <a:solidFill>
                <a:srgbClr val="192D49"/>
              </a:solidFill>
              <a:ea typeface="Space Grotesk"/>
              <a:cs typeface="Space Grotesk"/>
              <a:sym typeface="Space Grotesk"/>
            </a:endParaRPr>
          </a:p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1. Разнообразяване на формите и средствата за ефективно осъществяване на интеркултурно образование.</a:t>
            </a:r>
          </a:p>
        </p:txBody>
      </p:sp>
      <p:sp>
        <p:nvSpPr>
          <p:cNvPr id="84" name="Google Shape;1305;p42">
            <a:extLst>
              <a:ext uri="{FF2B5EF4-FFF2-40B4-BE49-F238E27FC236}">
                <a16:creationId xmlns:a16="http://schemas.microsoft.com/office/drawing/2014/main" id="{CC51E0C7-13EA-4C6C-BE6C-10F9C44040AA}"/>
              </a:ext>
            </a:extLst>
          </p:cNvPr>
          <p:cNvSpPr/>
          <p:nvPr/>
        </p:nvSpPr>
        <p:spPr>
          <a:xfrm>
            <a:off x="6255708" y="5462549"/>
            <a:ext cx="5550723" cy="587155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b" anchorCtr="0">
            <a:noAutofit/>
          </a:bodyPr>
          <a:lstStyle/>
          <a:p>
            <a:pPr algn="r"/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6. Подкрепа за интензивна работа за изграждане на общност от активни родители.</a:t>
            </a:r>
          </a:p>
        </p:txBody>
      </p:sp>
      <p:sp>
        <p:nvSpPr>
          <p:cNvPr id="89" name="Google Shape;1310;p42">
            <a:extLst>
              <a:ext uri="{FF2B5EF4-FFF2-40B4-BE49-F238E27FC236}">
                <a16:creationId xmlns:a16="http://schemas.microsoft.com/office/drawing/2014/main" id="{290F6BB0-3E47-4639-9BCE-8B5BA1FC6DEE}"/>
              </a:ext>
            </a:extLst>
          </p:cNvPr>
          <p:cNvSpPr/>
          <p:nvPr/>
        </p:nvSpPr>
        <p:spPr>
          <a:xfrm>
            <a:off x="5438855" y="4686617"/>
            <a:ext cx="368974" cy="38788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defTabSz="914400">
              <a:buClr>
                <a:srgbClr val="000000"/>
              </a:buClr>
              <a:buFont typeface="Arial"/>
              <a:buNone/>
            </a:pPr>
            <a:r>
              <a:rPr lang="bg-BG" sz="1400" b="1" kern="0" dirty="0">
                <a:solidFill>
                  <a:srgbClr val="FFFFFF"/>
                </a:solidFill>
                <a:latin typeface="Space Grotesk"/>
                <a:cs typeface="Arial"/>
                <a:sym typeface="Arial"/>
              </a:rPr>
              <a:t>У</a:t>
            </a:r>
            <a:endParaRPr sz="1400" b="1" kern="0" dirty="0">
              <a:solidFill>
                <a:srgbClr val="FFFFFF"/>
              </a:solidFill>
              <a:latin typeface="Space Grotesk"/>
              <a:cs typeface="Arial"/>
              <a:sym typeface="Arial"/>
            </a:endParaRPr>
          </a:p>
        </p:txBody>
      </p:sp>
      <p:sp>
        <p:nvSpPr>
          <p:cNvPr id="90" name="Google Shape;1311;p42">
            <a:extLst>
              <a:ext uri="{FF2B5EF4-FFF2-40B4-BE49-F238E27FC236}">
                <a16:creationId xmlns:a16="http://schemas.microsoft.com/office/drawing/2014/main" id="{97E113B9-F8CC-4B9E-93B1-44D76ACC5F31}"/>
              </a:ext>
            </a:extLst>
          </p:cNvPr>
          <p:cNvSpPr/>
          <p:nvPr/>
        </p:nvSpPr>
        <p:spPr>
          <a:xfrm>
            <a:off x="6413613" y="4693277"/>
            <a:ext cx="287724" cy="37297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defTabSz="914400">
              <a:buClr>
                <a:srgbClr val="000000"/>
              </a:buClr>
              <a:buFont typeface="Arial"/>
              <a:buNone/>
            </a:pPr>
            <a:r>
              <a:rPr lang="bg-BG" sz="1400" b="1" kern="0" dirty="0">
                <a:solidFill>
                  <a:srgbClr val="FFFFFF"/>
                </a:solidFill>
                <a:latin typeface="Space Grotesk"/>
                <a:cs typeface="Arial"/>
                <a:sym typeface="Arial"/>
              </a:rPr>
              <a:t>О</a:t>
            </a:r>
            <a:endParaRPr sz="1400" b="1" kern="0" dirty="0">
              <a:solidFill>
                <a:srgbClr val="FFFFFF"/>
              </a:solidFill>
              <a:latin typeface="Space Grotesk"/>
              <a:cs typeface="Arial"/>
              <a:sym typeface="Arial"/>
            </a:endParaRPr>
          </a:p>
        </p:txBody>
      </p:sp>
      <p:sp>
        <p:nvSpPr>
          <p:cNvPr id="91" name="Google Shape;1312;p42">
            <a:extLst>
              <a:ext uri="{FF2B5EF4-FFF2-40B4-BE49-F238E27FC236}">
                <a16:creationId xmlns:a16="http://schemas.microsoft.com/office/drawing/2014/main" id="{662A4465-8658-46F8-840B-7A687BEFBA98}"/>
              </a:ext>
            </a:extLst>
          </p:cNvPr>
          <p:cNvSpPr/>
          <p:nvPr/>
        </p:nvSpPr>
        <p:spPr>
          <a:xfrm>
            <a:off x="5409017" y="5641106"/>
            <a:ext cx="306904" cy="38788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defTabSz="914400">
              <a:buClr>
                <a:srgbClr val="000000"/>
              </a:buClr>
              <a:buFont typeface="Arial"/>
              <a:buNone/>
            </a:pPr>
            <a:r>
              <a:rPr lang="bg-BG" sz="1400" b="1" kern="0" dirty="0">
                <a:solidFill>
                  <a:srgbClr val="FFFFFF"/>
                </a:solidFill>
                <a:latin typeface="Space Grotesk"/>
                <a:cs typeface="Arial"/>
                <a:sym typeface="Arial"/>
              </a:rPr>
              <a:t>П</a:t>
            </a:r>
            <a:endParaRPr sz="1400" b="1" kern="0" dirty="0">
              <a:solidFill>
                <a:srgbClr val="FFFFFF"/>
              </a:solidFill>
              <a:latin typeface="Space Grotesk"/>
              <a:cs typeface="Arial"/>
              <a:sym typeface="Arial"/>
            </a:endParaRPr>
          </a:p>
        </p:txBody>
      </p:sp>
      <p:sp>
        <p:nvSpPr>
          <p:cNvPr id="92" name="Google Shape;1313;p42">
            <a:extLst>
              <a:ext uri="{FF2B5EF4-FFF2-40B4-BE49-F238E27FC236}">
                <a16:creationId xmlns:a16="http://schemas.microsoft.com/office/drawing/2014/main" id="{CA4AB043-258F-4CF4-BEB6-6686A6D26635}"/>
              </a:ext>
            </a:extLst>
          </p:cNvPr>
          <p:cNvSpPr/>
          <p:nvPr/>
        </p:nvSpPr>
        <p:spPr>
          <a:xfrm>
            <a:off x="6413613" y="5647766"/>
            <a:ext cx="287723" cy="37297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defTabSz="914400">
              <a:buClr>
                <a:srgbClr val="000000"/>
              </a:buClr>
              <a:buFont typeface="Arial"/>
              <a:buNone/>
            </a:pPr>
            <a:r>
              <a:rPr lang="bg-BG" sz="1400" b="1" kern="0" dirty="0">
                <a:solidFill>
                  <a:srgbClr val="FFFFFF"/>
                </a:solidFill>
                <a:latin typeface="Space Grotesk"/>
                <a:cs typeface="Arial"/>
                <a:sym typeface="Arial"/>
              </a:rPr>
              <a:t>О</a:t>
            </a:r>
            <a:endParaRPr sz="1400" b="1" kern="0" dirty="0">
              <a:solidFill>
                <a:srgbClr val="FFFFFF"/>
              </a:solidFill>
              <a:latin typeface="Space Grotesk"/>
              <a:cs typeface="Arial"/>
              <a:sym typeface="Arial"/>
            </a:endParaRPr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80837FC5-1053-4E8D-BA8A-440B95ABE030}"/>
              </a:ext>
            </a:extLst>
          </p:cNvPr>
          <p:cNvGrpSpPr/>
          <p:nvPr/>
        </p:nvGrpSpPr>
        <p:grpSpPr>
          <a:xfrm>
            <a:off x="4736663" y="3756435"/>
            <a:ext cx="2606727" cy="3128949"/>
            <a:chOff x="3809034" y="1564328"/>
            <a:chExt cx="3485868" cy="4098903"/>
          </a:xfrm>
        </p:grpSpPr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E1D7DA6D-7904-4A03-A247-BF70FD7F6930}"/>
                </a:ext>
              </a:extLst>
            </p:cNvPr>
            <p:cNvSpPr/>
            <p:nvPr/>
          </p:nvSpPr>
          <p:spPr>
            <a:xfrm>
              <a:off x="5190775" y="3559105"/>
              <a:ext cx="2104127" cy="2104126"/>
            </a:xfrm>
            <a:prstGeom prst="ellipse">
              <a:avLst/>
            </a:prstGeom>
            <a:solidFill>
              <a:srgbClr val="8BB74C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endParaRPr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DC06E191-423E-43AF-873B-B38270B6EB5C}"/>
                </a:ext>
              </a:extLst>
            </p:cNvPr>
            <p:cNvSpPr/>
            <p:nvPr/>
          </p:nvSpPr>
          <p:spPr>
            <a:xfrm>
              <a:off x="3809034" y="3367091"/>
              <a:ext cx="1879819" cy="1879819"/>
            </a:xfrm>
            <a:prstGeom prst="ellipse">
              <a:avLst/>
            </a:prstGeom>
            <a:solidFill>
              <a:srgbClr val="12A6F8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endParaRPr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47BD3A46-3E58-499E-84FC-51042BB70D5E}"/>
                </a:ext>
              </a:extLst>
            </p:cNvPr>
            <p:cNvSpPr/>
            <p:nvPr/>
          </p:nvSpPr>
          <p:spPr>
            <a:xfrm>
              <a:off x="4005353" y="2601052"/>
              <a:ext cx="1374570" cy="1374569"/>
            </a:xfrm>
            <a:prstGeom prst="ellipse">
              <a:avLst/>
            </a:prstGeom>
            <a:solidFill>
              <a:srgbClr val="E35A35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endParaRPr>
            </a:p>
          </p:txBody>
        </p: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F78BEB07-9C9F-43C4-AD9B-FFF286140761}"/>
                </a:ext>
              </a:extLst>
            </p:cNvPr>
            <p:cNvSpPr/>
            <p:nvPr/>
          </p:nvSpPr>
          <p:spPr>
            <a:xfrm>
              <a:off x="4639737" y="1564328"/>
              <a:ext cx="1666365" cy="1666364"/>
            </a:xfrm>
            <a:prstGeom prst="ellipse">
              <a:avLst/>
            </a:prstGeom>
            <a:solidFill>
              <a:srgbClr val="5FB7A2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125A62B5-12B9-4692-BDED-2585D6323CEB}"/>
                </a:ext>
              </a:extLst>
            </p:cNvPr>
            <p:cNvSpPr/>
            <p:nvPr/>
          </p:nvSpPr>
          <p:spPr>
            <a:xfrm>
              <a:off x="5299850" y="2619462"/>
              <a:ext cx="1662212" cy="1662211"/>
            </a:xfrm>
            <a:prstGeom prst="ellipse">
              <a:avLst/>
            </a:prstGeom>
            <a:solidFill>
              <a:srgbClr val="A5A5A5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56191897-79F3-408C-90E7-5C428E5A956D}"/>
              </a:ext>
            </a:extLst>
          </p:cNvPr>
          <p:cNvSpPr txBox="1"/>
          <p:nvPr/>
        </p:nvSpPr>
        <p:spPr>
          <a:xfrm>
            <a:off x="5302324" y="3740839"/>
            <a:ext cx="140914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6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rPr>
              <a:t>👪</a:t>
            </a:r>
            <a:endParaRPr lang="bg-BG" sz="2000" dirty="0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7ED4FEA8-58C3-421A-9488-15524BC829DA}"/>
              </a:ext>
            </a:extLst>
          </p:cNvPr>
          <p:cNvSpPr txBox="1"/>
          <p:nvPr/>
        </p:nvSpPr>
        <p:spPr>
          <a:xfrm>
            <a:off x="5823063" y="4714555"/>
            <a:ext cx="140914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6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rPr>
              <a:t>👦</a:t>
            </a:r>
            <a:endParaRPr lang="bg-BG" sz="2000" dirty="0"/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AD0545FB-905C-47A8-A2DF-2328D5C413F5}"/>
              </a:ext>
            </a:extLst>
          </p:cNvPr>
          <p:cNvSpPr txBox="1"/>
          <p:nvPr/>
        </p:nvSpPr>
        <p:spPr>
          <a:xfrm>
            <a:off x="5950396" y="5733256"/>
            <a:ext cx="10279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7200" dirty="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rPr>
              <a:t>🏃</a:t>
            </a:r>
            <a:endParaRPr lang="bg-BG" dirty="0"/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6250BD19-08A3-42F5-BFB0-CC849D10174B}"/>
              </a:ext>
            </a:extLst>
          </p:cNvPr>
          <p:cNvSpPr txBox="1"/>
          <p:nvPr/>
        </p:nvSpPr>
        <p:spPr>
          <a:xfrm>
            <a:off x="4903392" y="4644038"/>
            <a:ext cx="9528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800" dirty="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rPr>
              <a:t>👩</a:t>
            </a:r>
            <a:endParaRPr lang="bg-BG" sz="1400" dirty="0"/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569D96BE-2562-4A65-8C83-430C3763B27C}"/>
              </a:ext>
            </a:extLst>
          </p:cNvPr>
          <p:cNvSpPr txBox="1"/>
          <p:nvPr/>
        </p:nvSpPr>
        <p:spPr>
          <a:xfrm>
            <a:off x="4925502" y="5489356"/>
            <a:ext cx="95288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6600" dirty="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rPr>
              <a:t>💃</a:t>
            </a:r>
            <a:endParaRPr lang="bg-BG" sz="2000" dirty="0"/>
          </a:p>
        </p:txBody>
      </p:sp>
      <p:sp>
        <p:nvSpPr>
          <p:cNvPr id="118" name="Google Shape;1304;p42">
            <a:extLst>
              <a:ext uri="{FF2B5EF4-FFF2-40B4-BE49-F238E27FC236}">
                <a16:creationId xmlns:a16="http://schemas.microsoft.com/office/drawing/2014/main" id="{E6054089-E70F-4253-AF99-7B97E20923C0}"/>
              </a:ext>
            </a:extLst>
          </p:cNvPr>
          <p:cNvSpPr/>
          <p:nvPr/>
        </p:nvSpPr>
        <p:spPr>
          <a:xfrm>
            <a:off x="90986" y="4872921"/>
            <a:ext cx="5738675" cy="795653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91425" tIns="91425" rIns="1371600" bIns="91425" anchor="b" anchorCtr="0">
            <a:noAutofit/>
          </a:bodyPr>
          <a:lstStyle/>
          <a:p>
            <a:pPr defTabSz="914400">
              <a:buClr>
                <a:srgbClr val="192D49"/>
              </a:buClr>
              <a:buSzPts val="1100"/>
              <a:buFont typeface="Arial"/>
              <a:buNone/>
            </a:pPr>
            <a:endParaRPr sz="1600" b="1" kern="0" dirty="0">
              <a:solidFill>
                <a:srgbClr val="192D49"/>
              </a:solidFill>
              <a:ea typeface="Space Grotesk"/>
              <a:cs typeface="Space Grotesk"/>
              <a:sym typeface="Space Grotesk"/>
            </a:endParaRPr>
          </a:p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2. Организиране и провеждане на учебния процес (в детски градини и училища) в реална среда, посредством изнесени занимания.</a:t>
            </a:r>
          </a:p>
        </p:txBody>
      </p:sp>
      <p:sp>
        <p:nvSpPr>
          <p:cNvPr id="119" name="Google Shape;1303;p42">
            <a:extLst>
              <a:ext uri="{FF2B5EF4-FFF2-40B4-BE49-F238E27FC236}">
                <a16:creationId xmlns:a16="http://schemas.microsoft.com/office/drawing/2014/main" id="{51DB08D0-E6BD-4DBB-BAF3-A816F365489C}"/>
              </a:ext>
            </a:extLst>
          </p:cNvPr>
          <p:cNvSpPr/>
          <p:nvPr/>
        </p:nvSpPr>
        <p:spPr>
          <a:xfrm>
            <a:off x="6643785" y="4693021"/>
            <a:ext cx="5263736" cy="786419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t" anchorCtr="0">
            <a:noAutofit/>
          </a:bodyPr>
          <a:lstStyle/>
          <a:p>
            <a:pPr algn="r"/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5. Развиване на отношение към културата и придобиване на знания. </a:t>
            </a:r>
          </a:p>
        </p:txBody>
      </p:sp>
      <p:sp>
        <p:nvSpPr>
          <p:cNvPr id="120" name="Google Shape;1305;p42">
            <a:extLst>
              <a:ext uri="{FF2B5EF4-FFF2-40B4-BE49-F238E27FC236}">
                <a16:creationId xmlns:a16="http://schemas.microsoft.com/office/drawing/2014/main" id="{3A8231FD-BD1C-4D24-A13E-67D6FEBFCC8F}"/>
              </a:ext>
            </a:extLst>
          </p:cNvPr>
          <p:cNvSpPr/>
          <p:nvPr/>
        </p:nvSpPr>
        <p:spPr>
          <a:xfrm>
            <a:off x="6291509" y="6304772"/>
            <a:ext cx="5647191" cy="412883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b" anchorCtr="0">
            <a:noAutofit/>
          </a:bodyPr>
          <a:lstStyle/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7. Провеждане на информационни кампани, насочени към недопускане на дискриминация.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ea typeface="Calibri Light" charset="0"/>
              <a:cs typeface="Segoe UI" panose="020B0502040204020203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E21996A-B40D-46B2-88F0-32BE98794B12}"/>
              </a:ext>
            </a:extLst>
          </p:cNvPr>
          <p:cNvSpPr txBox="1"/>
          <p:nvPr/>
        </p:nvSpPr>
        <p:spPr>
          <a:xfrm>
            <a:off x="9756988" y="3028992"/>
            <a:ext cx="2162487" cy="877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За проект:</a:t>
            </a:r>
          </a:p>
          <a:p>
            <a:r>
              <a:rPr lang="en-GB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Min – </a:t>
            </a:r>
            <a:r>
              <a:rPr lang="en-GB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100 000 </a:t>
            </a:r>
            <a:r>
              <a:rPr lang="bg-BG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лв.</a:t>
            </a:r>
            <a:endParaRPr lang="en-GB" sz="1700" kern="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Max </a:t>
            </a:r>
            <a:r>
              <a:rPr lang="bg-BG" sz="17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– 391 166 лв.</a:t>
            </a:r>
            <a:endParaRPr lang="bg-BG" sz="1700" dirty="0"/>
          </a:p>
        </p:txBody>
      </p:sp>
      <p:sp>
        <p:nvSpPr>
          <p:cNvPr id="35" name="Ribbon: Tilted Up 34">
            <a:extLst>
              <a:ext uri="{FF2B5EF4-FFF2-40B4-BE49-F238E27FC236}">
                <a16:creationId xmlns:a16="http://schemas.microsoft.com/office/drawing/2014/main" id="{1B782026-DA6C-4817-ABB5-7D049E7A5A56}"/>
              </a:ext>
            </a:extLst>
          </p:cNvPr>
          <p:cNvSpPr/>
          <p:nvPr/>
        </p:nvSpPr>
        <p:spPr>
          <a:xfrm>
            <a:off x="9802199" y="1363871"/>
            <a:ext cx="2229062" cy="857682"/>
          </a:xfrm>
          <a:prstGeom prst="ribbon2">
            <a:avLst>
              <a:gd name="adj1" fmla="val 16667"/>
              <a:gd name="adj2" fmla="val 61096"/>
            </a:avLst>
          </a:prstGeom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600" b="1" dirty="0">
                <a:solidFill>
                  <a:schemeClr val="tx1"/>
                </a:solidFill>
              </a:rPr>
              <a:t>Европейска гаранция за децата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724D3CC-81DC-4953-9A4A-682BCA063E7F}"/>
              </a:ext>
            </a:extLst>
          </p:cNvPr>
          <p:cNvSpPr/>
          <p:nvPr/>
        </p:nvSpPr>
        <p:spPr>
          <a:xfrm>
            <a:off x="10647853" y="901774"/>
            <a:ext cx="1383408" cy="353943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bg-BG" sz="1700" dirty="0"/>
              <a:t>Приоритет 1</a:t>
            </a:r>
            <a:endParaRPr lang="bg-BG" sz="1700" b="1" dirty="0"/>
          </a:p>
        </p:txBody>
      </p:sp>
    </p:spTree>
    <p:extLst>
      <p:ext uri="{BB962C8B-B14F-4D97-AF65-F5344CB8AC3E}">
        <p14:creationId xmlns:p14="http://schemas.microsoft.com/office/powerpoint/2010/main" val="2393086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92939366-EB11-49A7-9F3C-9C6EB77366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39" t="30917" r="78983" b="32932"/>
          <a:stretch/>
        </p:blipFill>
        <p:spPr>
          <a:xfrm>
            <a:off x="230551" y="4135850"/>
            <a:ext cx="2032821" cy="24785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35A94E-5D23-4DD8-9BA8-FDFE9706B7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61" t="35296" r="41730" b="21469"/>
          <a:stretch/>
        </p:blipFill>
        <p:spPr>
          <a:xfrm>
            <a:off x="9602113" y="3789040"/>
            <a:ext cx="2603455" cy="2964277"/>
          </a:xfrm>
          <a:prstGeom prst="rect">
            <a:avLst/>
          </a:prstGeom>
        </p:spPr>
      </p:pic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7A5994E-F820-41AC-A82B-7516642472CD}"/>
              </a:ext>
            </a:extLst>
          </p:cNvPr>
          <p:cNvSpPr/>
          <p:nvPr/>
        </p:nvSpPr>
        <p:spPr>
          <a:xfrm>
            <a:off x="2133971" y="1412776"/>
            <a:ext cx="10054853" cy="2448000"/>
          </a:xfrm>
          <a:prstGeom prst="homePlat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Arrow: Pentagon 34">
            <a:extLst>
              <a:ext uri="{FF2B5EF4-FFF2-40B4-BE49-F238E27FC236}">
                <a16:creationId xmlns:a16="http://schemas.microsoft.com/office/drawing/2014/main" id="{807B1564-5FD2-49D3-BDB1-9B4B0D46CA62}"/>
              </a:ext>
            </a:extLst>
          </p:cNvPr>
          <p:cNvSpPr/>
          <p:nvPr/>
        </p:nvSpPr>
        <p:spPr>
          <a:xfrm>
            <a:off x="522330" y="1410801"/>
            <a:ext cx="4049953" cy="2448000"/>
          </a:xfrm>
          <a:prstGeom prst="homePlate">
            <a:avLst>
              <a:gd name="adj" fmla="val 23456"/>
            </a:avLst>
          </a:prstGeom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AF44A67-5B37-478E-A92E-3A43AA74C774}"/>
              </a:ext>
            </a:extLst>
          </p:cNvPr>
          <p:cNvSpPr txBox="1"/>
          <p:nvPr/>
        </p:nvSpPr>
        <p:spPr>
          <a:xfrm>
            <a:off x="710900" y="1786754"/>
            <a:ext cx="2194875" cy="52087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endParaRPr lang="bg-BG" sz="3200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B35D41-5CA3-40DE-AC27-A8E8AE5005BB}"/>
              </a:ext>
            </a:extLst>
          </p:cNvPr>
          <p:cNvSpPr txBox="1"/>
          <p:nvPr/>
        </p:nvSpPr>
        <p:spPr>
          <a:xfrm>
            <a:off x="495403" y="1996535"/>
            <a:ext cx="4181144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b="1" dirty="0"/>
              <a:t>Обявяване - май 2023 </a:t>
            </a:r>
          </a:p>
          <a:p>
            <a:r>
              <a:rPr lang="bg-BG" b="1" dirty="0"/>
              <a:t>Кандидатстване - август 2023 </a:t>
            </a:r>
          </a:p>
          <a:p>
            <a:pPr algn="ctr">
              <a:spcBef>
                <a:spcPts val="1200"/>
              </a:spcBef>
            </a:pPr>
            <a:r>
              <a:rPr lang="ru-RU" sz="2400" b="1" i="1" u="none" strike="noStrike" dirty="0">
                <a:effectLst/>
              </a:rPr>
              <a:t>Подбор на проекти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14D816-9124-44C8-A319-3BC78594FA7E}"/>
              </a:ext>
            </a:extLst>
          </p:cNvPr>
          <p:cNvSpPr txBox="1"/>
          <p:nvPr/>
        </p:nvSpPr>
        <p:spPr>
          <a:xfrm flipH="1">
            <a:off x="4695898" y="1400115"/>
            <a:ext cx="4899004" cy="24025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Насърчаване на иновативното обучение на докторанти чрез стимулиране на свързаността между висшите училища и научните организации за постигане на по-високо качество на преподаването и научните резултати и подпомагане процеса на развитие на иновативна икономика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 </a:t>
            </a:r>
            <a:r>
              <a:rPr kumimoji="0" lang="ru-RU" sz="16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с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фокус върху Индустрия 5.0, зеления преход, син растеж и/или областите на ИСИС и регионалните потребности на пазара на труда.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5526F4-2D09-416C-B49F-6A87D04EB90F}"/>
              </a:ext>
            </a:extLst>
          </p:cNvPr>
          <p:cNvSpPr txBox="1"/>
          <p:nvPr/>
        </p:nvSpPr>
        <p:spPr>
          <a:xfrm>
            <a:off x="520380" y="921493"/>
            <a:ext cx="98650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a typeface="+mj-ea"/>
                <a:cs typeface="+mj-cs"/>
              </a:rPr>
              <a:t>ПОДКРЕПА ЗА РАЗВИТИЕ НА ПРОЕКТНА ДОКТОРАНТУРА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55A4E30-896B-40A7-8B3C-489277C97336}"/>
              </a:ext>
            </a:extLst>
          </p:cNvPr>
          <p:cNvGrpSpPr/>
          <p:nvPr/>
        </p:nvGrpSpPr>
        <p:grpSpPr>
          <a:xfrm>
            <a:off x="9773095" y="1607711"/>
            <a:ext cx="2219698" cy="1046194"/>
            <a:chOff x="10007947" y="2564904"/>
            <a:chExt cx="2219698" cy="1046194"/>
          </a:xfrm>
        </p:grpSpPr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D2D3E638-ADBF-4FD8-84ED-54B15E51CB5D}"/>
                </a:ext>
              </a:extLst>
            </p:cNvPr>
            <p:cNvSpPr/>
            <p:nvPr/>
          </p:nvSpPr>
          <p:spPr>
            <a:xfrm>
              <a:off x="10007947" y="2564904"/>
              <a:ext cx="2219697" cy="1046194"/>
            </a:xfrm>
            <a:prstGeom prst="roundRect">
              <a:avLst>
                <a:gd name="adj" fmla="val 11692"/>
              </a:avLst>
            </a:prstGeom>
            <a:solidFill>
              <a:schemeClr val="bg1"/>
            </a:solidFill>
            <a:ln w="762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8063804-55E7-47AE-8703-44304F0D1C17}"/>
                </a:ext>
              </a:extLst>
            </p:cNvPr>
            <p:cNvSpPr txBox="1"/>
            <p:nvPr/>
          </p:nvSpPr>
          <p:spPr>
            <a:xfrm>
              <a:off x="10010285" y="2698912"/>
              <a:ext cx="221736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i="0" u="none" strike="noStrike" dirty="0">
                  <a:effectLst/>
                </a:rPr>
                <a:t>Бюджет:</a:t>
              </a:r>
            </a:p>
            <a:p>
              <a:r>
                <a:rPr lang="ru-RU" sz="2400" i="0" u="none" strike="noStrike" dirty="0">
                  <a:effectLst/>
                </a:rPr>
                <a:t>58 658 245 лв.</a:t>
              </a:r>
              <a:r>
                <a:rPr lang="bg-BG" b="1" dirty="0"/>
                <a:t> </a:t>
              </a:r>
              <a:endParaRPr lang="ru-RU" sz="2400" i="0" u="none" strike="noStrike" dirty="0">
                <a:effectLst/>
              </a:endParaRPr>
            </a:p>
          </p:txBody>
        </p:sp>
      </p:grpSp>
      <p:sp>
        <p:nvSpPr>
          <p:cNvPr id="84" name="Google Shape;1305;p42">
            <a:extLst>
              <a:ext uri="{FF2B5EF4-FFF2-40B4-BE49-F238E27FC236}">
                <a16:creationId xmlns:a16="http://schemas.microsoft.com/office/drawing/2014/main" id="{CC51E0C7-13EA-4C6C-BE6C-10F9C44040AA}"/>
              </a:ext>
            </a:extLst>
          </p:cNvPr>
          <p:cNvSpPr/>
          <p:nvPr/>
        </p:nvSpPr>
        <p:spPr>
          <a:xfrm>
            <a:off x="3030647" y="5650157"/>
            <a:ext cx="7024205" cy="587155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b" anchorCtr="0">
            <a:noAutofit/>
          </a:bodyPr>
          <a:lstStyle/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2. Подкрепа за проектна докторантура, насочена към подпомагане на професионалното развитие на докторанти за провеждане на докторантури, пряко свързани с актуални потребности на конкретни икономически сектори, бизнеси и работодатели, публични институции и научни организации.</a:t>
            </a:r>
          </a:p>
        </p:txBody>
      </p:sp>
      <p:sp>
        <p:nvSpPr>
          <p:cNvPr id="119" name="Google Shape;1303;p42">
            <a:extLst>
              <a:ext uri="{FF2B5EF4-FFF2-40B4-BE49-F238E27FC236}">
                <a16:creationId xmlns:a16="http://schemas.microsoft.com/office/drawing/2014/main" id="{51DB08D0-E6BD-4DBB-BAF3-A816F365489C}"/>
              </a:ext>
            </a:extLst>
          </p:cNvPr>
          <p:cNvSpPr/>
          <p:nvPr/>
        </p:nvSpPr>
        <p:spPr>
          <a:xfrm>
            <a:off x="3006034" y="3920207"/>
            <a:ext cx="6277346" cy="786419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t" anchorCtr="0">
            <a:noAutofit/>
          </a:bodyPr>
          <a:lstStyle/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1. Подкрепа за създаване и развитие на докторантски училища/школи, насочени към конкретни нужди на работодатели/пазара на труда.</a:t>
            </a:r>
          </a:p>
        </p:txBody>
      </p:sp>
      <p:sp>
        <p:nvSpPr>
          <p:cNvPr id="120" name="Google Shape;1305;p42">
            <a:extLst>
              <a:ext uri="{FF2B5EF4-FFF2-40B4-BE49-F238E27FC236}">
                <a16:creationId xmlns:a16="http://schemas.microsoft.com/office/drawing/2014/main" id="{3A8231FD-BD1C-4D24-A13E-67D6FEBFCC8F}"/>
              </a:ext>
            </a:extLst>
          </p:cNvPr>
          <p:cNvSpPr/>
          <p:nvPr/>
        </p:nvSpPr>
        <p:spPr>
          <a:xfrm>
            <a:off x="2998068" y="6165304"/>
            <a:ext cx="7910836" cy="412883"/>
          </a:xfrm>
          <a:prstGeom prst="rect">
            <a:avLst/>
          </a:prstGeom>
          <a:solidFill>
            <a:srgbClr val="FFFFFF">
              <a:alpha val="16200"/>
            </a:srgbClr>
          </a:solidFill>
          <a:ln>
            <a:noFill/>
          </a:ln>
        </p:spPr>
        <p:txBody>
          <a:bodyPr spcFirstLastPara="1" wrap="square" lIns="1371600" tIns="91425" rIns="91425" bIns="91425" anchor="b" anchorCtr="0">
            <a:noAutofit/>
          </a:bodyPr>
          <a:lstStyle/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3. Повишаване на капацитета и уменията на академичния състав.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B205191D-046E-45B5-99C9-E2EA31D9CA14}"/>
              </a:ext>
            </a:extLst>
          </p:cNvPr>
          <p:cNvSpPr/>
          <p:nvPr/>
        </p:nvSpPr>
        <p:spPr>
          <a:xfrm>
            <a:off x="8830716" y="4385149"/>
            <a:ext cx="4104456" cy="1980000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defTabSz="914400"/>
            <a:r>
              <a:rPr lang="bg-BG" sz="1950" b="1" kern="0" dirty="0"/>
              <a:t>Социални</a:t>
            </a:r>
            <a:r>
              <a:rPr lang="en-GB" sz="1950" b="1" kern="0" dirty="0"/>
              <a:t> </a:t>
            </a:r>
            <a:r>
              <a:rPr lang="bg-BG" sz="1950" b="1" kern="0" dirty="0"/>
              <a:t>партньори, </a:t>
            </a:r>
            <a:endParaRPr lang="en-GB" sz="1950" b="1" kern="0" dirty="0"/>
          </a:p>
          <a:p>
            <a:pPr lvl="0" algn="ctr" defTabSz="914400"/>
            <a:endParaRPr lang="en-GB" sz="1950" b="1" kern="0" dirty="0"/>
          </a:p>
          <a:p>
            <a:pPr lvl="0" algn="ctr" defTabSz="914400"/>
            <a:endParaRPr lang="en-GB" sz="1950" b="1" kern="0" dirty="0"/>
          </a:p>
          <a:p>
            <a:pPr lvl="0" algn="ctr" defTabSz="914400"/>
            <a:endParaRPr lang="en-GB" sz="1950" b="1" kern="0" dirty="0"/>
          </a:p>
          <a:p>
            <a:pPr lvl="0" algn="ctr" defTabSz="914400"/>
            <a:endParaRPr lang="en-GB" sz="1950" b="1" kern="0" dirty="0"/>
          </a:p>
          <a:p>
            <a:pPr lvl="0" algn="ctr" defTabSz="914400"/>
            <a:endParaRPr lang="en-GB" sz="1950" b="1" kern="0" dirty="0"/>
          </a:p>
          <a:p>
            <a:pPr lvl="0" algn="ctr" defTabSz="914400"/>
            <a:endParaRPr lang="en-GB" sz="1950" b="1" kern="0" dirty="0"/>
          </a:p>
          <a:p>
            <a:pPr lvl="0" algn="ctr" defTabSz="914400"/>
            <a:endParaRPr lang="en-GB" sz="1950" b="1" kern="0" dirty="0"/>
          </a:p>
          <a:p>
            <a:pPr lvl="0" algn="ctr" defTabSz="914400"/>
            <a:endParaRPr lang="en-GB" sz="1950" b="1" kern="0" dirty="0"/>
          </a:p>
          <a:p>
            <a:pPr lvl="0" algn="ctr" defTabSz="914400"/>
            <a:r>
              <a:rPr lang="bg-BG" sz="1950" b="1" kern="0" dirty="0"/>
              <a:t>Работодатели</a:t>
            </a:r>
            <a:endParaRPr kumimoji="0" lang="en-US" sz="195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B205662-A172-4620-9D79-20A525BBA8DD}"/>
              </a:ext>
            </a:extLst>
          </p:cNvPr>
          <p:cNvGrpSpPr/>
          <p:nvPr/>
        </p:nvGrpSpPr>
        <p:grpSpPr>
          <a:xfrm>
            <a:off x="2566020" y="3861048"/>
            <a:ext cx="1707501" cy="2942754"/>
            <a:chOff x="3286100" y="3861048"/>
            <a:chExt cx="1707501" cy="2942754"/>
          </a:xfrm>
        </p:grpSpPr>
        <p:grpSp>
          <p:nvGrpSpPr>
            <p:cNvPr id="179" name="Group 178">
              <a:extLst>
                <a:ext uri="{FF2B5EF4-FFF2-40B4-BE49-F238E27FC236}">
                  <a16:creationId xmlns:a16="http://schemas.microsoft.com/office/drawing/2014/main" id="{B74A461F-E0C3-43A6-B317-7752ADB81902}"/>
                </a:ext>
              </a:extLst>
            </p:cNvPr>
            <p:cNvGrpSpPr/>
            <p:nvPr/>
          </p:nvGrpSpPr>
          <p:grpSpPr>
            <a:xfrm>
              <a:off x="3286100" y="3861048"/>
              <a:ext cx="1707501" cy="2942754"/>
              <a:chOff x="2340172" y="1014413"/>
              <a:chExt cx="2971604" cy="4915777"/>
            </a:xfrm>
          </p:grpSpPr>
          <p:grpSp>
            <p:nvGrpSpPr>
              <p:cNvPr id="206" name="Group 205">
                <a:extLst>
                  <a:ext uri="{FF2B5EF4-FFF2-40B4-BE49-F238E27FC236}">
                    <a16:creationId xmlns:a16="http://schemas.microsoft.com/office/drawing/2014/main" id="{B80F6728-CF4A-465A-A9A0-06EE7CFC708F}"/>
                  </a:ext>
                </a:extLst>
              </p:cNvPr>
              <p:cNvGrpSpPr/>
              <p:nvPr/>
            </p:nvGrpSpPr>
            <p:grpSpPr>
              <a:xfrm>
                <a:off x="2340172" y="3525128"/>
                <a:ext cx="2971604" cy="2405062"/>
                <a:chOff x="2340172" y="4279900"/>
                <a:chExt cx="2971604" cy="2405062"/>
              </a:xfrm>
              <a:effectLst>
                <a:outerShdw blurRad="88900" dist="38100" sx="102000" sy="102000" algn="t" rotWithShape="0">
                  <a:prstClr val="black">
                    <a:alpha val="31000"/>
                  </a:prstClr>
                </a:outerShdw>
              </a:effectLst>
            </p:grpSpPr>
            <p:sp>
              <p:nvSpPr>
                <p:cNvPr id="213" name="Freeform 5">
                  <a:extLst>
                    <a:ext uri="{FF2B5EF4-FFF2-40B4-BE49-F238E27FC236}">
                      <a16:creationId xmlns:a16="http://schemas.microsoft.com/office/drawing/2014/main" id="{A722BD5D-0A61-4271-8776-ED81A3DAE3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0172" y="4279900"/>
                  <a:ext cx="1408113" cy="1739900"/>
                </a:xfrm>
                <a:custGeom>
                  <a:avLst/>
                  <a:gdLst>
                    <a:gd name="T0" fmla="*/ 284 w 807"/>
                    <a:gd name="T1" fmla="*/ 0 h 998"/>
                    <a:gd name="T2" fmla="*/ 24 w 807"/>
                    <a:gd name="T3" fmla="*/ 454 h 998"/>
                    <a:gd name="T4" fmla="*/ 0 w 807"/>
                    <a:gd name="T5" fmla="*/ 545 h 998"/>
                    <a:gd name="T6" fmla="*/ 24 w 807"/>
                    <a:gd name="T7" fmla="*/ 636 h 998"/>
                    <a:gd name="T8" fmla="*/ 233 w 807"/>
                    <a:gd name="T9" fmla="*/ 998 h 998"/>
                    <a:gd name="T10" fmla="*/ 807 w 807"/>
                    <a:gd name="T11" fmla="*/ 0 h 998"/>
                    <a:gd name="T12" fmla="*/ 284 w 807"/>
                    <a:gd name="T13" fmla="*/ 0 h 9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07" h="998">
                      <a:moveTo>
                        <a:pt x="284" y="0"/>
                      </a:moveTo>
                      <a:cubicBezTo>
                        <a:pt x="246" y="66"/>
                        <a:pt x="24" y="454"/>
                        <a:pt x="24" y="454"/>
                      </a:cubicBezTo>
                      <a:cubicBezTo>
                        <a:pt x="9" y="481"/>
                        <a:pt x="0" y="512"/>
                        <a:pt x="0" y="545"/>
                      </a:cubicBezTo>
                      <a:cubicBezTo>
                        <a:pt x="0" y="578"/>
                        <a:pt x="9" y="609"/>
                        <a:pt x="24" y="636"/>
                      </a:cubicBezTo>
                      <a:cubicBezTo>
                        <a:pt x="233" y="998"/>
                        <a:pt x="233" y="998"/>
                        <a:pt x="233" y="998"/>
                      </a:cubicBezTo>
                      <a:cubicBezTo>
                        <a:pt x="233" y="998"/>
                        <a:pt x="667" y="242"/>
                        <a:pt x="807" y="0"/>
                      </a:cubicBezTo>
                      <a:lnTo>
                        <a:pt x="284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0000"/>
                    </a:gs>
                    <a:gs pos="31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000000">
                        <a:lumMod val="50000"/>
                        <a:lumOff val="50000"/>
                      </a:srgbClr>
                    </a:gs>
                  </a:gsLst>
                  <a:lin ang="1620000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4" name="Freeform 6">
                  <a:extLst>
                    <a:ext uri="{FF2B5EF4-FFF2-40B4-BE49-F238E27FC236}">
                      <a16:creationId xmlns:a16="http://schemas.microsoft.com/office/drawing/2014/main" id="{33E60959-7529-4814-8F26-00E916878E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4901" y="4943475"/>
                  <a:ext cx="2936875" cy="1741487"/>
                </a:xfrm>
                <a:custGeom>
                  <a:avLst/>
                  <a:gdLst>
                    <a:gd name="T0" fmla="*/ 785 w 1684"/>
                    <a:gd name="T1" fmla="*/ 999 h 999"/>
                    <a:gd name="T2" fmla="*/ 884 w 1684"/>
                    <a:gd name="T3" fmla="*/ 726 h 999"/>
                    <a:gd name="T4" fmla="*/ 865 w 1684"/>
                    <a:gd name="T5" fmla="*/ 726 h 999"/>
                    <a:gd name="T6" fmla="*/ 381 w 1684"/>
                    <a:gd name="T7" fmla="*/ 726 h 999"/>
                    <a:gd name="T8" fmla="*/ 290 w 1684"/>
                    <a:gd name="T9" fmla="*/ 702 h 999"/>
                    <a:gd name="T10" fmla="*/ 224 w 1684"/>
                    <a:gd name="T11" fmla="*/ 636 h 999"/>
                    <a:gd name="T12" fmla="*/ 0 w 1684"/>
                    <a:gd name="T13" fmla="*/ 246 h 999"/>
                    <a:gd name="T14" fmla="*/ 102 w 1684"/>
                    <a:gd name="T15" fmla="*/ 273 h 999"/>
                    <a:gd name="T16" fmla="*/ 865 w 1684"/>
                    <a:gd name="T17" fmla="*/ 273 h 999"/>
                    <a:gd name="T18" fmla="*/ 884 w 1684"/>
                    <a:gd name="T19" fmla="*/ 273 h 999"/>
                    <a:gd name="T20" fmla="*/ 785 w 1684"/>
                    <a:gd name="T21" fmla="*/ 0 h 999"/>
                    <a:gd name="T22" fmla="*/ 1683 w 1684"/>
                    <a:gd name="T23" fmla="*/ 500 h 999"/>
                    <a:gd name="T24" fmla="*/ 1684 w 1684"/>
                    <a:gd name="T25" fmla="*/ 500 h 999"/>
                    <a:gd name="T26" fmla="*/ 785 w 1684"/>
                    <a:gd name="T27" fmla="*/ 999 h 9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684" h="999">
                      <a:moveTo>
                        <a:pt x="785" y="999"/>
                      </a:moveTo>
                      <a:cubicBezTo>
                        <a:pt x="884" y="726"/>
                        <a:pt x="884" y="726"/>
                        <a:pt x="884" y="726"/>
                      </a:cubicBezTo>
                      <a:cubicBezTo>
                        <a:pt x="865" y="726"/>
                        <a:pt x="865" y="726"/>
                        <a:pt x="865" y="726"/>
                      </a:cubicBezTo>
                      <a:cubicBezTo>
                        <a:pt x="381" y="726"/>
                        <a:pt x="381" y="726"/>
                        <a:pt x="381" y="726"/>
                      </a:cubicBezTo>
                      <a:cubicBezTo>
                        <a:pt x="350" y="726"/>
                        <a:pt x="319" y="719"/>
                        <a:pt x="290" y="702"/>
                      </a:cubicBezTo>
                      <a:cubicBezTo>
                        <a:pt x="262" y="686"/>
                        <a:pt x="240" y="662"/>
                        <a:pt x="224" y="636"/>
                      </a:cubicBezTo>
                      <a:cubicBezTo>
                        <a:pt x="0" y="246"/>
                        <a:pt x="0" y="246"/>
                        <a:pt x="0" y="246"/>
                      </a:cubicBezTo>
                      <a:cubicBezTo>
                        <a:pt x="0" y="246"/>
                        <a:pt x="39" y="273"/>
                        <a:pt x="102" y="273"/>
                      </a:cubicBezTo>
                      <a:cubicBezTo>
                        <a:pt x="165" y="273"/>
                        <a:pt x="865" y="273"/>
                        <a:pt x="865" y="273"/>
                      </a:cubicBezTo>
                      <a:cubicBezTo>
                        <a:pt x="884" y="273"/>
                        <a:pt x="884" y="273"/>
                        <a:pt x="884" y="273"/>
                      </a:cubicBezTo>
                      <a:cubicBezTo>
                        <a:pt x="785" y="0"/>
                        <a:pt x="785" y="0"/>
                        <a:pt x="785" y="0"/>
                      </a:cubicBezTo>
                      <a:cubicBezTo>
                        <a:pt x="1015" y="200"/>
                        <a:pt x="1385" y="389"/>
                        <a:pt x="1683" y="500"/>
                      </a:cubicBezTo>
                      <a:cubicBezTo>
                        <a:pt x="1683" y="500"/>
                        <a:pt x="1683" y="500"/>
                        <a:pt x="1684" y="500"/>
                      </a:cubicBezTo>
                      <a:cubicBezTo>
                        <a:pt x="1385" y="610"/>
                        <a:pt x="1015" y="799"/>
                        <a:pt x="785" y="999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rgbClr val="F1AC24">
                        <a:lumMod val="50000"/>
                      </a:srgbClr>
                    </a:gs>
                    <a:gs pos="0">
                      <a:srgbClr val="F1AC24">
                        <a:lumMod val="20000"/>
                        <a:lumOff val="80000"/>
                      </a:srgbClr>
                    </a:gs>
                    <a:gs pos="55000">
                      <a:srgbClr val="F1AC24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207" name="Group 206">
                <a:extLst>
                  <a:ext uri="{FF2B5EF4-FFF2-40B4-BE49-F238E27FC236}">
                    <a16:creationId xmlns:a16="http://schemas.microsoft.com/office/drawing/2014/main" id="{A445F9C8-321B-44B6-90E2-1737C808985C}"/>
                  </a:ext>
                </a:extLst>
              </p:cNvPr>
              <p:cNvGrpSpPr/>
              <p:nvPr/>
            </p:nvGrpSpPr>
            <p:grpSpPr>
              <a:xfrm>
                <a:off x="2345760" y="2133600"/>
                <a:ext cx="2966016" cy="2403475"/>
                <a:chOff x="2345760" y="2489200"/>
                <a:chExt cx="2966016" cy="2403475"/>
              </a:xfrm>
              <a:effectLst>
                <a:outerShdw blurRad="88900" dist="38100" sx="102000" sy="102000" algn="t" rotWithShape="0">
                  <a:prstClr val="black">
                    <a:alpha val="31000"/>
                  </a:prstClr>
                </a:outerShdw>
              </a:effectLst>
            </p:grpSpPr>
            <p:sp>
              <p:nvSpPr>
                <p:cNvPr id="211" name="Freeform 7">
                  <a:extLst>
                    <a:ext uri="{FF2B5EF4-FFF2-40B4-BE49-F238E27FC236}">
                      <a16:creationId xmlns:a16="http://schemas.microsoft.com/office/drawing/2014/main" id="{BC272407-0E28-42DB-B8B5-46230EAFB9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5760" y="2489200"/>
                  <a:ext cx="1408113" cy="1738312"/>
                </a:xfrm>
                <a:custGeom>
                  <a:avLst/>
                  <a:gdLst>
                    <a:gd name="T0" fmla="*/ 284 w 807"/>
                    <a:gd name="T1" fmla="*/ 0 h 998"/>
                    <a:gd name="T2" fmla="*/ 24 w 807"/>
                    <a:gd name="T3" fmla="*/ 454 h 998"/>
                    <a:gd name="T4" fmla="*/ 0 w 807"/>
                    <a:gd name="T5" fmla="*/ 545 h 998"/>
                    <a:gd name="T6" fmla="*/ 24 w 807"/>
                    <a:gd name="T7" fmla="*/ 636 h 998"/>
                    <a:gd name="T8" fmla="*/ 233 w 807"/>
                    <a:gd name="T9" fmla="*/ 998 h 998"/>
                    <a:gd name="T10" fmla="*/ 807 w 807"/>
                    <a:gd name="T11" fmla="*/ 0 h 998"/>
                    <a:gd name="T12" fmla="*/ 284 w 807"/>
                    <a:gd name="T13" fmla="*/ 0 h 9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07" h="998">
                      <a:moveTo>
                        <a:pt x="284" y="0"/>
                      </a:moveTo>
                      <a:cubicBezTo>
                        <a:pt x="246" y="66"/>
                        <a:pt x="24" y="454"/>
                        <a:pt x="24" y="454"/>
                      </a:cubicBezTo>
                      <a:cubicBezTo>
                        <a:pt x="9" y="481"/>
                        <a:pt x="0" y="512"/>
                        <a:pt x="0" y="545"/>
                      </a:cubicBezTo>
                      <a:cubicBezTo>
                        <a:pt x="0" y="578"/>
                        <a:pt x="9" y="609"/>
                        <a:pt x="24" y="636"/>
                      </a:cubicBezTo>
                      <a:cubicBezTo>
                        <a:pt x="233" y="998"/>
                        <a:pt x="233" y="998"/>
                        <a:pt x="233" y="998"/>
                      </a:cubicBezTo>
                      <a:cubicBezTo>
                        <a:pt x="233" y="998"/>
                        <a:pt x="667" y="242"/>
                        <a:pt x="807" y="0"/>
                      </a:cubicBezTo>
                      <a:lnTo>
                        <a:pt x="284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0000"/>
                    </a:gs>
                    <a:gs pos="31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000000">
                        <a:lumMod val="50000"/>
                        <a:lumOff val="50000"/>
                      </a:srgbClr>
                    </a:gs>
                  </a:gsLst>
                  <a:lin ang="1620000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2" name="Freeform 8">
                  <a:extLst>
                    <a:ext uri="{FF2B5EF4-FFF2-40B4-BE49-F238E27FC236}">
                      <a16:creationId xmlns:a16="http://schemas.microsoft.com/office/drawing/2014/main" id="{0F5971E7-8F12-48C7-B7F4-46FF95A495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4901" y="3152775"/>
                  <a:ext cx="2936875" cy="1739900"/>
                </a:xfrm>
                <a:custGeom>
                  <a:avLst/>
                  <a:gdLst>
                    <a:gd name="T0" fmla="*/ 785 w 1684"/>
                    <a:gd name="T1" fmla="*/ 999 h 999"/>
                    <a:gd name="T2" fmla="*/ 884 w 1684"/>
                    <a:gd name="T3" fmla="*/ 726 h 999"/>
                    <a:gd name="T4" fmla="*/ 865 w 1684"/>
                    <a:gd name="T5" fmla="*/ 726 h 999"/>
                    <a:gd name="T6" fmla="*/ 381 w 1684"/>
                    <a:gd name="T7" fmla="*/ 726 h 999"/>
                    <a:gd name="T8" fmla="*/ 290 w 1684"/>
                    <a:gd name="T9" fmla="*/ 702 h 999"/>
                    <a:gd name="T10" fmla="*/ 224 w 1684"/>
                    <a:gd name="T11" fmla="*/ 636 h 999"/>
                    <a:gd name="T12" fmla="*/ 0 w 1684"/>
                    <a:gd name="T13" fmla="*/ 246 h 999"/>
                    <a:gd name="T14" fmla="*/ 102 w 1684"/>
                    <a:gd name="T15" fmla="*/ 273 h 999"/>
                    <a:gd name="T16" fmla="*/ 865 w 1684"/>
                    <a:gd name="T17" fmla="*/ 273 h 999"/>
                    <a:gd name="T18" fmla="*/ 884 w 1684"/>
                    <a:gd name="T19" fmla="*/ 273 h 999"/>
                    <a:gd name="T20" fmla="*/ 785 w 1684"/>
                    <a:gd name="T21" fmla="*/ 0 h 999"/>
                    <a:gd name="T22" fmla="*/ 1683 w 1684"/>
                    <a:gd name="T23" fmla="*/ 500 h 999"/>
                    <a:gd name="T24" fmla="*/ 1684 w 1684"/>
                    <a:gd name="T25" fmla="*/ 500 h 999"/>
                    <a:gd name="T26" fmla="*/ 785 w 1684"/>
                    <a:gd name="T27" fmla="*/ 999 h 9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684" h="999">
                      <a:moveTo>
                        <a:pt x="785" y="999"/>
                      </a:moveTo>
                      <a:cubicBezTo>
                        <a:pt x="884" y="726"/>
                        <a:pt x="884" y="726"/>
                        <a:pt x="884" y="726"/>
                      </a:cubicBezTo>
                      <a:cubicBezTo>
                        <a:pt x="865" y="726"/>
                        <a:pt x="865" y="726"/>
                        <a:pt x="865" y="726"/>
                      </a:cubicBezTo>
                      <a:cubicBezTo>
                        <a:pt x="381" y="726"/>
                        <a:pt x="381" y="726"/>
                        <a:pt x="381" y="726"/>
                      </a:cubicBezTo>
                      <a:cubicBezTo>
                        <a:pt x="350" y="726"/>
                        <a:pt x="319" y="719"/>
                        <a:pt x="290" y="702"/>
                      </a:cubicBezTo>
                      <a:cubicBezTo>
                        <a:pt x="262" y="686"/>
                        <a:pt x="240" y="662"/>
                        <a:pt x="224" y="636"/>
                      </a:cubicBezTo>
                      <a:cubicBezTo>
                        <a:pt x="0" y="246"/>
                        <a:pt x="0" y="246"/>
                        <a:pt x="0" y="246"/>
                      </a:cubicBezTo>
                      <a:cubicBezTo>
                        <a:pt x="0" y="246"/>
                        <a:pt x="39" y="273"/>
                        <a:pt x="102" y="273"/>
                      </a:cubicBezTo>
                      <a:cubicBezTo>
                        <a:pt x="165" y="273"/>
                        <a:pt x="865" y="273"/>
                        <a:pt x="865" y="273"/>
                      </a:cubicBezTo>
                      <a:cubicBezTo>
                        <a:pt x="884" y="273"/>
                        <a:pt x="884" y="273"/>
                        <a:pt x="884" y="273"/>
                      </a:cubicBezTo>
                      <a:cubicBezTo>
                        <a:pt x="785" y="0"/>
                        <a:pt x="785" y="0"/>
                        <a:pt x="785" y="0"/>
                      </a:cubicBezTo>
                      <a:cubicBezTo>
                        <a:pt x="1015" y="200"/>
                        <a:pt x="1385" y="389"/>
                        <a:pt x="1683" y="500"/>
                      </a:cubicBezTo>
                      <a:cubicBezTo>
                        <a:pt x="1683" y="500"/>
                        <a:pt x="1683" y="500"/>
                        <a:pt x="1684" y="500"/>
                      </a:cubicBezTo>
                      <a:cubicBezTo>
                        <a:pt x="1385" y="610"/>
                        <a:pt x="1015" y="799"/>
                        <a:pt x="785" y="999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rgbClr val="26ABBF">
                        <a:lumMod val="50000"/>
                      </a:srgbClr>
                    </a:gs>
                    <a:gs pos="0">
                      <a:srgbClr val="26ABBF">
                        <a:lumMod val="20000"/>
                        <a:lumOff val="80000"/>
                      </a:srgbClr>
                    </a:gs>
                    <a:gs pos="51000">
                      <a:srgbClr val="26ABBF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207">
                <a:extLst>
                  <a:ext uri="{FF2B5EF4-FFF2-40B4-BE49-F238E27FC236}">
                    <a16:creationId xmlns:a16="http://schemas.microsoft.com/office/drawing/2014/main" id="{94F315E1-8055-4F1F-BABC-F9ED871C9D0D}"/>
                  </a:ext>
                </a:extLst>
              </p:cNvPr>
              <p:cNvGrpSpPr/>
              <p:nvPr/>
            </p:nvGrpSpPr>
            <p:grpSpPr>
              <a:xfrm>
                <a:off x="2345686" y="1014413"/>
                <a:ext cx="2966090" cy="2112962"/>
                <a:chOff x="2345686" y="1014413"/>
                <a:chExt cx="2966090" cy="2112962"/>
              </a:xfrm>
              <a:effectLst>
                <a:outerShdw blurRad="88900" dist="38100" sx="102000" sy="102000" algn="t" rotWithShape="0">
                  <a:prstClr val="black">
                    <a:alpha val="31000"/>
                  </a:prstClr>
                </a:outerShdw>
              </a:effectLst>
            </p:grpSpPr>
            <p:sp>
              <p:nvSpPr>
                <p:cNvPr id="209" name="Freeform 9">
                  <a:extLst>
                    <a:ext uri="{FF2B5EF4-FFF2-40B4-BE49-F238E27FC236}">
                      <a16:creationId xmlns:a16="http://schemas.microsoft.com/office/drawing/2014/main" id="{DE9CBCBE-988E-4912-BC4E-EFFC2A57B4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5686" y="1014413"/>
                  <a:ext cx="1236663" cy="1446212"/>
                </a:xfrm>
                <a:custGeom>
                  <a:avLst/>
                  <a:gdLst>
                    <a:gd name="T0" fmla="*/ 186 w 709"/>
                    <a:gd name="T1" fmla="*/ 0 h 830"/>
                    <a:gd name="T2" fmla="*/ 24 w 709"/>
                    <a:gd name="T3" fmla="*/ 286 h 830"/>
                    <a:gd name="T4" fmla="*/ 0 w 709"/>
                    <a:gd name="T5" fmla="*/ 377 h 830"/>
                    <a:gd name="T6" fmla="*/ 24 w 709"/>
                    <a:gd name="T7" fmla="*/ 468 h 830"/>
                    <a:gd name="T8" fmla="*/ 233 w 709"/>
                    <a:gd name="T9" fmla="*/ 830 h 830"/>
                    <a:gd name="T10" fmla="*/ 709 w 709"/>
                    <a:gd name="T11" fmla="*/ 0 h 830"/>
                    <a:gd name="T12" fmla="*/ 186 w 709"/>
                    <a:gd name="T13" fmla="*/ 0 h 8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09" h="830">
                      <a:moveTo>
                        <a:pt x="186" y="0"/>
                      </a:moveTo>
                      <a:cubicBezTo>
                        <a:pt x="148" y="66"/>
                        <a:pt x="24" y="286"/>
                        <a:pt x="24" y="286"/>
                      </a:cubicBezTo>
                      <a:cubicBezTo>
                        <a:pt x="9" y="313"/>
                        <a:pt x="0" y="344"/>
                        <a:pt x="0" y="377"/>
                      </a:cubicBezTo>
                      <a:cubicBezTo>
                        <a:pt x="0" y="410"/>
                        <a:pt x="9" y="441"/>
                        <a:pt x="24" y="468"/>
                      </a:cubicBezTo>
                      <a:cubicBezTo>
                        <a:pt x="233" y="830"/>
                        <a:pt x="233" y="830"/>
                        <a:pt x="233" y="830"/>
                      </a:cubicBezTo>
                      <a:cubicBezTo>
                        <a:pt x="233" y="830"/>
                        <a:pt x="569" y="242"/>
                        <a:pt x="709" y="0"/>
                      </a:cubicBezTo>
                      <a:lnTo>
                        <a:pt x="186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0000"/>
                    </a:gs>
                    <a:gs pos="31000">
                      <a:srgbClr val="000000">
                        <a:lumMod val="75000"/>
                        <a:lumOff val="25000"/>
                      </a:srgbClr>
                    </a:gs>
                    <a:gs pos="100000">
                      <a:srgbClr val="000000">
                        <a:lumMod val="50000"/>
                        <a:lumOff val="50000"/>
                      </a:srgbClr>
                    </a:gs>
                  </a:gsLst>
                  <a:lin ang="1620000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0" name="Freeform 10">
                  <a:extLst>
                    <a:ext uri="{FF2B5EF4-FFF2-40B4-BE49-F238E27FC236}">
                      <a16:creationId xmlns:a16="http://schemas.microsoft.com/office/drawing/2014/main" id="{936700A6-7570-4F29-BF27-B242A87BC2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4901" y="1385888"/>
                  <a:ext cx="2936875" cy="1741487"/>
                </a:xfrm>
                <a:custGeom>
                  <a:avLst/>
                  <a:gdLst>
                    <a:gd name="T0" fmla="*/ 785 w 1684"/>
                    <a:gd name="T1" fmla="*/ 1000 h 1000"/>
                    <a:gd name="T2" fmla="*/ 884 w 1684"/>
                    <a:gd name="T3" fmla="*/ 726 h 1000"/>
                    <a:gd name="T4" fmla="*/ 865 w 1684"/>
                    <a:gd name="T5" fmla="*/ 726 h 1000"/>
                    <a:gd name="T6" fmla="*/ 381 w 1684"/>
                    <a:gd name="T7" fmla="*/ 726 h 1000"/>
                    <a:gd name="T8" fmla="*/ 290 w 1684"/>
                    <a:gd name="T9" fmla="*/ 702 h 1000"/>
                    <a:gd name="T10" fmla="*/ 224 w 1684"/>
                    <a:gd name="T11" fmla="*/ 636 h 1000"/>
                    <a:gd name="T12" fmla="*/ 0 w 1684"/>
                    <a:gd name="T13" fmla="*/ 246 h 1000"/>
                    <a:gd name="T14" fmla="*/ 102 w 1684"/>
                    <a:gd name="T15" fmla="*/ 273 h 1000"/>
                    <a:gd name="T16" fmla="*/ 865 w 1684"/>
                    <a:gd name="T17" fmla="*/ 273 h 1000"/>
                    <a:gd name="T18" fmla="*/ 884 w 1684"/>
                    <a:gd name="T19" fmla="*/ 273 h 1000"/>
                    <a:gd name="T20" fmla="*/ 785 w 1684"/>
                    <a:gd name="T21" fmla="*/ 0 h 1000"/>
                    <a:gd name="T22" fmla="*/ 1683 w 1684"/>
                    <a:gd name="T23" fmla="*/ 500 h 1000"/>
                    <a:gd name="T24" fmla="*/ 1684 w 1684"/>
                    <a:gd name="T25" fmla="*/ 500 h 1000"/>
                    <a:gd name="T26" fmla="*/ 785 w 1684"/>
                    <a:gd name="T27" fmla="*/ 1000 h 10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684" h="1000">
                      <a:moveTo>
                        <a:pt x="785" y="1000"/>
                      </a:moveTo>
                      <a:cubicBezTo>
                        <a:pt x="884" y="726"/>
                        <a:pt x="884" y="726"/>
                        <a:pt x="884" y="726"/>
                      </a:cubicBezTo>
                      <a:cubicBezTo>
                        <a:pt x="865" y="726"/>
                        <a:pt x="865" y="726"/>
                        <a:pt x="865" y="726"/>
                      </a:cubicBezTo>
                      <a:cubicBezTo>
                        <a:pt x="381" y="726"/>
                        <a:pt x="381" y="726"/>
                        <a:pt x="381" y="726"/>
                      </a:cubicBezTo>
                      <a:cubicBezTo>
                        <a:pt x="350" y="726"/>
                        <a:pt x="319" y="719"/>
                        <a:pt x="290" y="702"/>
                      </a:cubicBezTo>
                      <a:cubicBezTo>
                        <a:pt x="262" y="686"/>
                        <a:pt x="240" y="662"/>
                        <a:pt x="224" y="636"/>
                      </a:cubicBezTo>
                      <a:cubicBezTo>
                        <a:pt x="0" y="246"/>
                        <a:pt x="0" y="246"/>
                        <a:pt x="0" y="246"/>
                      </a:cubicBezTo>
                      <a:cubicBezTo>
                        <a:pt x="0" y="246"/>
                        <a:pt x="39" y="273"/>
                        <a:pt x="102" y="273"/>
                      </a:cubicBezTo>
                      <a:cubicBezTo>
                        <a:pt x="165" y="273"/>
                        <a:pt x="865" y="273"/>
                        <a:pt x="865" y="273"/>
                      </a:cubicBezTo>
                      <a:cubicBezTo>
                        <a:pt x="884" y="273"/>
                        <a:pt x="884" y="273"/>
                        <a:pt x="884" y="273"/>
                      </a:cubicBezTo>
                      <a:cubicBezTo>
                        <a:pt x="785" y="0"/>
                        <a:pt x="785" y="0"/>
                        <a:pt x="785" y="0"/>
                      </a:cubicBezTo>
                      <a:cubicBezTo>
                        <a:pt x="1015" y="200"/>
                        <a:pt x="1385" y="389"/>
                        <a:pt x="1683" y="500"/>
                      </a:cubicBezTo>
                      <a:cubicBezTo>
                        <a:pt x="1683" y="500"/>
                        <a:pt x="1683" y="500"/>
                        <a:pt x="1684" y="500"/>
                      </a:cubicBezTo>
                      <a:cubicBezTo>
                        <a:pt x="1385" y="611"/>
                        <a:pt x="1015" y="799"/>
                        <a:pt x="785" y="100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00D7C">
                        <a:lumMod val="50000"/>
                      </a:srgbClr>
                    </a:gs>
                    <a:gs pos="0">
                      <a:srgbClr val="D00D7C">
                        <a:lumMod val="20000"/>
                        <a:lumOff val="80000"/>
                      </a:srgbClr>
                    </a:gs>
                    <a:gs pos="51000">
                      <a:srgbClr val="D00D7C"/>
                    </a:gs>
                  </a:gsLst>
                  <a:lin ang="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F00F1943-54AB-461F-9C76-A07CCA95661D}"/>
                </a:ext>
              </a:extLst>
            </p:cNvPr>
            <p:cNvSpPr txBox="1"/>
            <p:nvPr/>
          </p:nvSpPr>
          <p:spPr>
            <a:xfrm>
              <a:off x="3428395" y="3969990"/>
              <a:ext cx="346753" cy="436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CB964D80-D180-4B0F-A895-B20B2D68121C}"/>
                </a:ext>
              </a:extLst>
            </p:cNvPr>
            <p:cNvSpPr txBox="1"/>
            <p:nvPr/>
          </p:nvSpPr>
          <p:spPr>
            <a:xfrm>
              <a:off x="3428395" y="4833312"/>
              <a:ext cx="346753" cy="436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455EF065-79A0-4E49-BCEA-0EF85AA20B0B}"/>
                </a:ext>
              </a:extLst>
            </p:cNvPr>
            <p:cNvSpPr txBox="1"/>
            <p:nvPr/>
          </p:nvSpPr>
          <p:spPr>
            <a:xfrm>
              <a:off x="3428395" y="5668375"/>
              <a:ext cx="346753" cy="436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pic>
          <p:nvPicPr>
            <p:cNvPr id="216" name="Graphic 45" descr="Head with gears">
              <a:extLst>
                <a:ext uri="{FF2B5EF4-FFF2-40B4-BE49-F238E27FC236}">
                  <a16:creationId xmlns:a16="http://schemas.microsoft.com/office/drawing/2014/main" id="{F7AC803D-7713-4FEC-9498-716792715A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130181" y="5217113"/>
              <a:ext cx="464150" cy="464150"/>
            </a:xfrm>
            <a:prstGeom prst="rect">
              <a:avLst/>
            </a:prstGeom>
          </p:spPr>
        </p:pic>
        <p:pic>
          <p:nvPicPr>
            <p:cNvPr id="217" name="Graphic 216" descr="Gears">
              <a:extLst>
                <a:ext uri="{FF2B5EF4-FFF2-40B4-BE49-F238E27FC236}">
                  <a16:creationId xmlns:a16="http://schemas.microsoft.com/office/drawing/2014/main" id="{1E2B75A6-E48E-4A4C-8416-D94DE9E75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091285" y="4341389"/>
              <a:ext cx="514674" cy="514674"/>
            </a:xfrm>
            <a:prstGeom prst="rect">
              <a:avLst/>
            </a:prstGeom>
          </p:spPr>
        </p:pic>
        <p:sp>
          <p:nvSpPr>
            <p:cNvPr id="78" name="Freeform 32">
              <a:extLst>
                <a:ext uri="{FF2B5EF4-FFF2-40B4-BE49-F238E27FC236}">
                  <a16:creationId xmlns:a16="http://schemas.microsoft.com/office/drawing/2014/main" id="{F8D56EC1-0B82-422F-8CC4-EC33A4311D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91722" y="6093296"/>
              <a:ext cx="490522" cy="409008"/>
            </a:xfrm>
            <a:custGeom>
              <a:avLst/>
              <a:gdLst>
                <a:gd name="T0" fmla="*/ 3061 w 4766"/>
                <a:gd name="T1" fmla="*/ 2218 h 3974"/>
                <a:gd name="T2" fmla="*/ 3455 w 4766"/>
                <a:gd name="T3" fmla="*/ 2539 h 3974"/>
                <a:gd name="T4" fmla="*/ 3609 w 4766"/>
                <a:gd name="T5" fmla="*/ 3035 h 3974"/>
                <a:gd name="T6" fmla="*/ 3511 w 4766"/>
                <a:gd name="T7" fmla="*/ 3797 h 3974"/>
                <a:gd name="T8" fmla="*/ 3231 w 4766"/>
                <a:gd name="T9" fmla="*/ 3888 h 3974"/>
                <a:gd name="T10" fmla="*/ 2716 w 4766"/>
                <a:gd name="T11" fmla="*/ 3967 h 3974"/>
                <a:gd name="T12" fmla="*/ 2057 w 4766"/>
                <a:gd name="T13" fmla="*/ 3948 h 3974"/>
                <a:gd name="T14" fmla="*/ 1278 w 4766"/>
                <a:gd name="T15" fmla="*/ 3780 h 3974"/>
                <a:gd name="T16" fmla="*/ 1266 w 4766"/>
                <a:gd name="T17" fmla="*/ 2771 h 3974"/>
                <a:gd name="T18" fmla="*/ 1552 w 4766"/>
                <a:gd name="T19" fmla="*/ 2350 h 3974"/>
                <a:gd name="T20" fmla="*/ 2029 w 4766"/>
                <a:gd name="T21" fmla="*/ 2153 h 3974"/>
                <a:gd name="T22" fmla="*/ 4136 w 4766"/>
                <a:gd name="T23" fmla="*/ 1472 h 3974"/>
                <a:gd name="T24" fmla="*/ 4561 w 4766"/>
                <a:gd name="T25" fmla="*/ 1755 h 3974"/>
                <a:gd name="T26" fmla="*/ 4760 w 4766"/>
                <a:gd name="T27" fmla="*/ 2228 h 3974"/>
                <a:gd name="T28" fmla="*/ 4691 w 4766"/>
                <a:gd name="T29" fmla="*/ 3073 h 3974"/>
                <a:gd name="T30" fmla="*/ 4454 w 4766"/>
                <a:gd name="T31" fmla="*/ 3155 h 3974"/>
                <a:gd name="T32" fmla="*/ 3982 w 4766"/>
                <a:gd name="T33" fmla="*/ 3243 h 3974"/>
                <a:gd name="T34" fmla="*/ 3739 w 4766"/>
                <a:gd name="T35" fmla="*/ 2761 h 3974"/>
                <a:gd name="T36" fmla="*/ 3473 w 4766"/>
                <a:gd name="T37" fmla="*/ 2301 h 3974"/>
                <a:gd name="T38" fmla="*/ 3016 w 4766"/>
                <a:gd name="T39" fmla="*/ 2028 h 3974"/>
                <a:gd name="T40" fmla="*/ 3261 w 4766"/>
                <a:gd name="T41" fmla="*/ 1603 h 3974"/>
                <a:gd name="T42" fmla="*/ 1561 w 4766"/>
                <a:gd name="T43" fmla="*/ 1521 h 3974"/>
                <a:gd name="T44" fmla="*/ 1763 w 4766"/>
                <a:gd name="T45" fmla="*/ 1968 h 3974"/>
                <a:gd name="T46" fmla="*/ 1427 w 4766"/>
                <a:gd name="T47" fmla="*/ 2240 h 3974"/>
                <a:gd name="T48" fmla="*/ 1124 w 4766"/>
                <a:gd name="T49" fmla="*/ 2674 h 3974"/>
                <a:gd name="T50" fmla="*/ 947 w 4766"/>
                <a:gd name="T51" fmla="*/ 3244 h 3974"/>
                <a:gd name="T52" fmla="*/ 192 w 4766"/>
                <a:gd name="T53" fmla="*/ 3106 h 3974"/>
                <a:gd name="T54" fmla="*/ 18 w 4766"/>
                <a:gd name="T55" fmla="*/ 2141 h 3974"/>
                <a:gd name="T56" fmla="*/ 262 w 4766"/>
                <a:gd name="T57" fmla="*/ 1693 h 3974"/>
                <a:gd name="T58" fmla="*/ 714 w 4766"/>
                <a:gd name="T59" fmla="*/ 1450 h 3974"/>
                <a:gd name="T60" fmla="*/ 2638 w 4766"/>
                <a:gd name="T61" fmla="*/ 751 h 3974"/>
                <a:gd name="T62" fmla="*/ 2981 w 4766"/>
                <a:gd name="T63" fmla="*/ 999 h 3974"/>
                <a:gd name="T64" fmla="*/ 3117 w 4766"/>
                <a:gd name="T65" fmla="*/ 1408 h 3974"/>
                <a:gd name="T66" fmla="*/ 2981 w 4766"/>
                <a:gd name="T67" fmla="*/ 1816 h 3974"/>
                <a:gd name="T68" fmla="*/ 2638 w 4766"/>
                <a:gd name="T69" fmla="*/ 2066 h 3974"/>
                <a:gd name="T70" fmla="*/ 2196 w 4766"/>
                <a:gd name="T71" fmla="*/ 2066 h 3974"/>
                <a:gd name="T72" fmla="*/ 1854 w 4766"/>
                <a:gd name="T73" fmla="*/ 1817 h 3974"/>
                <a:gd name="T74" fmla="*/ 1719 w 4766"/>
                <a:gd name="T75" fmla="*/ 1408 h 3974"/>
                <a:gd name="T76" fmla="*/ 1854 w 4766"/>
                <a:gd name="T77" fmla="*/ 999 h 3974"/>
                <a:gd name="T78" fmla="*/ 2196 w 4766"/>
                <a:gd name="T79" fmla="*/ 751 h 3974"/>
                <a:gd name="T80" fmla="*/ 3723 w 4766"/>
                <a:gd name="T81" fmla="*/ 16 h 3974"/>
                <a:gd name="T82" fmla="*/ 4092 w 4766"/>
                <a:gd name="T83" fmla="*/ 228 h 3974"/>
                <a:gd name="T84" fmla="*/ 4268 w 4766"/>
                <a:gd name="T85" fmla="*/ 617 h 3974"/>
                <a:gd name="T86" fmla="*/ 4177 w 4766"/>
                <a:gd name="T87" fmla="*/ 1042 h 3974"/>
                <a:gd name="T88" fmla="*/ 3862 w 4766"/>
                <a:gd name="T89" fmla="*/ 1324 h 3974"/>
                <a:gd name="T90" fmla="*/ 3420 w 4766"/>
                <a:gd name="T91" fmla="*/ 1367 h 3974"/>
                <a:gd name="T92" fmla="*/ 3187 w 4766"/>
                <a:gd name="T93" fmla="*/ 1018 h 3974"/>
                <a:gd name="T94" fmla="*/ 2875 w 4766"/>
                <a:gd name="T95" fmla="*/ 682 h 3974"/>
                <a:gd name="T96" fmla="*/ 3032 w 4766"/>
                <a:gd name="T97" fmla="*/ 254 h 3974"/>
                <a:gd name="T98" fmla="*/ 3414 w 4766"/>
                <a:gd name="T99" fmla="*/ 18 h 3974"/>
                <a:gd name="T100" fmla="*/ 1413 w 4766"/>
                <a:gd name="T101" fmla="*/ 35 h 3974"/>
                <a:gd name="T102" fmla="*/ 1755 w 4766"/>
                <a:gd name="T103" fmla="*/ 283 h 3974"/>
                <a:gd name="T104" fmla="*/ 1890 w 4766"/>
                <a:gd name="T105" fmla="*/ 693 h 3974"/>
                <a:gd name="T106" fmla="*/ 1675 w 4766"/>
                <a:gd name="T107" fmla="*/ 971 h 3974"/>
                <a:gd name="T108" fmla="*/ 1449 w 4766"/>
                <a:gd name="T109" fmla="*/ 1336 h 3974"/>
                <a:gd name="T110" fmla="*/ 1041 w 4766"/>
                <a:gd name="T111" fmla="*/ 1369 h 3974"/>
                <a:gd name="T112" fmla="*/ 672 w 4766"/>
                <a:gd name="T113" fmla="*/ 1157 h 3974"/>
                <a:gd name="T114" fmla="*/ 496 w 4766"/>
                <a:gd name="T115" fmla="*/ 768 h 3974"/>
                <a:gd name="T116" fmla="*/ 589 w 4766"/>
                <a:gd name="T117" fmla="*/ 343 h 3974"/>
                <a:gd name="T118" fmla="*/ 903 w 4766"/>
                <a:gd name="T119" fmla="*/ 61 h 3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766" h="3974">
                  <a:moveTo>
                    <a:pt x="2121" y="2147"/>
                  </a:moveTo>
                  <a:lnTo>
                    <a:pt x="2714" y="2147"/>
                  </a:lnTo>
                  <a:lnTo>
                    <a:pt x="2805" y="2153"/>
                  </a:lnTo>
                  <a:lnTo>
                    <a:pt x="2894" y="2166"/>
                  </a:lnTo>
                  <a:lnTo>
                    <a:pt x="2979" y="2187"/>
                  </a:lnTo>
                  <a:lnTo>
                    <a:pt x="3061" y="2218"/>
                  </a:lnTo>
                  <a:lnTo>
                    <a:pt x="3140" y="2254"/>
                  </a:lnTo>
                  <a:lnTo>
                    <a:pt x="3214" y="2299"/>
                  </a:lnTo>
                  <a:lnTo>
                    <a:pt x="3282" y="2350"/>
                  </a:lnTo>
                  <a:lnTo>
                    <a:pt x="3347" y="2408"/>
                  </a:lnTo>
                  <a:lnTo>
                    <a:pt x="3404" y="2470"/>
                  </a:lnTo>
                  <a:lnTo>
                    <a:pt x="3455" y="2539"/>
                  </a:lnTo>
                  <a:lnTo>
                    <a:pt x="3501" y="2613"/>
                  </a:lnTo>
                  <a:lnTo>
                    <a:pt x="3539" y="2690"/>
                  </a:lnTo>
                  <a:lnTo>
                    <a:pt x="3568" y="2771"/>
                  </a:lnTo>
                  <a:lnTo>
                    <a:pt x="3590" y="2856"/>
                  </a:lnTo>
                  <a:lnTo>
                    <a:pt x="3605" y="2944"/>
                  </a:lnTo>
                  <a:lnTo>
                    <a:pt x="3609" y="3035"/>
                  </a:lnTo>
                  <a:lnTo>
                    <a:pt x="3609" y="3753"/>
                  </a:lnTo>
                  <a:lnTo>
                    <a:pt x="3603" y="3753"/>
                  </a:lnTo>
                  <a:lnTo>
                    <a:pt x="3558" y="3777"/>
                  </a:lnTo>
                  <a:lnTo>
                    <a:pt x="3549" y="3781"/>
                  </a:lnTo>
                  <a:lnTo>
                    <a:pt x="3534" y="3788"/>
                  </a:lnTo>
                  <a:lnTo>
                    <a:pt x="3511" y="3797"/>
                  </a:lnTo>
                  <a:lnTo>
                    <a:pt x="3482" y="3810"/>
                  </a:lnTo>
                  <a:lnTo>
                    <a:pt x="3445" y="3823"/>
                  </a:lnTo>
                  <a:lnTo>
                    <a:pt x="3403" y="3839"/>
                  </a:lnTo>
                  <a:lnTo>
                    <a:pt x="3351" y="3855"/>
                  </a:lnTo>
                  <a:lnTo>
                    <a:pt x="3294" y="3871"/>
                  </a:lnTo>
                  <a:lnTo>
                    <a:pt x="3231" y="3888"/>
                  </a:lnTo>
                  <a:lnTo>
                    <a:pt x="3161" y="3906"/>
                  </a:lnTo>
                  <a:lnTo>
                    <a:pt x="3083" y="3920"/>
                  </a:lnTo>
                  <a:lnTo>
                    <a:pt x="3001" y="3935"/>
                  </a:lnTo>
                  <a:lnTo>
                    <a:pt x="2912" y="3948"/>
                  </a:lnTo>
                  <a:lnTo>
                    <a:pt x="2817" y="3959"/>
                  </a:lnTo>
                  <a:lnTo>
                    <a:pt x="2716" y="3967"/>
                  </a:lnTo>
                  <a:lnTo>
                    <a:pt x="2608" y="3973"/>
                  </a:lnTo>
                  <a:lnTo>
                    <a:pt x="2495" y="3974"/>
                  </a:lnTo>
                  <a:lnTo>
                    <a:pt x="2391" y="3973"/>
                  </a:lnTo>
                  <a:lnTo>
                    <a:pt x="2284" y="3968"/>
                  </a:lnTo>
                  <a:lnTo>
                    <a:pt x="2173" y="3959"/>
                  </a:lnTo>
                  <a:lnTo>
                    <a:pt x="2057" y="3948"/>
                  </a:lnTo>
                  <a:lnTo>
                    <a:pt x="1937" y="3932"/>
                  </a:lnTo>
                  <a:lnTo>
                    <a:pt x="1813" y="3912"/>
                  </a:lnTo>
                  <a:lnTo>
                    <a:pt x="1685" y="3887"/>
                  </a:lnTo>
                  <a:lnTo>
                    <a:pt x="1553" y="3856"/>
                  </a:lnTo>
                  <a:lnTo>
                    <a:pt x="1417" y="3822"/>
                  </a:lnTo>
                  <a:lnTo>
                    <a:pt x="1278" y="3780"/>
                  </a:lnTo>
                  <a:lnTo>
                    <a:pt x="1228" y="3765"/>
                  </a:lnTo>
                  <a:lnTo>
                    <a:pt x="1225" y="3753"/>
                  </a:lnTo>
                  <a:lnTo>
                    <a:pt x="1225" y="3035"/>
                  </a:lnTo>
                  <a:lnTo>
                    <a:pt x="1231" y="2944"/>
                  </a:lnTo>
                  <a:lnTo>
                    <a:pt x="1244" y="2856"/>
                  </a:lnTo>
                  <a:lnTo>
                    <a:pt x="1266" y="2771"/>
                  </a:lnTo>
                  <a:lnTo>
                    <a:pt x="1297" y="2690"/>
                  </a:lnTo>
                  <a:lnTo>
                    <a:pt x="1334" y="2613"/>
                  </a:lnTo>
                  <a:lnTo>
                    <a:pt x="1379" y="2539"/>
                  </a:lnTo>
                  <a:lnTo>
                    <a:pt x="1430" y="2470"/>
                  </a:lnTo>
                  <a:lnTo>
                    <a:pt x="1489" y="2408"/>
                  </a:lnTo>
                  <a:lnTo>
                    <a:pt x="1552" y="2350"/>
                  </a:lnTo>
                  <a:lnTo>
                    <a:pt x="1621" y="2299"/>
                  </a:lnTo>
                  <a:lnTo>
                    <a:pt x="1695" y="2254"/>
                  </a:lnTo>
                  <a:lnTo>
                    <a:pt x="1773" y="2218"/>
                  </a:lnTo>
                  <a:lnTo>
                    <a:pt x="1855" y="2187"/>
                  </a:lnTo>
                  <a:lnTo>
                    <a:pt x="1941" y="2166"/>
                  </a:lnTo>
                  <a:lnTo>
                    <a:pt x="2029" y="2153"/>
                  </a:lnTo>
                  <a:lnTo>
                    <a:pt x="2121" y="2147"/>
                  </a:lnTo>
                  <a:close/>
                  <a:moveTo>
                    <a:pt x="3282" y="1433"/>
                  </a:moveTo>
                  <a:lnTo>
                    <a:pt x="3870" y="1433"/>
                  </a:lnTo>
                  <a:lnTo>
                    <a:pt x="3962" y="1437"/>
                  </a:lnTo>
                  <a:lnTo>
                    <a:pt x="4050" y="1450"/>
                  </a:lnTo>
                  <a:lnTo>
                    <a:pt x="4136" y="1472"/>
                  </a:lnTo>
                  <a:lnTo>
                    <a:pt x="4218" y="1502"/>
                  </a:lnTo>
                  <a:lnTo>
                    <a:pt x="4296" y="1540"/>
                  </a:lnTo>
                  <a:lnTo>
                    <a:pt x="4370" y="1584"/>
                  </a:lnTo>
                  <a:lnTo>
                    <a:pt x="4439" y="1635"/>
                  </a:lnTo>
                  <a:lnTo>
                    <a:pt x="4502" y="1693"/>
                  </a:lnTo>
                  <a:lnTo>
                    <a:pt x="4561" y="1755"/>
                  </a:lnTo>
                  <a:lnTo>
                    <a:pt x="4612" y="1823"/>
                  </a:lnTo>
                  <a:lnTo>
                    <a:pt x="4657" y="1897"/>
                  </a:lnTo>
                  <a:lnTo>
                    <a:pt x="4694" y="1974"/>
                  </a:lnTo>
                  <a:lnTo>
                    <a:pt x="4725" y="2055"/>
                  </a:lnTo>
                  <a:lnTo>
                    <a:pt x="4747" y="2141"/>
                  </a:lnTo>
                  <a:lnTo>
                    <a:pt x="4760" y="2228"/>
                  </a:lnTo>
                  <a:lnTo>
                    <a:pt x="4766" y="2320"/>
                  </a:lnTo>
                  <a:lnTo>
                    <a:pt x="4766" y="3038"/>
                  </a:lnTo>
                  <a:lnTo>
                    <a:pt x="4760" y="3038"/>
                  </a:lnTo>
                  <a:lnTo>
                    <a:pt x="4713" y="3061"/>
                  </a:lnTo>
                  <a:lnTo>
                    <a:pt x="4706" y="3065"/>
                  </a:lnTo>
                  <a:lnTo>
                    <a:pt x="4691" y="3073"/>
                  </a:lnTo>
                  <a:lnTo>
                    <a:pt x="4669" y="3081"/>
                  </a:lnTo>
                  <a:lnTo>
                    <a:pt x="4640" y="3095"/>
                  </a:lnTo>
                  <a:lnTo>
                    <a:pt x="4603" y="3108"/>
                  </a:lnTo>
                  <a:lnTo>
                    <a:pt x="4561" y="3124"/>
                  </a:lnTo>
                  <a:lnTo>
                    <a:pt x="4511" y="3139"/>
                  </a:lnTo>
                  <a:lnTo>
                    <a:pt x="4454" y="3155"/>
                  </a:lnTo>
                  <a:lnTo>
                    <a:pt x="4391" y="3173"/>
                  </a:lnTo>
                  <a:lnTo>
                    <a:pt x="4322" y="3189"/>
                  </a:lnTo>
                  <a:lnTo>
                    <a:pt x="4246" y="3205"/>
                  </a:lnTo>
                  <a:lnTo>
                    <a:pt x="4164" y="3219"/>
                  </a:lnTo>
                  <a:lnTo>
                    <a:pt x="4076" y="3232"/>
                  </a:lnTo>
                  <a:lnTo>
                    <a:pt x="3982" y="3243"/>
                  </a:lnTo>
                  <a:lnTo>
                    <a:pt x="3881" y="3251"/>
                  </a:lnTo>
                  <a:lnTo>
                    <a:pt x="3776" y="3257"/>
                  </a:lnTo>
                  <a:lnTo>
                    <a:pt x="3776" y="3035"/>
                  </a:lnTo>
                  <a:lnTo>
                    <a:pt x="3771" y="2942"/>
                  </a:lnTo>
                  <a:lnTo>
                    <a:pt x="3758" y="2849"/>
                  </a:lnTo>
                  <a:lnTo>
                    <a:pt x="3739" y="2761"/>
                  </a:lnTo>
                  <a:lnTo>
                    <a:pt x="3711" y="2674"/>
                  </a:lnTo>
                  <a:lnTo>
                    <a:pt x="3676" y="2591"/>
                  </a:lnTo>
                  <a:lnTo>
                    <a:pt x="3634" y="2513"/>
                  </a:lnTo>
                  <a:lnTo>
                    <a:pt x="3587" y="2437"/>
                  </a:lnTo>
                  <a:lnTo>
                    <a:pt x="3533" y="2366"/>
                  </a:lnTo>
                  <a:lnTo>
                    <a:pt x="3473" y="2301"/>
                  </a:lnTo>
                  <a:lnTo>
                    <a:pt x="3408" y="2240"/>
                  </a:lnTo>
                  <a:lnTo>
                    <a:pt x="3338" y="2185"/>
                  </a:lnTo>
                  <a:lnTo>
                    <a:pt x="3263" y="2135"/>
                  </a:lnTo>
                  <a:lnTo>
                    <a:pt x="3184" y="2093"/>
                  </a:lnTo>
                  <a:lnTo>
                    <a:pt x="3102" y="2057"/>
                  </a:lnTo>
                  <a:lnTo>
                    <a:pt x="3016" y="2028"/>
                  </a:lnTo>
                  <a:lnTo>
                    <a:pt x="3073" y="1968"/>
                  </a:lnTo>
                  <a:lnTo>
                    <a:pt x="3124" y="1903"/>
                  </a:lnTo>
                  <a:lnTo>
                    <a:pt x="3168" y="1833"/>
                  </a:lnTo>
                  <a:lnTo>
                    <a:pt x="3206" y="1761"/>
                  </a:lnTo>
                  <a:lnTo>
                    <a:pt x="3237" y="1684"/>
                  </a:lnTo>
                  <a:lnTo>
                    <a:pt x="3261" y="1603"/>
                  </a:lnTo>
                  <a:lnTo>
                    <a:pt x="3275" y="1518"/>
                  </a:lnTo>
                  <a:lnTo>
                    <a:pt x="3282" y="1433"/>
                  </a:lnTo>
                  <a:close/>
                  <a:moveTo>
                    <a:pt x="895" y="1433"/>
                  </a:moveTo>
                  <a:lnTo>
                    <a:pt x="1488" y="1433"/>
                  </a:lnTo>
                  <a:lnTo>
                    <a:pt x="1553" y="1436"/>
                  </a:lnTo>
                  <a:lnTo>
                    <a:pt x="1561" y="1521"/>
                  </a:lnTo>
                  <a:lnTo>
                    <a:pt x="1575" y="1604"/>
                  </a:lnTo>
                  <a:lnTo>
                    <a:pt x="1599" y="1685"/>
                  </a:lnTo>
                  <a:lnTo>
                    <a:pt x="1630" y="1762"/>
                  </a:lnTo>
                  <a:lnTo>
                    <a:pt x="1668" y="1835"/>
                  </a:lnTo>
                  <a:lnTo>
                    <a:pt x="1712" y="1904"/>
                  </a:lnTo>
                  <a:lnTo>
                    <a:pt x="1763" y="1968"/>
                  </a:lnTo>
                  <a:lnTo>
                    <a:pt x="1818" y="2028"/>
                  </a:lnTo>
                  <a:lnTo>
                    <a:pt x="1733" y="2057"/>
                  </a:lnTo>
                  <a:lnTo>
                    <a:pt x="1650" y="2093"/>
                  </a:lnTo>
                  <a:lnTo>
                    <a:pt x="1571" y="2135"/>
                  </a:lnTo>
                  <a:lnTo>
                    <a:pt x="1498" y="2185"/>
                  </a:lnTo>
                  <a:lnTo>
                    <a:pt x="1427" y="2240"/>
                  </a:lnTo>
                  <a:lnTo>
                    <a:pt x="1362" y="2301"/>
                  </a:lnTo>
                  <a:lnTo>
                    <a:pt x="1303" y="2366"/>
                  </a:lnTo>
                  <a:lnTo>
                    <a:pt x="1249" y="2437"/>
                  </a:lnTo>
                  <a:lnTo>
                    <a:pt x="1201" y="2513"/>
                  </a:lnTo>
                  <a:lnTo>
                    <a:pt x="1160" y="2591"/>
                  </a:lnTo>
                  <a:lnTo>
                    <a:pt x="1124" y="2674"/>
                  </a:lnTo>
                  <a:lnTo>
                    <a:pt x="1097" y="2761"/>
                  </a:lnTo>
                  <a:lnTo>
                    <a:pt x="1076" y="2849"/>
                  </a:lnTo>
                  <a:lnTo>
                    <a:pt x="1064" y="2942"/>
                  </a:lnTo>
                  <a:lnTo>
                    <a:pt x="1060" y="3035"/>
                  </a:lnTo>
                  <a:lnTo>
                    <a:pt x="1060" y="3253"/>
                  </a:lnTo>
                  <a:lnTo>
                    <a:pt x="947" y="3244"/>
                  </a:lnTo>
                  <a:lnTo>
                    <a:pt x="832" y="3232"/>
                  </a:lnTo>
                  <a:lnTo>
                    <a:pt x="712" y="3216"/>
                  </a:lnTo>
                  <a:lnTo>
                    <a:pt x="587" y="3196"/>
                  </a:lnTo>
                  <a:lnTo>
                    <a:pt x="460" y="3171"/>
                  </a:lnTo>
                  <a:lnTo>
                    <a:pt x="328" y="3141"/>
                  </a:lnTo>
                  <a:lnTo>
                    <a:pt x="192" y="3106"/>
                  </a:lnTo>
                  <a:lnTo>
                    <a:pt x="51" y="3065"/>
                  </a:lnTo>
                  <a:lnTo>
                    <a:pt x="1" y="3050"/>
                  </a:lnTo>
                  <a:lnTo>
                    <a:pt x="0" y="3038"/>
                  </a:lnTo>
                  <a:lnTo>
                    <a:pt x="0" y="2320"/>
                  </a:lnTo>
                  <a:lnTo>
                    <a:pt x="4" y="2228"/>
                  </a:lnTo>
                  <a:lnTo>
                    <a:pt x="18" y="2141"/>
                  </a:lnTo>
                  <a:lnTo>
                    <a:pt x="41" y="2055"/>
                  </a:lnTo>
                  <a:lnTo>
                    <a:pt x="70" y="1974"/>
                  </a:lnTo>
                  <a:lnTo>
                    <a:pt x="108" y="1897"/>
                  </a:lnTo>
                  <a:lnTo>
                    <a:pt x="152" y="1823"/>
                  </a:lnTo>
                  <a:lnTo>
                    <a:pt x="205" y="1755"/>
                  </a:lnTo>
                  <a:lnTo>
                    <a:pt x="262" y="1693"/>
                  </a:lnTo>
                  <a:lnTo>
                    <a:pt x="326" y="1635"/>
                  </a:lnTo>
                  <a:lnTo>
                    <a:pt x="395" y="1584"/>
                  </a:lnTo>
                  <a:lnTo>
                    <a:pt x="469" y="1540"/>
                  </a:lnTo>
                  <a:lnTo>
                    <a:pt x="546" y="1502"/>
                  </a:lnTo>
                  <a:lnTo>
                    <a:pt x="630" y="1472"/>
                  </a:lnTo>
                  <a:lnTo>
                    <a:pt x="714" y="1450"/>
                  </a:lnTo>
                  <a:lnTo>
                    <a:pt x="804" y="1437"/>
                  </a:lnTo>
                  <a:lnTo>
                    <a:pt x="895" y="1433"/>
                  </a:lnTo>
                  <a:close/>
                  <a:moveTo>
                    <a:pt x="2417" y="714"/>
                  </a:moveTo>
                  <a:lnTo>
                    <a:pt x="2493" y="719"/>
                  </a:lnTo>
                  <a:lnTo>
                    <a:pt x="2568" y="730"/>
                  </a:lnTo>
                  <a:lnTo>
                    <a:pt x="2638" y="751"/>
                  </a:lnTo>
                  <a:lnTo>
                    <a:pt x="2706" y="777"/>
                  </a:lnTo>
                  <a:lnTo>
                    <a:pt x="2770" y="810"/>
                  </a:lnTo>
                  <a:lnTo>
                    <a:pt x="2830" y="848"/>
                  </a:lnTo>
                  <a:lnTo>
                    <a:pt x="2886" y="893"/>
                  </a:lnTo>
                  <a:lnTo>
                    <a:pt x="2937" y="944"/>
                  </a:lnTo>
                  <a:lnTo>
                    <a:pt x="2981" y="999"/>
                  </a:lnTo>
                  <a:lnTo>
                    <a:pt x="3020" y="1058"/>
                  </a:lnTo>
                  <a:lnTo>
                    <a:pt x="3054" y="1121"/>
                  </a:lnTo>
                  <a:lnTo>
                    <a:pt x="3080" y="1189"/>
                  </a:lnTo>
                  <a:lnTo>
                    <a:pt x="3101" y="1259"/>
                  </a:lnTo>
                  <a:lnTo>
                    <a:pt x="3113" y="1333"/>
                  </a:lnTo>
                  <a:lnTo>
                    <a:pt x="3117" y="1408"/>
                  </a:lnTo>
                  <a:lnTo>
                    <a:pt x="3113" y="1484"/>
                  </a:lnTo>
                  <a:lnTo>
                    <a:pt x="3101" y="1556"/>
                  </a:lnTo>
                  <a:lnTo>
                    <a:pt x="3080" y="1626"/>
                  </a:lnTo>
                  <a:lnTo>
                    <a:pt x="3054" y="1694"/>
                  </a:lnTo>
                  <a:lnTo>
                    <a:pt x="3020" y="1758"/>
                  </a:lnTo>
                  <a:lnTo>
                    <a:pt x="2981" y="1816"/>
                  </a:lnTo>
                  <a:lnTo>
                    <a:pt x="2937" y="1871"/>
                  </a:lnTo>
                  <a:lnTo>
                    <a:pt x="2886" y="1922"/>
                  </a:lnTo>
                  <a:lnTo>
                    <a:pt x="2830" y="1967"/>
                  </a:lnTo>
                  <a:lnTo>
                    <a:pt x="2770" y="2006"/>
                  </a:lnTo>
                  <a:lnTo>
                    <a:pt x="2706" y="2038"/>
                  </a:lnTo>
                  <a:lnTo>
                    <a:pt x="2638" y="2066"/>
                  </a:lnTo>
                  <a:lnTo>
                    <a:pt x="2568" y="2084"/>
                  </a:lnTo>
                  <a:lnTo>
                    <a:pt x="2493" y="2096"/>
                  </a:lnTo>
                  <a:lnTo>
                    <a:pt x="2417" y="2100"/>
                  </a:lnTo>
                  <a:lnTo>
                    <a:pt x="2341" y="2096"/>
                  </a:lnTo>
                  <a:lnTo>
                    <a:pt x="2268" y="2084"/>
                  </a:lnTo>
                  <a:lnTo>
                    <a:pt x="2196" y="2066"/>
                  </a:lnTo>
                  <a:lnTo>
                    <a:pt x="2129" y="2038"/>
                  </a:lnTo>
                  <a:lnTo>
                    <a:pt x="2064" y="2006"/>
                  </a:lnTo>
                  <a:lnTo>
                    <a:pt x="2004" y="1967"/>
                  </a:lnTo>
                  <a:lnTo>
                    <a:pt x="1949" y="1922"/>
                  </a:lnTo>
                  <a:lnTo>
                    <a:pt x="1899" y="1871"/>
                  </a:lnTo>
                  <a:lnTo>
                    <a:pt x="1854" y="1817"/>
                  </a:lnTo>
                  <a:lnTo>
                    <a:pt x="1814" y="1758"/>
                  </a:lnTo>
                  <a:lnTo>
                    <a:pt x="1780" y="1694"/>
                  </a:lnTo>
                  <a:lnTo>
                    <a:pt x="1754" y="1627"/>
                  </a:lnTo>
                  <a:lnTo>
                    <a:pt x="1735" y="1556"/>
                  </a:lnTo>
                  <a:lnTo>
                    <a:pt x="1723" y="1484"/>
                  </a:lnTo>
                  <a:lnTo>
                    <a:pt x="1719" y="1408"/>
                  </a:lnTo>
                  <a:lnTo>
                    <a:pt x="1723" y="1333"/>
                  </a:lnTo>
                  <a:lnTo>
                    <a:pt x="1735" y="1259"/>
                  </a:lnTo>
                  <a:lnTo>
                    <a:pt x="1754" y="1189"/>
                  </a:lnTo>
                  <a:lnTo>
                    <a:pt x="1780" y="1122"/>
                  </a:lnTo>
                  <a:lnTo>
                    <a:pt x="1814" y="1058"/>
                  </a:lnTo>
                  <a:lnTo>
                    <a:pt x="1854" y="999"/>
                  </a:lnTo>
                  <a:lnTo>
                    <a:pt x="1899" y="944"/>
                  </a:lnTo>
                  <a:lnTo>
                    <a:pt x="1949" y="893"/>
                  </a:lnTo>
                  <a:lnTo>
                    <a:pt x="2004" y="848"/>
                  </a:lnTo>
                  <a:lnTo>
                    <a:pt x="2064" y="810"/>
                  </a:lnTo>
                  <a:lnTo>
                    <a:pt x="2129" y="777"/>
                  </a:lnTo>
                  <a:lnTo>
                    <a:pt x="2196" y="751"/>
                  </a:lnTo>
                  <a:lnTo>
                    <a:pt x="2268" y="730"/>
                  </a:lnTo>
                  <a:lnTo>
                    <a:pt x="2341" y="719"/>
                  </a:lnTo>
                  <a:lnTo>
                    <a:pt x="2417" y="714"/>
                  </a:lnTo>
                  <a:close/>
                  <a:moveTo>
                    <a:pt x="3574" y="0"/>
                  </a:moveTo>
                  <a:lnTo>
                    <a:pt x="3650" y="3"/>
                  </a:lnTo>
                  <a:lnTo>
                    <a:pt x="3723" y="16"/>
                  </a:lnTo>
                  <a:lnTo>
                    <a:pt x="3795" y="35"/>
                  </a:lnTo>
                  <a:lnTo>
                    <a:pt x="3862" y="61"/>
                  </a:lnTo>
                  <a:lnTo>
                    <a:pt x="3927" y="95"/>
                  </a:lnTo>
                  <a:lnTo>
                    <a:pt x="3987" y="134"/>
                  </a:lnTo>
                  <a:lnTo>
                    <a:pt x="4042" y="179"/>
                  </a:lnTo>
                  <a:lnTo>
                    <a:pt x="4092" y="228"/>
                  </a:lnTo>
                  <a:lnTo>
                    <a:pt x="4137" y="283"/>
                  </a:lnTo>
                  <a:lnTo>
                    <a:pt x="4177" y="343"/>
                  </a:lnTo>
                  <a:lnTo>
                    <a:pt x="4211" y="407"/>
                  </a:lnTo>
                  <a:lnTo>
                    <a:pt x="4237" y="473"/>
                  </a:lnTo>
                  <a:lnTo>
                    <a:pt x="4256" y="543"/>
                  </a:lnTo>
                  <a:lnTo>
                    <a:pt x="4268" y="617"/>
                  </a:lnTo>
                  <a:lnTo>
                    <a:pt x="4272" y="693"/>
                  </a:lnTo>
                  <a:lnTo>
                    <a:pt x="4268" y="768"/>
                  </a:lnTo>
                  <a:lnTo>
                    <a:pt x="4256" y="841"/>
                  </a:lnTo>
                  <a:lnTo>
                    <a:pt x="4237" y="912"/>
                  </a:lnTo>
                  <a:lnTo>
                    <a:pt x="4211" y="979"/>
                  </a:lnTo>
                  <a:lnTo>
                    <a:pt x="4177" y="1042"/>
                  </a:lnTo>
                  <a:lnTo>
                    <a:pt x="4137" y="1102"/>
                  </a:lnTo>
                  <a:lnTo>
                    <a:pt x="4092" y="1157"/>
                  </a:lnTo>
                  <a:lnTo>
                    <a:pt x="4042" y="1206"/>
                  </a:lnTo>
                  <a:lnTo>
                    <a:pt x="3987" y="1251"/>
                  </a:lnTo>
                  <a:lnTo>
                    <a:pt x="3927" y="1291"/>
                  </a:lnTo>
                  <a:lnTo>
                    <a:pt x="3862" y="1324"/>
                  </a:lnTo>
                  <a:lnTo>
                    <a:pt x="3795" y="1350"/>
                  </a:lnTo>
                  <a:lnTo>
                    <a:pt x="3723" y="1369"/>
                  </a:lnTo>
                  <a:lnTo>
                    <a:pt x="3650" y="1381"/>
                  </a:lnTo>
                  <a:lnTo>
                    <a:pt x="3574" y="1385"/>
                  </a:lnTo>
                  <a:lnTo>
                    <a:pt x="3496" y="1381"/>
                  </a:lnTo>
                  <a:lnTo>
                    <a:pt x="3420" y="1367"/>
                  </a:lnTo>
                  <a:lnTo>
                    <a:pt x="3347" y="1347"/>
                  </a:lnTo>
                  <a:lnTo>
                    <a:pt x="3278" y="1320"/>
                  </a:lnTo>
                  <a:lnTo>
                    <a:pt x="3266" y="1240"/>
                  </a:lnTo>
                  <a:lnTo>
                    <a:pt x="3247" y="1163"/>
                  </a:lnTo>
                  <a:lnTo>
                    <a:pt x="3221" y="1089"/>
                  </a:lnTo>
                  <a:lnTo>
                    <a:pt x="3187" y="1018"/>
                  </a:lnTo>
                  <a:lnTo>
                    <a:pt x="3149" y="951"/>
                  </a:lnTo>
                  <a:lnTo>
                    <a:pt x="3104" y="889"/>
                  </a:lnTo>
                  <a:lnTo>
                    <a:pt x="3054" y="829"/>
                  </a:lnTo>
                  <a:lnTo>
                    <a:pt x="3000" y="775"/>
                  </a:lnTo>
                  <a:lnTo>
                    <a:pt x="2940" y="726"/>
                  </a:lnTo>
                  <a:lnTo>
                    <a:pt x="2875" y="682"/>
                  </a:lnTo>
                  <a:lnTo>
                    <a:pt x="2881" y="603"/>
                  </a:lnTo>
                  <a:lnTo>
                    <a:pt x="2896" y="526"/>
                  </a:lnTo>
                  <a:lnTo>
                    <a:pt x="2919" y="452"/>
                  </a:lnTo>
                  <a:lnTo>
                    <a:pt x="2950" y="382"/>
                  </a:lnTo>
                  <a:lnTo>
                    <a:pt x="2988" y="315"/>
                  </a:lnTo>
                  <a:lnTo>
                    <a:pt x="3032" y="254"/>
                  </a:lnTo>
                  <a:lnTo>
                    <a:pt x="3083" y="199"/>
                  </a:lnTo>
                  <a:lnTo>
                    <a:pt x="3140" y="150"/>
                  </a:lnTo>
                  <a:lnTo>
                    <a:pt x="3202" y="106"/>
                  </a:lnTo>
                  <a:lnTo>
                    <a:pt x="3269" y="69"/>
                  </a:lnTo>
                  <a:lnTo>
                    <a:pt x="3340" y="40"/>
                  </a:lnTo>
                  <a:lnTo>
                    <a:pt x="3414" y="18"/>
                  </a:lnTo>
                  <a:lnTo>
                    <a:pt x="3493" y="5"/>
                  </a:lnTo>
                  <a:lnTo>
                    <a:pt x="3574" y="0"/>
                  </a:lnTo>
                  <a:close/>
                  <a:moveTo>
                    <a:pt x="1192" y="0"/>
                  </a:moveTo>
                  <a:lnTo>
                    <a:pt x="1268" y="3"/>
                  </a:lnTo>
                  <a:lnTo>
                    <a:pt x="1341" y="16"/>
                  </a:lnTo>
                  <a:lnTo>
                    <a:pt x="1413" y="35"/>
                  </a:lnTo>
                  <a:lnTo>
                    <a:pt x="1480" y="61"/>
                  </a:lnTo>
                  <a:lnTo>
                    <a:pt x="1545" y="95"/>
                  </a:lnTo>
                  <a:lnTo>
                    <a:pt x="1605" y="134"/>
                  </a:lnTo>
                  <a:lnTo>
                    <a:pt x="1660" y="179"/>
                  </a:lnTo>
                  <a:lnTo>
                    <a:pt x="1710" y="228"/>
                  </a:lnTo>
                  <a:lnTo>
                    <a:pt x="1755" y="283"/>
                  </a:lnTo>
                  <a:lnTo>
                    <a:pt x="1795" y="343"/>
                  </a:lnTo>
                  <a:lnTo>
                    <a:pt x="1829" y="407"/>
                  </a:lnTo>
                  <a:lnTo>
                    <a:pt x="1855" y="473"/>
                  </a:lnTo>
                  <a:lnTo>
                    <a:pt x="1874" y="545"/>
                  </a:lnTo>
                  <a:lnTo>
                    <a:pt x="1886" y="617"/>
                  </a:lnTo>
                  <a:lnTo>
                    <a:pt x="1890" y="693"/>
                  </a:lnTo>
                  <a:lnTo>
                    <a:pt x="1890" y="711"/>
                  </a:lnTo>
                  <a:lnTo>
                    <a:pt x="1889" y="732"/>
                  </a:lnTo>
                  <a:lnTo>
                    <a:pt x="1827" y="784"/>
                  </a:lnTo>
                  <a:lnTo>
                    <a:pt x="1770" y="841"/>
                  </a:lnTo>
                  <a:lnTo>
                    <a:pt x="1719" y="905"/>
                  </a:lnTo>
                  <a:lnTo>
                    <a:pt x="1675" y="971"/>
                  </a:lnTo>
                  <a:lnTo>
                    <a:pt x="1635" y="1042"/>
                  </a:lnTo>
                  <a:lnTo>
                    <a:pt x="1605" y="1118"/>
                  </a:lnTo>
                  <a:lnTo>
                    <a:pt x="1580" y="1196"/>
                  </a:lnTo>
                  <a:lnTo>
                    <a:pt x="1564" y="1277"/>
                  </a:lnTo>
                  <a:lnTo>
                    <a:pt x="1508" y="1309"/>
                  </a:lnTo>
                  <a:lnTo>
                    <a:pt x="1449" y="1336"/>
                  </a:lnTo>
                  <a:lnTo>
                    <a:pt x="1388" y="1357"/>
                  </a:lnTo>
                  <a:lnTo>
                    <a:pt x="1325" y="1372"/>
                  </a:lnTo>
                  <a:lnTo>
                    <a:pt x="1259" y="1382"/>
                  </a:lnTo>
                  <a:lnTo>
                    <a:pt x="1192" y="1385"/>
                  </a:lnTo>
                  <a:lnTo>
                    <a:pt x="1116" y="1381"/>
                  </a:lnTo>
                  <a:lnTo>
                    <a:pt x="1041" y="1369"/>
                  </a:lnTo>
                  <a:lnTo>
                    <a:pt x="971" y="1350"/>
                  </a:lnTo>
                  <a:lnTo>
                    <a:pt x="903" y="1324"/>
                  </a:lnTo>
                  <a:lnTo>
                    <a:pt x="839" y="1291"/>
                  </a:lnTo>
                  <a:lnTo>
                    <a:pt x="779" y="1251"/>
                  </a:lnTo>
                  <a:lnTo>
                    <a:pt x="723" y="1206"/>
                  </a:lnTo>
                  <a:lnTo>
                    <a:pt x="672" y="1157"/>
                  </a:lnTo>
                  <a:lnTo>
                    <a:pt x="627" y="1102"/>
                  </a:lnTo>
                  <a:lnTo>
                    <a:pt x="589" y="1042"/>
                  </a:lnTo>
                  <a:lnTo>
                    <a:pt x="555" y="979"/>
                  </a:lnTo>
                  <a:lnTo>
                    <a:pt x="529" y="912"/>
                  </a:lnTo>
                  <a:lnTo>
                    <a:pt x="508" y="841"/>
                  </a:lnTo>
                  <a:lnTo>
                    <a:pt x="496" y="768"/>
                  </a:lnTo>
                  <a:lnTo>
                    <a:pt x="492" y="693"/>
                  </a:lnTo>
                  <a:lnTo>
                    <a:pt x="496" y="617"/>
                  </a:lnTo>
                  <a:lnTo>
                    <a:pt x="508" y="545"/>
                  </a:lnTo>
                  <a:lnTo>
                    <a:pt x="529" y="473"/>
                  </a:lnTo>
                  <a:lnTo>
                    <a:pt x="555" y="407"/>
                  </a:lnTo>
                  <a:lnTo>
                    <a:pt x="589" y="343"/>
                  </a:lnTo>
                  <a:lnTo>
                    <a:pt x="627" y="283"/>
                  </a:lnTo>
                  <a:lnTo>
                    <a:pt x="672" y="228"/>
                  </a:lnTo>
                  <a:lnTo>
                    <a:pt x="723" y="179"/>
                  </a:lnTo>
                  <a:lnTo>
                    <a:pt x="779" y="134"/>
                  </a:lnTo>
                  <a:lnTo>
                    <a:pt x="839" y="95"/>
                  </a:lnTo>
                  <a:lnTo>
                    <a:pt x="903" y="61"/>
                  </a:lnTo>
                  <a:lnTo>
                    <a:pt x="971" y="35"/>
                  </a:lnTo>
                  <a:lnTo>
                    <a:pt x="1041" y="16"/>
                  </a:lnTo>
                  <a:lnTo>
                    <a:pt x="1116" y="3"/>
                  </a:lnTo>
                  <a:lnTo>
                    <a:pt x="119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Open Sans" panose="020B0606030504020204" pitchFamily="34" charset="0"/>
              </a:endParaRPr>
            </a:p>
          </p:txBody>
        </p:sp>
      </p:grpSp>
      <p:sp>
        <p:nvSpPr>
          <p:cNvPr id="82" name="Arrow: Pentagon 81">
            <a:extLst>
              <a:ext uri="{FF2B5EF4-FFF2-40B4-BE49-F238E27FC236}">
                <a16:creationId xmlns:a16="http://schemas.microsoft.com/office/drawing/2014/main" id="{9B8F4C5C-110E-411C-B075-3A2DC9B9A20A}"/>
              </a:ext>
            </a:extLst>
          </p:cNvPr>
          <p:cNvSpPr/>
          <p:nvPr/>
        </p:nvSpPr>
        <p:spPr>
          <a:xfrm rot="10800000" flipH="1" flipV="1">
            <a:off x="38424" y="3925367"/>
            <a:ext cx="2527595" cy="2888009"/>
          </a:xfrm>
          <a:prstGeom prst="homePlate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Висши училища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b="1" kern="0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b="1" kern="0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b="1" kern="0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000" b="1" kern="0" dirty="0"/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Научни организации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5931261-507C-4E66-9B7A-C7303F6628E0}"/>
              </a:ext>
            </a:extLst>
          </p:cNvPr>
          <p:cNvSpPr txBox="1"/>
          <p:nvPr/>
        </p:nvSpPr>
        <p:spPr>
          <a:xfrm>
            <a:off x="9800224" y="2726308"/>
            <a:ext cx="22173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За проект:</a:t>
            </a:r>
          </a:p>
          <a:p>
            <a:r>
              <a:rPr lang="en-GB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Min – </a:t>
            </a:r>
            <a:r>
              <a:rPr lang="bg-BG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5</a:t>
            </a:r>
            <a:r>
              <a:rPr lang="en-GB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00 000 </a:t>
            </a:r>
            <a:r>
              <a:rPr lang="bg-BG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лв.</a:t>
            </a:r>
            <a:endParaRPr lang="en-GB" sz="1800" kern="0" dirty="0">
              <a:solidFill>
                <a:schemeClr val="tx1">
                  <a:lumMod val="85000"/>
                  <a:lumOff val="1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Max </a:t>
            </a:r>
            <a:r>
              <a:rPr lang="bg-BG" sz="1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– 3 000 000 лв.</a:t>
            </a:r>
            <a:endParaRPr lang="bg-BG" sz="18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B5F773B-1D5D-4BA0-85A8-E5FBE671D917}"/>
              </a:ext>
            </a:extLst>
          </p:cNvPr>
          <p:cNvSpPr/>
          <p:nvPr/>
        </p:nvSpPr>
        <p:spPr>
          <a:xfrm>
            <a:off x="10486900" y="944111"/>
            <a:ext cx="1383408" cy="353943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bg-BG" sz="1700" dirty="0"/>
              <a:t>Приоритет 3</a:t>
            </a:r>
            <a:endParaRPr lang="bg-BG" sz="1700" b="1" dirty="0"/>
          </a:p>
        </p:txBody>
      </p:sp>
    </p:spTree>
    <p:extLst>
      <p:ext uri="{BB962C8B-B14F-4D97-AF65-F5344CB8AC3E}">
        <p14:creationId xmlns:p14="http://schemas.microsoft.com/office/powerpoint/2010/main" val="749117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7A5994E-F820-41AC-A82B-7516642472CD}"/>
              </a:ext>
            </a:extLst>
          </p:cNvPr>
          <p:cNvSpPr/>
          <p:nvPr/>
        </p:nvSpPr>
        <p:spPr>
          <a:xfrm>
            <a:off x="2133971" y="1412776"/>
            <a:ext cx="10054853" cy="1971531"/>
          </a:xfrm>
          <a:prstGeom prst="homePlat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Arrow: Pentagon 34">
            <a:extLst>
              <a:ext uri="{FF2B5EF4-FFF2-40B4-BE49-F238E27FC236}">
                <a16:creationId xmlns:a16="http://schemas.microsoft.com/office/drawing/2014/main" id="{807B1564-5FD2-49D3-BDB1-9B4B0D46CA62}"/>
              </a:ext>
            </a:extLst>
          </p:cNvPr>
          <p:cNvSpPr/>
          <p:nvPr/>
        </p:nvSpPr>
        <p:spPr>
          <a:xfrm>
            <a:off x="532290" y="1413048"/>
            <a:ext cx="4373817" cy="1937962"/>
          </a:xfrm>
          <a:prstGeom prst="homePlate">
            <a:avLst>
              <a:gd name="adj" fmla="val 23456"/>
            </a:avLst>
          </a:prstGeom>
          <a:solidFill>
            <a:srgbClr val="92D050"/>
          </a:solidFill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AF44A67-5B37-478E-A92E-3A43AA74C774}"/>
              </a:ext>
            </a:extLst>
          </p:cNvPr>
          <p:cNvSpPr txBox="1"/>
          <p:nvPr/>
        </p:nvSpPr>
        <p:spPr>
          <a:xfrm>
            <a:off x="710900" y="1786754"/>
            <a:ext cx="2194875" cy="52087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endParaRPr lang="bg-BG" sz="3200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B35D41-5CA3-40DE-AC27-A8E8AE5005BB}"/>
              </a:ext>
            </a:extLst>
          </p:cNvPr>
          <p:cNvSpPr txBox="1"/>
          <p:nvPr/>
        </p:nvSpPr>
        <p:spPr>
          <a:xfrm>
            <a:off x="497966" y="1598082"/>
            <a:ext cx="4238695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b="1" dirty="0"/>
              <a:t>Обявяване - юни 2023 </a:t>
            </a:r>
          </a:p>
          <a:p>
            <a:r>
              <a:rPr lang="bg-BG" b="1" dirty="0"/>
              <a:t>Кандидатстване - август 2023 </a:t>
            </a:r>
          </a:p>
          <a:p>
            <a:pPr algn="ctr">
              <a:spcBef>
                <a:spcPts val="1200"/>
              </a:spcBef>
            </a:pPr>
            <a:r>
              <a:rPr lang="ru-RU" sz="2400" b="1" i="1" u="none" strike="noStrike" dirty="0">
                <a:effectLst/>
              </a:rPr>
              <a:t>Директно предоставяне</a:t>
            </a:r>
          </a:p>
          <a:p>
            <a:pPr algn="ctr"/>
            <a:r>
              <a:rPr lang="ru-RU" b="1" i="1" dirty="0"/>
              <a:t>МОН</a:t>
            </a:r>
            <a:endParaRPr lang="ru-RU" sz="2400" b="1" i="1" u="none" strike="noStrike" dirty="0">
              <a:effectLst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14D816-9124-44C8-A319-3BC78594FA7E}"/>
              </a:ext>
            </a:extLst>
          </p:cNvPr>
          <p:cNvSpPr txBox="1"/>
          <p:nvPr/>
        </p:nvSpPr>
        <p:spPr>
          <a:xfrm flipH="1">
            <a:off x="5084717" y="1456838"/>
            <a:ext cx="4248471" cy="1892494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Подпомагане ранното обхващане и образователното приобщаване на деца от уязвими групи в предучилищното образование.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5526F4-2D09-416C-B49F-6A87D04EB90F}"/>
              </a:ext>
            </a:extLst>
          </p:cNvPr>
          <p:cNvSpPr txBox="1"/>
          <p:nvPr/>
        </p:nvSpPr>
        <p:spPr>
          <a:xfrm>
            <a:off x="333772" y="930812"/>
            <a:ext cx="1165618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a typeface="+mj-ea"/>
                <a:cs typeface="+mj-cs"/>
              </a:rPr>
              <a:t>ОБЩА И ДОПЪЛНИТЕЛНА ПОДКРЕПА ЗА ЛИЧНОСТНО РАЗВИТИЕ В ПРЕДУЧИЛИЩНОТО ОБРАЗОВАНИЕ</a:t>
            </a:r>
          </a:p>
          <a:p>
            <a:endParaRPr lang="ru-RU" sz="2000" b="1" dirty="0">
              <a:solidFill>
                <a:srgbClr val="C00000"/>
              </a:solidFill>
              <a:ea typeface="+mj-ea"/>
              <a:cs typeface="+mj-cs"/>
            </a:endParaRP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55A4E30-896B-40A7-8B3C-489277C97336}"/>
              </a:ext>
            </a:extLst>
          </p:cNvPr>
          <p:cNvGrpSpPr/>
          <p:nvPr/>
        </p:nvGrpSpPr>
        <p:grpSpPr>
          <a:xfrm>
            <a:off x="9779370" y="2029814"/>
            <a:ext cx="2219698" cy="1046194"/>
            <a:chOff x="10007947" y="2564904"/>
            <a:chExt cx="2219698" cy="1046194"/>
          </a:xfrm>
        </p:grpSpPr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D2D3E638-ADBF-4FD8-84ED-54B15E51CB5D}"/>
                </a:ext>
              </a:extLst>
            </p:cNvPr>
            <p:cNvSpPr/>
            <p:nvPr/>
          </p:nvSpPr>
          <p:spPr>
            <a:xfrm>
              <a:off x="10007947" y="2564904"/>
              <a:ext cx="2219697" cy="1046194"/>
            </a:xfrm>
            <a:prstGeom prst="roundRect">
              <a:avLst>
                <a:gd name="adj" fmla="val 11692"/>
              </a:avLst>
            </a:prstGeom>
            <a:solidFill>
              <a:schemeClr val="bg1"/>
            </a:solidFill>
            <a:ln w="762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8063804-55E7-47AE-8703-44304F0D1C17}"/>
                </a:ext>
              </a:extLst>
            </p:cNvPr>
            <p:cNvSpPr txBox="1"/>
            <p:nvPr/>
          </p:nvSpPr>
          <p:spPr>
            <a:xfrm>
              <a:off x="10010285" y="2698912"/>
              <a:ext cx="221736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i="0" u="none" strike="noStrike" dirty="0">
                  <a:effectLst/>
                </a:rPr>
                <a:t>Бюджет:</a:t>
              </a:r>
            </a:p>
            <a:p>
              <a:r>
                <a:rPr lang="ru-RU" sz="2400" i="0" u="none" strike="noStrike" dirty="0">
                  <a:effectLst/>
                </a:rPr>
                <a:t>105 400 000 лв.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0F41D79-638D-41ED-A37F-45606C49F034}"/>
              </a:ext>
            </a:extLst>
          </p:cNvPr>
          <p:cNvGrpSpPr/>
          <p:nvPr/>
        </p:nvGrpSpPr>
        <p:grpSpPr>
          <a:xfrm>
            <a:off x="4356686" y="3281014"/>
            <a:ext cx="3672566" cy="3698516"/>
            <a:chOff x="3620228" y="950203"/>
            <a:chExt cx="4948368" cy="4967811"/>
          </a:xfrm>
        </p:grpSpPr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2E347B6B-DAA7-45E7-9982-ECCF6A03BBC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051" y="3430180"/>
              <a:ext cx="2209767" cy="2205045"/>
            </a:xfrm>
            <a:custGeom>
              <a:avLst/>
              <a:gdLst>
                <a:gd name="T0" fmla="*/ 0 w 447"/>
                <a:gd name="T1" fmla="*/ 176 h 446"/>
                <a:gd name="T2" fmla="*/ 0 w 447"/>
                <a:gd name="T3" fmla="*/ 176 h 446"/>
                <a:gd name="T4" fmla="*/ 0 w 447"/>
                <a:gd name="T5" fmla="*/ 446 h 446"/>
                <a:gd name="T6" fmla="*/ 0 w 447"/>
                <a:gd name="T7" fmla="*/ 446 h 446"/>
                <a:gd name="T8" fmla="*/ 447 w 447"/>
                <a:gd name="T9" fmla="*/ 0 h 446"/>
                <a:gd name="T10" fmla="*/ 176 w 447"/>
                <a:gd name="T11" fmla="*/ 0 h 446"/>
                <a:gd name="T12" fmla="*/ 0 w 447"/>
                <a:gd name="T13" fmla="*/ 176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446">
                  <a:moveTo>
                    <a:pt x="0" y="176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446"/>
                    <a:pt x="0" y="446"/>
                    <a:pt x="0" y="446"/>
                  </a:cubicBezTo>
                  <a:cubicBezTo>
                    <a:pt x="0" y="446"/>
                    <a:pt x="0" y="446"/>
                    <a:pt x="0" y="446"/>
                  </a:cubicBezTo>
                  <a:cubicBezTo>
                    <a:pt x="247" y="446"/>
                    <a:pt x="447" y="247"/>
                    <a:pt x="447" y="0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76" y="97"/>
                    <a:pt x="97" y="176"/>
                    <a:pt x="0" y="176"/>
                  </a:cubicBezTo>
                  <a:close/>
                </a:path>
              </a:pathLst>
            </a:cu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39" name="Freeform 10">
              <a:extLst>
                <a:ext uri="{FF2B5EF4-FFF2-40B4-BE49-F238E27FC236}">
                  <a16:creationId xmlns:a16="http://schemas.microsoft.com/office/drawing/2014/main" id="{BD2D6EDF-1B23-4E2B-A717-16F8548F3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051" y="1222775"/>
              <a:ext cx="2476545" cy="2962883"/>
            </a:xfrm>
            <a:custGeom>
              <a:avLst/>
              <a:gdLst>
                <a:gd name="T0" fmla="*/ 447 w 501"/>
                <a:gd name="T1" fmla="*/ 446 h 599"/>
                <a:gd name="T2" fmla="*/ 0 w 501"/>
                <a:gd name="T3" fmla="*/ 0 h 599"/>
                <a:gd name="T4" fmla="*/ 0 w 501"/>
                <a:gd name="T5" fmla="*/ 271 h 599"/>
                <a:gd name="T6" fmla="*/ 176 w 501"/>
                <a:gd name="T7" fmla="*/ 446 h 599"/>
                <a:gd name="T8" fmla="*/ 105 w 501"/>
                <a:gd name="T9" fmla="*/ 446 h 599"/>
                <a:gd name="T10" fmla="*/ 303 w 501"/>
                <a:gd name="T11" fmla="*/ 599 h 599"/>
                <a:gd name="T12" fmla="*/ 501 w 501"/>
                <a:gd name="T13" fmla="*/ 446 h 599"/>
                <a:gd name="T14" fmla="*/ 447 w 501"/>
                <a:gd name="T15" fmla="*/ 446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599">
                  <a:moveTo>
                    <a:pt x="447" y="446"/>
                  </a:moveTo>
                  <a:cubicBezTo>
                    <a:pt x="447" y="200"/>
                    <a:pt x="247" y="0"/>
                    <a:pt x="0" y="0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97" y="271"/>
                    <a:pt x="176" y="349"/>
                    <a:pt x="176" y="446"/>
                  </a:cubicBezTo>
                  <a:cubicBezTo>
                    <a:pt x="105" y="446"/>
                    <a:pt x="105" y="446"/>
                    <a:pt x="105" y="446"/>
                  </a:cubicBezTo>
                  <a:cubicBezTo>
                    <a:pt x="303" y="599"/>
                    <a:pt x="303" y="599"/>
                    <a:pt x="303" y="599"/>
                  </a:cubicBezTo>
                  <a:cubicBezTo>
                    <a:pt x="501" y="446"/>
                    <a:pt x="501" y="446"/>
                    <a:pt x="501" y="446"/>
                  </a:cubicBezTo>
                  <a:lnTo>
                    <a:pt x="447" y="446"/>
                  </a:lnTo>
                  <a:close/>
                </a:path>
              </a:pathLst>
            </a:custGeom>
            <a:solidFill>
              <a:schemeClr val="accent6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40" name="Freeform 15">
              <a:extLst>
                <a:ext uri="{FF2B5EF4-FFF2-40B4-BE49-F238E27FC236}">
                  <a16:creationId xmlns:a16="http://schemas.microsoft.com/office/drawing/2014/main" id="{09DD1CF0-F1D4-4396-9218-ADC882D8A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5516" y="950203"/>
              <a:ext cx="750754" cy="1964237"/>
            </a:xfrm>
            <a:custGeom>
              <a:avLst/>
              <a:gdLst>
                <a:gd name="T0" fmla="*/ 0 w 318"/>
                <a:gd name="T1" fmla="*/ 0 h 832"/>
                <a:gd name="T2" fmla="*/ 318 w 318"/>
                <a:gd name="T3" fmla="*/ 415 h 832"/>
                <a:gd name="T4" fmla="*/ 0 w 318"/>
                <a:gd name="T5" fmla="*/ 832 h 832"/>
                <a:gd name="T6" fmla="*/ 0 w 318"/>
                <a:gd name="T7" fmla="*/ 0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832">
                  <a:moveTo>
                    <a:pt x="0" y="0"/>
                  </a:moveTo>
                  <a:lnTo>
                    <a:pt x="318" y="415"/>
                  </a:lnTo>
                  <a:lnTo>
                    <a:pt x="0" y="8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id="{2A7A5996-431F-4BE8-A242-20F6B2EE8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7006" y="951275"/>
              <a:ext cx="2960521" cy="2478905"/>
            </a:xfrm>
            <a:custGeom>
              <a:avLst/>
              <a:gdLst>
                <a:gd name="T0" fmla="*/ 599 w 599"/>
                <a:gd name="T1" fmla="*/ 198 h 501"/>
                <a:gd name="T2" fmla="*/ 446 w 599"/>
                <a:gd name="T3" fmla="*/ 0 h 501"/>
                <a:gd name="T4" fmla="*/ 446 w 599"/>
                <a:gd name="T5" fmla="*/ 55 h 501"/>
                <a:gd name="T6" fmla="*/ 0 w 599"/>
                <a:gd name="T7" fmla="*/ 501 h 501"/>
                <a:gd name="T8" fmla="*/ 271 w 599"/>
                <a:gd name="T9" fmla="*/ 501 h 501"/>
                <a:gd name="T10" fmla="*/ 446 w 599"/>
                <a:gd name="T11" fmla="*/ 326 h 501"/>
                <a:gd name="T12" fmla="*/ 446 w 599"/>
                <a:gd name="T13" fmla="*/ 397 h 501"/>
                <a:gd name="T14" fmla="*/ 599 w 599"/>
                <a:gd name="T15" fmla="*/ 198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9" h="501">
                  <a:moveTo>
                    <a:pt x="599" y="198"/>
                  </a:moveTo>
                  <a:cubicBezTo>
                    <a:pt x="446" y="0"/>
                    <a:pt x="446" y="0"/>
                    <a:pt x="446" y="0"/>
                  </a:cubicBezTo>
                  <a:cubicBezTo>
                    <a:pt x="446" y="55"/>
                    <a:pt x="446" y="55"/>
                    <a:pt x="446" y="55"/>
                  </a:cubicBezTo>
                  <a:cubicBezTo>
                    <a:pt x="200" y="55"/>
                    <a:pt x="0" y="255"/>
                    <a:pt x="0" y="501"/>
                  </a:cubicBezTo>
                  <a:cubicBezTo>
                    <a:pt x="271" y="501"/>
                    <a:pt x="271" y="501"/>
                    <a:pt x="271" y="501"/>
                  </a:cubicBezTo>
                  <a:cubicBezTo>
                    <a:pt x="271" y="404"/>
                    <a:pt x="349" y="326"/>
                    <a:pt x="446" y="326"/>
                  </a:cubicBezTo>
                  <a:cubicBezTo>
                    <a:pt x="446" y="397"/>
                    <a:pt x="446" y="397"/>
                    <a:pt x="446" y="397"/>
                  </a:cubicBezTo>
                  <a:lnTo>
                    <a:pt x="599" y="19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42" name="Freeform 19">
              <a:extLst>
                <a:ext uri="{FF2B5EF4-FFF2-40B4-BE49-F238E27FC236}">
                  <a16:creationId xmlns:a16="http://schemas.microsoft.com/office/drawing/2014/main" id="{B3787897-9CC9-4221-AB50-6C82256A48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0228" y="2677066"/>
              <a:ext cx="2471824" cy="2958161"/>
            </a:xfrm>
            <a:custGeom>
              <a:avLst/>
              <a:gdLst>
                <a:gd name="T0" fmla="*/ 325 w 500"/>
                <a:gd name="T1" fmla="*/ 152 h 598"/>
                <a:gd name="T2" fmla="*/ 325 w 500"/>
                <a:gd name="T3" fmla="*/ 152 h 598"/>
                <a:gd name="T4" fmla="*/ 396 w 500"/>
                <a:gd name="T5" fmla="*/ 152 h 598"/>
                <a:gd name="T6" fmla="*/ 198 w 500"/>
                <a:gd name="T7" fmla="*/ 0 h 598"/>
                <a:gd name="T8" fmla="*/ 0 w 500"/>
                <a:gd name="T9" fmla="*/ 152 h 598"/>
                <a:gd name="T10" fmla="*/ 54 w 500"/>
                <a:gd name="T11" fmla="*/ 152 h 598"/>
                <a:gd name="T12" fmla="*/ 54 w 500"/>
                <a:gd name="T13" fmla="*/ 152 h 598"/>
                <a:gd name="T14" fmla="*/ 500 w 500"/>
                <a:gd name="T15" fmla="*/ 598 h 598"/>
                <a:gd name="T16" fmla="*/ 500 w 500"/>
                <a:gd name="T17" fmla="*/ 328 h 598"/>
                <a:gd name="T18" fmla="*/ 325 w 500"/>
                <a:gd name="T19" fmla="*/ 152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0" h="598">
                  <a:moveTo>
                    <a:pt x="325" y="152"/>
                  </a:moveTo>
                  <a:cubicBezTo>
                    <a:pt x="325" y="152"/>
                    <a:pt x="325" y="152"/>
                    <a:pt x="325" y="152"/>
                  </a:cubicBezTo>
                  <a:cubicBezTo>
                    <a:pt x="396" y="152"/>
                    <a:pt x="396" y="152"/>
                    <a:pt x="396" y="152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4" y="399"/>
                    <a:pt x="254" y="598"/>
                    <a:pt x="500" y="598"/>
                  </a:cubicBezTo>
                  <a:cubicBezTo>
                    <a:pt x="500" y="328"/>
                    <a:pt x="500" y="328"/>
                    <a:pt x="500" y="328"/>
                  </a:cubicBezTo>
                  <a:cubicBezTo>
                    <a:pt x="403" y="328"/>
                    <a:pt x="325" y="249"/>
                    <a:pt x="325" y="152"/>
                  </a:cubicBezTo>
                  <a:close/>
                </a:path>
              </a:pathLst>
            </a:cu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43" name="Freeform 15">
              <a:extLst>
                <a:ext uri="{FF2B5EF4-FFF2-40B4-BE49-F238E27FC236}">
                  <a16:creationId xmlns:a16="http://schemas.microsoft.com/office/drawing/2014/main" id="{ABE0A5D2-441E-40B9-A9A2-76261D60AB0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317796" y="3946722"/>
              <a:ext cx="750754" cy="1964237"/>
            </a:xfrm>
            <a:custGeom>
              <a:avLst/>
              <a:gdLst>
                <a:gd name="T0" fmla="*/ 0 w 318"/>
                <a:gd name="T1" fmla="*/ 0 h 832"/>
                <a:gd name="T2" fmla="*/ 318 w 318"/>
                <a:gd name="T3" fmla="*/ 415 h 832"/>
                <a:gd name="T4" fmla="*/ 0 w 318"/>
                <a:gd name="T5" fmla="*/ 832 h 832"/>
                <a:gd name="T6" fmla="*/ 0 w 318"/>
                <a:gd name="T7" fmla="*/ 0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832">
                  <a:moveTo>
                    <a:pt x="0" y="0"/>
                  </a:moveTo>
                  <a:lnTo>
                    <a:pt x="318" y="415"/>
                  </a:lnTo>
                  <a:lnTo>
                    <a:pt x="0" y="8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44" name="Freeform 9">
              <a:extLst>
                <a:ext uri="{FF2B5EF4-FFF2-40B4-BE49-F238E27FC236}">
                  <a16:creationId xmlns:a16="http://schemas.microsoft.com/office/drawing/2014/main" id="{96FB677B-B1A6-4C6C-A97F-5102443DF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0768" y="3960859"/>
              <a:ext cx="750753" cy="1957155"/>
            </a:xfrm>
            <a:custGeom>
              <a:avLst/>
              <a:gdLst>
                <a:gd name="T0" fmla="*/ 318 w 318"/>
                <a:gd name="T1" fmla="*/ 829 h 829"/>
                <a:gd name="T2" fmla="*/ 0 w 318"/>
                <a:gd name="T3" fmla="*/ 414 h 829"/>
                <a:gd name="T4" fmla="*/ 318 w 318"/>
                <a:gd name="T5" fmla="*/ 0 h 829"/>
                <a:gd name="T6" fmla="*/ 318 w 318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829">
                  <a:moveTo>
                    <a:pt x="318" y="829"/>
                  </a:moveTo>
                  <a:lnTo>
                    <a:pt x="0" y="414"/>
                  </a:lnTo>
                  <a:lnTo>
                    <a:pt x="318" y="0"/>
                  </a:lnTo>
                  <a:lnTo>
                    <a:pt x="318" y="82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4723797A-698D-4556-A60C-DE2D176390F5}"/>
              </a:ext>
            </a:extLst>
          </p:cNvPr>
          <p:cNvSpPr txBox="1"/>
          <p:nvPr/>
        </p:nvSpPr>
        <p:spPr>
          <a:xfrm>
            <a:off x="47478" y="5255811"/>
            <a:ext cx="4689184" cy="107721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/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1. Повишаване квалификацията на педагогическите специалисти, непедагогическия персонал и експерти от РУО, за осъществяване на обща и допълнителна подкрепа за личностно развитие.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64ECF59-D0E8-430C-9AD4-C41043444A80}"/>
              </a:ext>
            </a:extLst>
          </p:cNvPr>
          <p:cNvSpPr txBox="1"/>
          <p:nvPr/>
        </p:nvSpPr>
        <p:spPr>
          <a:xfrm>
            <a:off x="91123" y="3616787"/>
            <a:ext cx="4689184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/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2. Интензивна работа с родители на ниво детска градина, за формиране на положителни нагласи към образованието и за пълноценното им участие в образователния процес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7014A7A5-5B9B-4204-AC0C-68AC809DDBA4}"/>
              </a:ext>
            </a:extLst>
          </p:cNvPr>
          <p:cNvSpPr txBox="1"/>
          <p:nvPr/>
        </p:nvSpPr>
        <p:spPr>
          <a:xfrm>
            <a:off x="7499640" y="3645607"/>
            <a:ext cx="4689184" cy="10772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3. Допълнителна подкрепа за личностно развитие на деца със СОП, в риск, с хронични заболявания и с изявени дарби за трайно приобщаване в предучилищното образование.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DED634A-36D5-4C54-81B9-8FEEDC200F2A}"/>
              </a:ext>
            </a:extLst>
          </p:cNvPr>
          <p:cNvSpPr txBox="1"/>
          <p:nvPr/>
        </p:nvSpPr>
        <p:spPr>
          <a:xfrm>
            <a:off x="7546724" y="5543684"/>
            <a:ext cx="46421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kern="0" dirty="0">
                <a:solidFill>
                  <a:schemeClr val="tx1">
                    <a:lumMod val="85000"/>
                    <a:lumOff val="15000"/>
                  </a:schemeClr>
                </a:solidFill>
                <a:ea typeface="Calibri Light" charset="0"/>
                <a:cs typeface="Segoe UI" panose="020B0502040204020203" pitchFamily="34" charset="0"/>
              </a:rPr>
              <a:t>4. Обща подкрепа за личностно развитие за достъп и трайно приобщаване на децата в предучилищното образование.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2CA397-1E0C-4929-91A8-A82C101FD0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96" t="38995" r="75403" b="29969"/>
          <a:stretch/>
        </p:blipFill>
        <p:spPr>
          <a:xfrm>
            <a:off x="4674089" y="3808153"/>
            <a:ext cx="3069140" cy="26645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2843B9BD-7CA8-4622-9F2A-F900387464B0}"/>
              </a:ext>
            </a:extLst>
          </p:cNvPr>
          <p:cNvSpPr/>
          <p:nvPr/>
        </p:nvSpPr>
        <p:spPr>
          <a:xfrm>
            <a:off x="10493567" y="1386033"/>
            <a:ext cx="1383408" cy="353943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bg-BG" sz="1700" dirty="0"/>
              <a:t>Приоритет 1</a:t>
            </a:r>
            <a:endParaRPr lang="bg-BG" sz="1700" b="1" dirty="0"/>
          </a:p>
        </p:txBody>
      </p:sp>
    </p:spTree>
    <p:extLst>
      <p:ext uri="{BB962C8B-B14F-4D97-AF65-F5344CB8AC3E}">
        <p14:creationId xmlns:p14="http://schemas.microsoft.com/office/powerpoint/2010/main" val="1874024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7A5994E-F820-41AC-A82B-7516642472CD}"/>
              </a:ext>
            </a:extLst>
          </p:cNvPr>
          <p:cNvSpPr/>
          <p:nvPr/>
        </p:nvSpPr>
        <p:spPr>
          <a:xfrm>
            <a:off x="2133971" y="1412776"/>
            <a:ext cx="10054853" cy="2448000"/>
          </a:xfrm>
          <a:prstGeom prst="homePlat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Arrow: Pentagon 34">
            <a:extLst>
              <a:ext uri="{FF2B5EF4-FFF2-40B4-BE49-F238E27FC236}">
                <a16:creationId xmlns:a16="http://schemas.microsoft.com/office/drawing/2014/main" id="{807B1564-5FD2-49D3-BDB1-9B4B0D46CA62}"/>
              </a:ext>
            </a:extLst>
          </p:cNvPr>
          <p:cNvSpPr/>
          <p:nvPr/>
        </p:nvSpPr>
        <p:spPr>
          <a:xfrm>
            <a:off x="444403" y="1494642"/>
            <a:ext cx="4544792" cy="2366405"/>
          </a:xfrm>
          <a:prstGeom prst="homePlate">
            <a:avLst>
              <a:gd name="adj" fmla="val 23456"/>
            </a:avLst>
          </a:prstGeom>
          <a:solidFill>
            <a:srgbClr val="7030A0"/>
          </a:solidFill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AF44A67-5B37-478E-A92E-3A43AA74C774}"/>
              </a:ext>
            </a:extLst>
          </p:cNvPr>
          <p:cNvSpPr txBox="1"/>
          <p:nvPr/>
        </p:nvSpPr>
        <p:spPr>
          <a:xfrm>
            <a:off x="710900" y="1786754"/>
            <a:ext cx="2194875" cy="52087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endParaRPr lang="bg-BG" sz="3200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B35D41-5CA3-40DE-AC27-A8E8AE5005BB}"/>
              </a:ext>
            </a:extLst>
          </p:cNvPr>
          <p:cNvSpPr txBox="1"/>
          <p:nvPr/>
        </p:nvSpPr>
        <p:spPr>
          <a:xfrm>
            <a:off x="489408" y="1494643"/>
            <a:ext cx="4264396" cy="1646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b="1" dirty="0">
                <a:solidFill>
                  <a:schemeClr val="bg1"/>
                </a:solidFill>
              </a:rPr>
              <a:t>Обявяване - ноември 2023 </a:t>
            </a:r>
          </a:p>
          <a:p>
            <a:r>
              <a:rPr lang="bg-BG" b="1" dirty="0">
                <a:solidFill>
                  <a:schemeClr val="bg1"/>
                </a:solidFill>
              </a:rPr>
              <a:t>Кандидатстване - януари 2024</a:t>
            </a:r>
          </a:p>
          <a:p>
            <a:pPr algn="ctr">
              <a:spcBef>
                <a:spcPts val="600"/>
              </a:spcBef>
            </a:pPr>
            <a:r>
              <a:rPr lang="ru-RU" sz="2400" b="1" i="1" u="none" strike="noStrike" dirty="0">
                <a:solidFill>
                  <a:schemeClr val="bg1"/>
                </a:solidFill>
                <a:effectLst/>
              </a:rPr>
              <a:t>Директно предоставяне</a:t>
            </a:r>
            <a:endParaRPr lang="en-US" sz="2400" b="1" i="1" u="none" strike="noStrike" dirty="0">
              <a:solidFill>
                <a:schemeClr val="bg1"/>
              </a:solidFill>
              <a:effectLst/>
            </a:endParaRPr>
          </a:p>
          <a:p>
            <a:pPr algn="ctr"/>
            <a:r>
              <a:rPr lang="bg-BG" sz="2400" b="1" i="1" u="none" strike="noStrike" dirty="0">
                <a:solidFill>
                  <a:schemeClr val="bg1"/>
                </a:solidFill>
                <a:effectLst/>
              </a:rPr>
              <a:t>МОН</a:t>
            </a:r>
            <a:endParaRPr lang="ru-RU" sz="2400" b="1" i="1" u="none" strike="noStrike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14D816-9124-44C8-A319-3BC78594FA7E}"/>
              </a:ext>
            </a:extLst>
          </p:cNvPr>
          <p:cNvSpPr txBox="1"/>
          <p:nvPr/>
        </p:nvSpPr>
        <p:spPr>
          <a:xfrm flipH="1">
            <a:off x="5059425" y="1437002"/>
            <a:ext cx="4454093" cy="202262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Осигуряване на динамично съответствие между търсенето и предлагането на пазара на труда, вкл. чрез насърчаване на образователното  предприемачество и иновациите във висшите училища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5526F4-2D09-416C-B49F-6A87D04EB90F}"/>
              </a:ext>
            </a:extLst>
          </p:cNvPr>
          <p:cNvSpPr txBox="1"/>
          <p:nvPr/>
        </p:nvSpPr>
        <p:spPr>
          <a:xfrm>
            <a:off x="333772" y="764704"/>
            <a:ext cx="1165618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a typeface="+mj-ea"/>
                <a:cs typeface="+mj-cs"/>
              </a:rPr>
              <a:t>Въвеждане на форми на дуално обучение в приложими специалности във висшето образование. Професионално ориентиране на студентите чрез практики и развитие на предприемачески умения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55A4E30-896B-40A7-8B3C-489277C97336}"/>
              </a:ext>
            </a:extLst>
          </p:cNvPr>
          <p:cNvGrpSpPr/>
          <p:nvPr/>
        </p:nvGrpSpPr>
        <p:grpSpPr>
          <a:xfrm>
            <a:off x="9770261" y="1984006"/>
            <a:ext cx="2219698" cy="1046194"/>
            <a:chOff x="10007947" y="2564904"/>
            <a:chExt cx="2219698" cy="1046194"/>
          </a:xfrm>
        </p:grpSpPr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D2D3E638-ADBF-4FD8-84ED-54B15E51CB5D}"/>
                </a:ext>
              </a:extLst>
            </p:cNvPr>
            <p:cNvSpPr/>
            <p:nvPr/>
          </p:nvSpPr>
          <p:spPr>
            <a:xfrm>
              <a:off x="10007947" y="2564904"/>
              <a:ext cx="2219697" cy="1046194"/>
            </a:xfrm>
            <a:prstGeom prst="roundRect">
              <a:avLst>
                <a:gd name="adj" fmla="val 11692"/>
              </a:avLst>
            </a:prstGeom>
            <a:solidFill>
              <a:schemeClr val="bg1"/>
            </a:solidFill>
            <a:ln w="762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8063804-55E7-47AE-8703-44304F0D1C17}"/>
                </a:ext>
              </a:extLst>
            </p:cNvPr>
            <p:cNvSpPr txBox="1"/>
            <p:nvPr/>
          </p:nvSpPr>
          <p:spPr>
            <a:xfrm>
              <a:off x="10010285" y="2698912"/>
              <a:ext cx="221736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i="0" u="none" strike="noStrike" dirty="0">
                  <a:effectLst/>
                </a:rPr>
                <a:t>Бюджет:</a:t>
              </a:r>
            </a:p>
            <a:p>
              <a:r>
                <a:rPr lang="ru-RU" sz="2400" i="0" u="none" strike="noStrike" dirty="0">
                  <a:effectLst/>
                </a:rPr>
                <a:t>169 400 000 лв.</a:t>
              </a:r>
            </a:p>
          </p:txBody>
        </p:sp>
      </p:grp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92C162B8-D5CE-4ECF-9D56-8CC85A50E7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9903578"/>
              </p:ext>
            </p:extLst>
          </p:nvPr>
        </p:nvGraphicFramePr>
        <p:xfrm>
          <a:off x="247473" y="4221416"/>
          <a:ext cx="11828784" cy="295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E3587E66-CA5C-4A8B-94C8-EA01B1036761}"/>
              </a:ext>
            </a:extLst>
          </p:cNvPr>
          <p:cNvSpPr txBox="1"/>
          <p:nvPr/>
        </p:nvSpPr>
        <p:spPr>
          <a:xfrm>
            <a:off x="6788604" y="3999088"/>
            <a:ext cx="5210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Социални партньори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F13F910-1C9C-4AF1-999D-7EABE1E967DB}"/>
              </a:ext>
            </a:extLst>
          </p:cNvPr>
          <p:cNvGrpSpPr/>
          <p:nvPr/>
        </p:nvGrpSpPr>
        <p:grpSpPr>
          <a:xfrm>
            <a:off x="4601294" y="3999088"/>
            <a:ext cx="669688" cy="597215"/>
            <a:chOff x="8995807" y="857110"/>
            <a:chExt cx="2776595" cy="1173621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7F17A86-3A3B-4BA1-A532-AE1B70B26181}"/>
                </a:ext>
              </a:extLst>
            </p:cNvPr>
            <p:cNvSpPr txBox="1"/>
            <p:nvPr/>
          </p:nvSpPr>
          <p:spPr>
            <a:xfrm>
              <a:off x="8995808" y="1244452"/>
              <a:ext cx="2776594" cy="786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sz="20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579610C-B96E-4BEA-B54A-7AE3C14591FF}"/>
                </a:ext>
              </a:extLst>
            </p:cNvPr>
            <p:cNvSpPr txBox="1"/>
            <p:nvPr/>
          </p:nvSpPr>
          <p:spPr>
            <a:xfrm>
              <a:off x="8995807" y="857110"/>
              <a:ext cx="2776594" cy="9072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bg-BG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ВУ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4B641CC-8A92-48F1-ABAA-BCDB0B72C473}"/>
              </a:ext>
            </a:extLst>
          </p:cNvPr>
          <p:cNvGrpSpPr/>
          <p:nvPr/>
        </p:nvGrpSpPr>
        <p:grpSpPr>
          <a:xfrm>
            <a:off x="5534838" y="3697488"/>
            <a:ext cx="1080000" cy="1080000"/>
            <a:chOff x="3887006" y="984070"/>
            <a:chExt cx="4414812" cy="495710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4B3719C8-4D66-42FD-B9AD-0331819D0A3E}"/>
                </a:ext>
              </a:extLst>
            </p:cNvPr>
            <p:cNvGrpSpPr/>
            <p:nvPr/>
          </p:nvGrpSpPr>
          <p:grpSpPr>
            <a:xfrm>
              <a:off x="3887006" y="1257220"/>
              <a:ext cx="4414812" cy="4683950"/>
              <a:chOff x="3887006" y="1257220"/>
              <a:chExt cx="4414812" cy="4683950"/>
            </a:xfrm>
          </p:grpSpPr>
          <p:sp>
            <p:nvSpPr>
              <p:cNvPr id="50" name="Freeform 5">
                <a:extLst>
                  <a:ext uri="{FF2B5EF4-FFF2-40B4-BE49-F238E27FC236}">
                    <a16:creationId xmlns:a16="http://schemas.microsoft.com/office/drawing/2014/main" id="{C8C765B2-3927-4559-B101-99A03B3CD5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006" y="1257220"/>
                <a:ext cx="2209767" cy="4412451"/>
              </a:xfrm>
              <a:custGeom>
                <a:avLst/>
                <a:gdLst>
                  <a:gd name="T0" fmla="*/ 271 w 447"/>
                  <a:gd name="T1" fmla="*/ 446 h 892"/>
                  <a:gd name="T2" fmla="*/ 447 w 447"/>
                  <a:gd name="T3" fmla="*/ 271 h 892"/>
                  <a:gd name="T4" fmla="*/ 447 w 447"/>
                  <a:gd name="T5" fmla="*/ 0 h 892"/>
                  <a:gd name="T6" fmla="*/ 0 w 447"/>
                  <a:gd name="T7" fmla="*/ 446 h 892"/>
                  <a:gd name="T8" fmla="*/ 447 w 447"/>
                  <a:gd name="T9" fmla="*/ 892 h 892"/>
                  <a:gd name="T10" fmla="*/ 447 w 447"/>
                  <a:gd name="T11" fmla="*/ 622 h 892"/>
                  <a:gd name="T12" fmla="*/ 271 w 447"/>
                  <a:gd name="T13" fmla="*/ 446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7" h="892">
                    <a:moveTo>
                      <a:pt x="271" y="446"/>
                    </a:moveTo>
                    <a:cubicBezTo>
                      <a:pt x="271" y="349"/>
                      <a:pt x="350" y="271"/>
                      <a:pt x="447" y="271"/>
                    </a:cubicBezTo>
                    <a:cubicBezTo>
                      <a:pt x="447" y="0"/>
                      <a:pt x="447" y="0"/>
                      <a:pt x="447" y="0"/>
                    </a:cubicBezTo>
                    <a:cubicBezTo>
                      <a:pt x="200" y="0"/>
                      <a:pt x="0" y="200"/>
                      <a:pt x="0" y="446"/>
                    </a:cubicBezTo>
                    <a:cubicBezTo>
                      <a:pt x="0" y="693"/>
                      <a:pt x="200" y="892"/>
                      <a:pt x="447" y="892"/>
                    </a:cubicBezTo>
                    <a:cubicBezTo>
                      <a:pt x="447" y="622"/>
                      <a:pt x="447" y="622"/>
                      <a:pt x="447" y="622"/>
                    </a:cubicBezTo>
                    <a:cubicBezTo>
                      <a:pt x="350" y="622"/>
                      <a:pt x="271" y="543"/>
                      <a:pt x="271" y="446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 sz="2800"/>
              </a:p>
            </p:txBody>
          </p:sp>
          <p:sp>
            <p:nvSpPr>
              <p:cNvPr id="52" name="Freeform 14">
                <a:extLst>
                  <a:ext uri="{FF2B5EF4-FFF2-40B4-BE49-F238E27FC236}">
                    <a16:creationId xmlns:a16="http://schemas.microsoft.com/office/drawing/2014/main" id="{C93EAE5D-08C5-4A54-8E4A-D1337ECC11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1297" y="1257220"/>
                <a:ext cx="2960521" cy="4683950"/>
              </a:xfrm>
              <a:custGeom>
                <a:avLst/>
                <a:gdLst>
                  <a:gd name="T0" fmla="*/ 153 w 599"/>
                  <a:gd name="T1" fmla="*/ 0 h 947"/>
                  <a:gd name="T2" fmla="*/ 153 w 599"/>
                  <a:gd name="T3" fmla="*/ 271 h 947"/>
                  <a:gd name="T4" fmla="*/ 328 w 599"/>
                  <a:gd name="T5" fmla="*/ 446 h 947"/>
                  <a:gd name="T6" fmla="*/ 153 w 599"/>
                  <a:gd name="T7" fmla="*/ 622 h 947"/>
                  <a:gd name="T8" fmla="*/ 153 w 599"/>
                  <a:gd name="T9" fmla="*/ 551 h 947"/>
                  <a:gd name="T10" fmla="*/ 0 w 599"/>
                  <a:gd name="T11" fmla="*/ 749 h 947"/>
                  <a:gd name="T12" fmla="*/ 153 w 599"/>
                  <a:gd name="T13" fmla="*/ 947 h 947"/>
                  <a:gd name="T14" fmla="*/ 153 w 599"/>
                  <a:gd name="T15" fmla="*/ 892 h 947"/>
                  <a:gd name="T16" fmla="*/ 599 w 599"/>
                  <a:gd name="T17" fmla="*/ 446 h 947"/>
                  <a:gd name="T18" fmla="*/ 153 w 599"/>
                  <a:gd name="T19" fmla="*/ 0 h 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9" h="947">
                    <a:moveTo>
                      <a:pt x="153" y="0"/>
                    </a:moveTo>
                    <a:cubicBezTo>
                      <a:pt x="153" y="271"/>
                      <a:pt x="153" y="271"/>
                      <a:pt x="153" y="271"/>
                    </a:cubicBezTo>
                    <a:cubicBezTo>
                      <a:pt x="250" y="271"/>
                      <a:pt x="328" y="349"/>
                      <a:pt x="328" y="446"/>
                    </a:cubicBezTo>
                    <a:cubicBezTo>
                      <a:pt x="328" y="543"/>
                      <a:pt x="250" y="622"/>
                      <a:pt x="153" y="622"/>
                    </a:cubicBezTo>
                    <a:cubicBezTo>
                      <a:pt x="153" y="551"/>
                      <a:pt x="153" y="551"/>
                      <a:pt x="153" y="551"/>
                    </a:cubicBezTo>
                    <a:cubicBezTo>
                      <a:pt x="0" y="749"/>
                      <a:pt x="0" y="749"/>
                      <a:pt x="0" y="749"/>
                    </a:cubicBezTo>
                    <a:cubicBezTo>
                      <a:pt x="153" y="947"/>
                      <a:pt x="153" y="947"/>
                      <a:pt x="153" y="947"/>
                    </a:cubicBezTo>
                    <a:cubicBezTo>
                      <a:pt x="153" y="892"/>
                      <a:pt x="153" y="892"/>
                      <a:pt x="153" y="892"/>
                    </a:cubicBezTo>
                    <a:cubicBezTo>
                      <a:pt x="399" y="892"/>
                      <a:pt x="599" y="693"/>
                      <a:pt x="599" y="446"/>
                    </a:cubicBezTo>
                    <a:cubicBezTo>
                      <a:pt x="599" y="200"/>
                      <a:pt x="399" y="0"/>
                      <a:pt x="15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285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IN" sz="2800" dirty="0"/>
              </a:p>
            </p:txBody>
          </p:sp>
        </p:grp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0AE304C9-EDE4-4DCD-8326-290F91EF26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8472" y="984070"/>
              <a:ext cx="750754" cy="1964237"/>
            </a:xfrm>
            <a:custGeom>
              <a:avLst/>
              <a:gdLst>
                <a:gd name="T0" fmla="*/ 0 w 318"/>
                <a:gd name="T1" fmla="*/ 0 h 832"/>
                <a:gd name="T2" fmla="*/ 318 w 318"/>
                <a:gd name="T3" fmla="*/ 415 h 832"/>
                <a:gd name="T4" fmla="*/ 0 w 318"/>
                <a:gd name="T5" fmla="*/ 832 h 832"/>
                <a:gd name="T6" fmla="*/ 0 w 318"/>
                <a:gd name="T7" fmla="*/ 0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832">
                  <a:moveTo>
                    <a:pt x="0" y="0"/>
                  </a:moveTo>
                  <a:lnTo>
                    <a:pt x="318" y="415"/>
                  </a:lnTo>
                  <a:lnTo>
                    <a:pt x="0" y="8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2800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CF93738E-A115-4DC0-87F8-627B53D3B9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7945" y="985718"/>
              <a:ext cx="750755" cy="1964237"/>
            </a:xfrm>
            <a:custGeom>
              <a:avLst/>
              <a:gdLst>
                <a:gd name="T0" fmla="*/ 0 w 318"/>
                <a:gd name="T1" fmla="*/ 0 h 832"/>
                <a:gd name="T2" fmla="*/ 318 w 318"/>
                <a:gd name="T3" fmla="*/ 415 h 832"/>
                <a:gd name="T4" fmla="*/ 0 w 318"/>
                <a:gd name="T5" fmla="*/ 832 h 832"/>
                <a:gd name="T6" fmla="*/ 0 w 318"/>
                <a:gd name="T7" fmla="*/ 0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832">
                  <a:moveTo>
                    <a:pt x="0" y="0"/>
                  </a:moveTo>
                  <a:lnTo>
                    <a:pt x="318" y="415"/>
                  </a:lnTo>
                  <a:lnTo>
                    <a:pt x="0" y="8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 sz="2800" dirty="0"/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6C0730B1-FB1C-48DA-A0B6-6F4A10F29EAF}"/>
              </a:ext>
            </a:extLst>
          </p:cNvPr>
          <p:cNvSpPr txBox="1"/>
          <p:nvPr/>
        </p:nvSpPr>
        <p:spPr>
          <a:xfrm rot="19381620">
            <a:off x="5372079" y="3453621"/>
            <a:ext cx="4706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200" b="1" dirty="0">
                <a:gradFill>
                  <a:gsLst>
                    <a:gs pos="26000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40000"/>
                        <a:lumOff val="60000"/>
                      </a:schemeClr>
                    </a:gs>
                    <a:gs pos="69000">
                      <a:schemeClr val="accent6">
                        <a:lumMod val="40000"/>
                        <a:lumOff val="60000"/>
                      </a:schemeClr>
                    </a:gs>
                    <a:gs pos="92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М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2360A65-438D-49DF-B184-A7C0991593BE}"/>
              </a:ext>
            </a:extLst>
          </p:cNvPr>
          <p:cNvSpPr txBox="1"/>
          <p:nvPr/>
        </p:nvSpPr>
        <p:spPr>
          <a:xfrm>
            <a:off x="5857762" y="3258493"/>
            <a:ext cx="3697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200" b="1" dirty="0">
                <a:gradFill>
                  <a:gsLst>
                    <a:gs pos="26000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40000"/>
                        <a:lumOff val="60000"/>
                      </a:schemeClr>
                    </a:gs>
                    <a:gs pos="69000">
                      <a:schemeClr val="accent6">
                        <a:lumMod val="40000"/>
                        <a:lumOff val="60000"/>
                      </a:schemeClr>
                    </a:gs>
                    <a:gs pos="92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О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AB66BE1-3915-4223-93FD-91E39ADEAC03}"/>
              </a:ext>
            </a:extLst>
          </p:cNvPr>
          <p:cNvSpPr txBox="1"/>
          <p:nvPr/>
        </p:nvSpPr>
        <p:spPr>
          <a:xfrm rot="2056028">
            <a:off x="6316919" y="3379757"/>
            <a:ext cx="3242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sz="3200" b="1" dirty="0">
                <a:gradFill>
                  <a:gsLst>
                    <a:gs pos="26000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40000"/>
                        <a:lumOff val="60000"/>
                      </a:schemeClr>
                    </a:gs>
                    <a:gs pos="69000">
                      <a:schemeClr val="accent6">
                        <a:lumMod val="40000"/>
                        <a:lumOff val="60000"/>
                      </a:schemeClr>
                    </a:gs>
                    <a:gs pos="92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Н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9DC54DD-5EBE-4EC3-9EAF-C79053E99F5A}"/>
              </a:ext>
            </a:extLst>
          </p:cNvPr>
          <p:cNvGrpSpPr/>
          <p:nvPr/>
        </p:nvGrpSpPr>
        <p:grpSpPr>
          <a:xfrm>
            <a:off x="45740" y="3221056"/>
            <a:ext cx="4286250" cy="1323975"/>
            <a:chOff x="45740" y="3221056"/>
            <a:chExt cx="4286250" cy="1323975"/>
          </a:xfrm>
        </p:grpSpPr>
        <p:pic>
          <p:nvPicPr>
            <p:cNvPr id="1028" name="Picture 4" descr="1,137 Apprenticeship Stock Illustrations, Cliparts and Royalty Free  Apprenticeship Vectors">
              <a:extLst>
                <a:ext uri="{FF2B5EF4-FFF2-40B4-BE49-F238E27FC236}">
                  <a16:creationId xmlns:a16="http://schemas.microsoft.com/office/drawing/2014/main" id="{2251B262-3315-4B9F-9504-E07AA16DBD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40" y="3221056"/>
              <a:ext cx="4286250" cy="13239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2350331-07B4-4A7A-8AB8-F89AA9ED7E18}"/>
                </a:ext>
              </a:extLst>
            </p:cNvPr>
            <p:cNvSpPr txBox="1"/>
            <p:nvPr/>
          </p:nvSpPr>
          <p:spPr>
            <a:xfrm>
              <a:off x="477789" y="3321568"/>
              <a:ext cx="3445592" cy="742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endParaRPr lang="en-US" sz="20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BD510FD7-E609-473D-BABE-DBCAD2BE0BF1}"/>
                </a:ext>
              </a:extLst>
            </p:cNvPr>
            <p:cNvSpPr txBox="1"/>
            <p:nvPr/>
          </p:nvSpPr>
          <p:spPr>
            <a:xfrm>
              <a:off x="446776" y="3282261"/>
              <a:ext cx="3355934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bg-BG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СТУДЕНТСКИ ПРАКТИКИ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1030" name="Picture 6" descr="High School Cap And Gown - Graduation Clipart - Free Transparent PNG  Download - PNGkey">
            <a:extLst>
              <a:ext uri="{FF2B5EF4-FFF2-40B4-BE49-F238E27FC236}">
                <a16:creationId xmlns:a16="http://schemas.microsoft.com/office/drawing/2014/main" id="{56E90882-50B4-4E3D-B906-22BEE67AA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338" y="3108963"/>
            <a:ext cx="1934714" cy="141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10EEBE56-3E47-4650-BD6D-CE2F5D919429}"/>
              </a:ext>
            </a:extLst>
          </p:cNvPr>
          <p:cNvSpPr/>
          <p:nvPr/>
        </p:nvSpPr>
        <p:spPr>
          <a:xfrm>
            <a:off x="10500425" y="1412504"/>
            <a:ext cx="1383408" cy="353943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bg-BG" sz="1700" dirty="0"/>
              <a:t>Приоритет 3</a:t>
            </a:r>
            <a:endParaRPr lang="bg-BG" sz="1700" b="1" dirty="0"/>
          </a:p>
        </p:txBody>
      </p:sp>
    </p:spTree>
    <p:extLst>
      <p:ext uri="{BB962C8B-B14F-4D97-AF65-F5344CB8AC3E}">
        <p14:creationId xmlns:p14="http://schemas.microsoft.com/office/powerpoint/2010/main" val="27538959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7A5994E-F820-41AC-A82B-7516642472CD}"/>
              </a:ext>
            </a:extLst>
          </p:cNvPr>
          <p:cNvSpPr/>
          <p:nvPr/>
        </p:nvSpPr>
        <p:spPr>
          <a:xfrm>
            <a:off x="2133971" y="1412776"/>
            <a:ext cx="10054853" cy="2448000"/>
          </a:xfrm>
          <a:prstGeom prst="homePlate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5" name="Arrow: Pentagon 34">
            <a:extLst>
              <a:ext uri="{FF2B5EF4-FFF2-40B4-BE49-F238E27FC236}">
                <a16:creationId xmlns:a16="http://schemas.microsoft.com/office/drawing/2014/main" id="{807B1564-5FD2-49D3-BDB1-9B4B0D46CA62}"/>
              </a:ext>
            </a:extLst>
          </p:cNvPr>
          <p:cNvSpPr/>
          <p:nvPr/>
        </p:nvSpPr>
        <p:spPr>
          <a:xfrm>
            <a:off x="448768" y="1413048"/>
            <a:ext cx="4341521" cy="2448000"/>
          </a:xfrm>
          <a:prstGeom prst="homePlate">
            <a:avLst>
              <a:gd name="adj" fmla="val 23456"/>
            </a:avLst>
          </a:prstGeom>
          <a:solidFill>
            <a:schemeClr val="accent4">
              <a:lumMod val="75000"/>
            </a:schemeClr>
          </a:solidFill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B35D41-5CA3-40DE-AC27-A8E8AE5005BB}"/>
              </a:ext>
            </a:extLst>
          </p:cNvPr>
          <p:cNvSpPr txBox="1"/>
          <p:nvPr/>
        </p:nvSpPr>
        <p:spPr>
          <a:xfrm>
            <a:off x="436219" y="1808317"/>
            <a:ext cx="4213575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g-BG" b="1" dirty="0"/>
              <a:t>Обявяване - декември 2023 </a:t>
            </a:r>
          </a:p>
          <a:p>
            <a:r>
              <a:rPr lang="bg-BG" b="1" dirty="0"/>
              <a:t>Кандидатстване - януари 2024</a:t>
            </a:r>
          </a:p>
          <a:p>
            <a:pPr algn="ctr">
              <a:spcBef>
                <a:spcPts val="1200"/>
              </a:spcBef>
            </a:pPr>
            <a:r>
              <a:rPr lang="ru-RU" sz="2400" b="1" i="1" u="none" strike="noStrike" dirty="0">
                <a:effectLst/>
              </a:rPr>
              <a:t>Директно предоставяне</a:t>
            </a:r>
          </a:p>
          <a:p>
            <a:pPr algn="ctr"/>
            <a:r>
              <a:rPr lang="ru-RU" b="1" i="1" dirty="0"/>
              <a:t>МОН</a:t>
            </a:r>
            <a:endParaRPr lang="ru-RU" sz="2400" b="1" i="1" u="none" strike="noStrike" dirty="0">
              <a:effectLst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14D816-9124-44C8-A319-3BC78594FA7E}"/>
              </a:ext>
            </a:extLst>
          </p:cNvPr>
          <p:cNvSpPr txBox="1"/>
          <p:nvPr/>
        </p:nvSpPr>
        <p:spPr>
          <a:xfrm flipH="1">
            <a:off x="4870275" y="1412776"/>
            <a:ext cx="4896544" cy="24025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Осигуряване на цифрово приобщаване, в т.ч. на ученици от маргинализирани групи, като </a:t>
            </a:r>
            <a:r>
              <a:rPr lang="bg-BG" sz="18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напр. </a:t>
            </a:r>
            <a:r>
              <a: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роми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egoe UI" panose="020B0502040204020203" pitchFamily="34" charset="0"/>
                <a:ea typeface="Calibri Light" charset="0"/>
                <a:cs typeface="Segoe UI" panose="020B0502040204020203" pitchFamily="34" charset="0"/>
              </a:rPr>
              <a:t>, чрез подобряване на цифровите компетентности на участниците в образователния процес и по-широко използване на добавена и виртуална реалност, и на изкуствен интелект в преподаването и обучението на ученици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5526F4-2D09-416C-B49F-6A87D04EB90F}"/>
              </a:ext>
            </a:extLst>
          </p:cNvPr>
          <p:cNvSpPr txBox="1"/>
          <p:nvPr/>
        </p:nvSpPr>
        <p:spPr>
          <a:xfrm>
            <a:off x="333772" y="908720"/>
            <a:ext cx="116561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ea typeface="+mj-ea"/>
                <a:cs typeface="+mj-cs"/>
              </a:rPr>
              <a:t>ДИГИТАЛНА ТРАНСФОРМАЦИЯ НА УЧИЛИЩНОТО ОБРАЗОВАНИЕ В Т.Ч. ПОО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55A4E30-896B-40A7-8B3C-489277C97336}"/>
              </a:ext>
            </a:extLst>
          </p:cNvPr>
          <p:cNvGrpSpPr/>
          <p:nvPr/>
        </p:nvGrpSpPr>
        <p:grpSpPr>
          <a:xfrm>
            <a:off x="9779370" y="2029814"/>
            <a:ext cx="2219698" cy="1046194"/>
            <a:chOff x="10007947" y="2564904"/>
            <a:chExt cx="2219698" cy="1046194"/>
          </a:xfrm>
        </p:grpSpPr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D2D3E638-ADBF-4FD8-84ED-54B15E51CB5D}"/>
                </a:ext>
              </a:extLst>
            </p:cNvPr>
            <p:cNvSpPr/>
            <p:nvPr/>
          </p:nvSpPr>
          <p:spPr>
            <a:xfrm>
              <a:off x="10007947" y="2564904"/>
              <a:ext cx="2219697" cy="1046194"/>
            </a:xfrm>
            <a:prstGeom prst="roundRect">
              <a:avLst>
                <a:gd name="adj" fmla="val 11692"/>
              </a:avLst>
            </a:prstGeom>
            <a:solidFill>
              <a:schemeClr val="bg1"/>
            </a:solidFill>
            <a:ln w="762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IN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8063804-55E7-47AE-8703-44304F0D1C17}"/>
                </a:ext>
              </a:extLst>
            </p:cNvPr>
            <p:cNvSpPr txBox="1"/>
            <p:nvPr/>
          </p:nvSpPr>
          <p:spPr>
            <a:xfrm>
              <a:off x="10010285" y="2698912"/>
              <a:ext cx="221736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i="0" u="none" strike="noStrike" dirty="0">
                  <a:effectLst/>
                </a:rPr>
                <a:t>Бюджет:</a:t>
              </a:r>
            </a:p>
            <a:p>
              <a:r>
                <a:rPr lang="ru-RU" sz="2400" i="0" u="none" strike="noStrike" dirty="0">
                  <a:effectLst/>
                </a:rPr>
                <a:t>184 855 000 лв.</a:t>
              </a:r>
            </a:p>
          </p:txBody>
        </p:sp>
      </p:grpSp>
      <p:pic>
        <p:nvPicPr>
          <p:cNvPr id="25" name="Graphic 6">
            <a:extLst>
              <a:ext uri="{FF2B5EF4-FFF2-40B4-BE49-F238E27FC236}">
                <a16:creationId xmlns:a16="http://schemas.microsoft.com/office/drawing/2014/main" id="{A0F31285-3D02-4F5C-932E-CB73289B8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4269714"/>
            <a:ext cx="1369309" cy="147992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F4677AB5-B758-40BE-942E-836B2819BF0A}"/>
              </a:ext>
            </a:extLst>
          </p:cNvPr>
          <p:cNvGrpSpPr/>
          <p:nvPr/>
        </p:nvGrpSpPr>
        <p:grpSpPr>
          <a:xfrm>
            <a:off x="7390556" y="324356"/>
            <a:ext cx="5680682" cy="8001188"/>
            <a:chOff x="7322070" y="404664"/>
            <a:chExt cx="5680682" cy="8001188"/>
          </a:xfrm>
        </p:grpSpPr>
        <p:pic>
          <p:nvPicPr>
            <p:cNvPr id="26" name="Graphic 10">
              <a:extLst>
                <a:ext uri="{FF2B5EF4-FFF2-40B4-BE49-F238E27FC236}">
                  <a16:creationId xmlns:a16="http://schemas.microsoft.com/office/drawing/2014/main" id="{E4D7E6CD-1743-4B6C-B4E3-CC1D0E867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322070" y="4799314"/>
              <a:ext cx="3139735" cy="3606538"/>
            </a:xfrm>
            <a:prstGeom prst="rect">
              <a:avLst/>
            </a:prstGeom>
          </p:spPr>
        </p:pic>
        <p:pic>
          <p:nvPicPr>
            <p:cNvPr id="27" name="Graphic 12">
              <a:extLst>
                <a:ext uri="{FF2B5EF4-FFF2-40B4-BE49-F238E27FC236}">
                  <a16:creationId xmlns:a16="http://schemas.microsoft.com/office/drawing/2014/main" id="{48A4E8AC-4FF4-4A47-86FD-7CD0566E0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0054854" y="404664"/>
              <a:ext cx="2947898" cy="4501778"/>
            </a:xfrm>
            <a:prstGeom prst="rect">
              <a:avLst/>
            </a:prstGeom>
          </p:spPr>
        </p:pic>
      </p:grp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60DDCC1-3792-482F-A261-A29CABFC6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476134"/>
              </p:ext>
            </p:extLst>
          </p:nvPr>
        </p:nvGraphicFramePr>
        <p:xfrm>
          <a:off x="414065" y="3553634"/>
          <a:ext cx="11585002" cy="439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446E3502-BD3F-42E0-84D5-2D2482C005E5}"/>
              </a:ext>
            </a:extLst>
          </p:cNvPr>
          <p:cNvGrpSpPr/>
          <p:nvPr/>
        </p:nvGrpSpPr>
        <p:grpSpPr>
          <a:xfrm>
            <a:off x="4560032" y="3777864"/>
            <a:ext cx="3758490" cy="1468328"/>
            <a:chOff x="4856202" y="3614532"/>
            <a:chExt cx="3758490" cy="146832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F79BFB7-091D-4D09-9458-37C95841C6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/>
            <a:srcRect l="29323" t="35932" r="39192" b="28408"/>
            <a:stretch/>
          </p:blipFill>
          <p:spPr>
            <a:xfrm>
              <a:off x="6040640" y="3614532"/>
              <a:ext cx="2574052" cy="146832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5C206F26-3E01-4D00-9E24-5E9F78D672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/>
            <a:srcRect l="56936" t="26043" r="12191" b="13241"/>
            <a:stretch/>
          </p:blipFill>
          <p:spPr>
            <a:xfrm>
              <a:off x="4856202" y="3614532"/>
              <a:ext cx="1482438" cy="146832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2E5DD396-D8D0-428F-AEBF-DC61D1F18F3D}"/>
              </a:ext>
            </a:extLst>
          </p:cNvPr>
          <p:cNvSpPr/>
          <p:nvPr/>
        </p:nvSpPr>
        <p:spPr>
          <a:xfrm>
            <a:off x="9982844" y="974578"/>
            <a:ext cx="1383408" cy="353943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bg-BG" sz="1700" dirty="0"/>
              <a:t>Приоритет 2</a:t>
            </a:r>
            <a:endParaRPr lang="bg-BG" sz="1700" b="1" dirty="0"/>
          </a:p>
        </p:txBody>
      </p:sp>
    </p:spTree>
    <p:extLst>
      <p:ext uri="{BB962C8B-B14F-4D97-AF65-F5344CB8AC3E}">
        <p14:creationId xmlns:p14="http://schemas.microsoft.com/office/powerpoint/2010/main" val="4103712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_Modernisation VET_ PO_2021-202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11778</TotalTime>
  <Words>1342</Words>
  <Application>Microsoft Office PowerPoint</Application>
  <PresentationFormat>Custom</PresentationFormat>
  <Paragraphs>174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Open Sans</vt:lpstr>
      <vt:lpstr>Segoe UI</vt:lpstr>
      <vt:lpstr>Space Grotesk</vt:lpstr>
      <vt:lpstr>Wingdings</vt:lpstr>
      <vt:lpstr>Presentation_Modernisation VET_ PO_2021-2027</vt:lpstr>
      <vt:lpstr>  ИНДИКАТИВНА ГОДИШНА РАБОТНА ПРОГРАМА ЗА 2023 ГОДИНА   Програма „Образование“  2021-2027 г.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 SMART Goals Template</dc:title>
  <dc:creator>Julian</dc:creator>
  <cp:lastModifiedBy>Maya L</cp:lastModifiedBy>
  <cp:revision>217</cp:revision>
  <dcterms:created xsi:type="dcterms:W3CDTF">2013-09-12T13:05:01Z</dcterms:created>
  <dcterms:modified xsi:type="dcterms:W3CDTF">2022-11-25T07:41:52Z</dcterms:modified>
</cp:coreProperties>
</file>