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70" r:id="rId11"/>
    <p:sldId id="265" r:id="rId12"/>
    <p:sldId id="266" r:id="rId13"/>
    <p:sldId id="267" r:id="rId14"/>
    <p:sldId id="269" r:id="rId15"/>
    <p:sldId id="268" r:id="rId16"/>
    <p:sldId id="271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bg-BG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581" y="1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Заглавен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bg-BG" smtClean="0"/>
              <a:t>Редакт. стил загл. образец</a:t>
            </a:r>
            <a:endParaRPr lang="bg-BG"/>
          </a:p>
        </p:txBody>
      </p:sp>
      <p:sp>
        <p:nvSpPr>
          <p:cNvPr id="3" name="Подзаглавие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bg-BG" smtClean="0"/>
              <a:t>Щракнете, за да редактирате стила на подзаглавието в образеца</a:t>
            </a:r>
            <a:endParaRPr lang="bg-BG"/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96BD13-DB7E-42A7-9F01-40FA5A15BA79}" type="datetimeFigureOut">
              <a:rPr lang="bg-BG"/>
              <a:pPr>
                <a:defRPr/>
              </a:pPr>
              <a:t>20.11.2019 г.</a:t>
            </a:fld>
            <a:endParaRPr lang="bg-BG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F1176-7824-4256-A361-DA372D5323D8}" type="slidenum">
              <a:rPr lang="bg-BG"/>
              <a:pPr>
                <a:defRPr/>
              </a:pPr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лавие и съдържа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Редакт. стил загл. образец</a:t>
            </a:r>
            <a:endParaRPr lang="bg-BG"/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bg-BG"/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2DB687-8321-4654-BFBF-7A541316E777}" type="datetimeFigureOut">
              <a:rPr lang="bg-BG"/>
              <a:pPr>
                <a:defRPr/>
              </a:pPr>
              <a:t>20.11.2019 г.</a:t>
            </a:fld>
            <a:endParaRPr lang="bg-BG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3BB88D-5914-4906-BD02-5D9C58304B58}" type="slidenum">
              <a:rPr lang="bg-BG"/>
              <a:pPr>
                <a:defRPr/>
              </a:pPr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лавка на секц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bg-BG" smtClean="0"/>
              <a:t>Редакт. стил загл. образец</a:t>
            </a:r>
            <a:endParaRPr lang="bg-BG"/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A5A2A-98B9-4D9B-81F8-75607321244C}" type="datetimeFigureOut">
              <a:rPr lang="bg-BG"/>
              <a:pPr>
                <a:defRPr/>
              </a:pPr>
              <a:t>20.11.2019 г.</a:t>
            </a:fld>
            <a:endParaRPr lang="bg-BG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1F69F8-1F2D-4564-BEBF-C34980A01E6B}" type="slidenum">
              <a:rPr lang="bg-BG"/>
              <a:pPr>
                <a:defRPr/>
              </a:pPr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е съдържан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Редакт. стил загл. образец</a:t>
            </a:r>
            <a:endParaRPr lang="bg-BG"/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bg-BG"/>
          </a:p>
        </p:txBody>
      </p:sp>
      <p:sp>
        <p:nvSpPr>
          <p:cNvPr id="4" name="Контейнер за съдържание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bg-BG"/>
          </a:p>
        </p:txBody>
      </p:sp>
      <p:sp>
        <p:nvSpPr>
          <p:cNvPr id="5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815B28-629D-4B49-9710-DB3606EF10DB}" type="datetimeFigureOut">
              <a:rPr lang="bg-BG"/>
              <a:pPr>
                <a:defRPr/>
              </a:pPr>
              <a:t>20.11.2019 г.</a:t>
            </a:fld>
            <a:endParaRPr lang="bg-BG"/>
          </a:p>
        </p:txBody>
      </p:sp>
      <p:sp>
        <p:nvSpPr>
          <p:cNvPr id="6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7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4BD888-B35F-4FCB-B3CB-8ED81E78B76A}" type="slidenum">
              <a:rPr lang="bg-BG"/>
              <a:pPr>
                <a:defRPr/>
              </a:pPr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bg-BG" smtClean="0"/>
              <a:t>Редакт. стил загл. образец</a:t>
            </a:r>
            <a:endParaRPr lang="bg-BG"/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4" name="Контейнер за съдържание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bg-BG"/>
          </a:p>
        </p:txBody>
      </p:sp>
      <p:sp>
        <p:nvSpPr>
          <p:cNvPr id="5" name="Текстов контейне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6" name="Контейнер за съдържание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bg-BG"/>
          </a:p>
        </p:txBody>
      </p:sp>
      <p:sp>
        <p:nvSpPr>
          <p:cNvPr id="7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3A47BF-37A7-4A7D-A6A3-4939F692727D}" type="datetimeFigureOut">
              <a:rPr lang="bg-BG"/>
              <a:pPr>
                <a:defRPr/>
              </a:pPr>
              <a:t>20.11.2019 г.</a:t>
            </a:fld>
            <a:endParaRPr lang="bg-BG"/>
          </a:p>
        </p:txBody>
      </p:sp>
      <p:sp>
        <p:nvSpPr>
          <p:cNvPr id="8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9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B00C85-67B0-4B61-9916-660956E2E581}" type="slidenum">
              <a:rPr lang="bg-BG"/>
              <a:pPr>
                <a:defRPr/>
              </a:pPr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Само заглав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Редакт. стил загл. образец</a:t>
            </a:r>
            <a:endParaRPr lang="bg-BG"/>
          </a:p>
        </p:txBody>
      </p:sp>
      <p:sp>
        <p:nvSpPr>
          <p:cNvPr id="3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1454C-C323-4494-A193-2BFE066A89A0}" type="datetimeFigureOut">
              <a:rPr lang="bg-BG"/>
              <a:pPr>
                <a:defRPr/>
              </a:pPr>
              <a:t>20.11.2019 г.</a:t>
            </a:fld>
            <a:endParaRPr lang="bg-BG"/>
          </a:p>
        </p:txBody>
      </p:sp>
      <p:sp>
        <p:nvSpPr>
          <p:cNvPr id="4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5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951926-9B50-4D9B-BF8E-639C6A925EBE}" type="slidenum">
              <a:rPr lang="bg-BG"/>
              <a:pPr>
                <a:defRPr/>
              </a:pPr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разе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FF53EB-98F1-4FBA-9E1E-C98509E3939C}" type="datetimeFigureOut">
              <a:rPr lang="bg-BG"/>
              <a:pPr>
                <a:defRPr/>
              </a:pPr>
              <a:t>20.11.2019 г.</a:t>
            </a:fld>
            <a:endParaRPr lang="bg-BG"/>
          </a:p>
        </p:txBody>
      </p:sp>
      <p:sp>
        <p:nvSpPr>
          <p:cNvPr id="3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4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614142-7B38-4C99-8155-C9DE6BD24B79}" type="slidenum">
              <a:rPr lang="bg-BG"/>
              <a:pPr>
                <a:defRPr/>
              </a:pPr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Съдържание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bg-BG" smtClean="0"/>
              <a:t>Редакт. стил загл. образец</a:t>
            </a:r>
            <a:endParaRPr lang="bg-BG"/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bg-BG"/>
          </a:p>
        </p:txBody>
      </p:sp>
      <p:sp>
        <p:nvSpPr>
          <p:cNvPr id="4" name="Текстов контейне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5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173D6E-C787-4D82-894E-ED6653B0A29D}" type="datetimeFigureOut">
              <a:rPr lang="bg-BG"/>
              <a:pPr>
                <a:defRPr/>
              </a:pPr>
              <a:t>20.11.2019 г.</a:t>
            </a:fld>
            <a:endParaRPr lang="bg-BG"/>
          </a:p>
        </p:txBody>
      </p:sp>
      <p:sp>
        <p:nvSpPr>
          <p:cNvPr id="6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7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9B6BB2-19C8-4AB4-93CE-4027D474F7E0}" type="slidenum">
              <a:rPr lang="bg-BG"/>
              <a:pPr>
                <a:defRPr/>
              </a:pPr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Картина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bg-BG" smtClean="0"/>
              <a:t>Редакт. стил загл. образец</a:t>
            </a:r>
            <a:endParaRPr lang="bg-BG"/>
          </a:p>
        </p:txBody>
      </p:sp>
      <p:sp>
        <p:nvSpPr>
          <p:cNvPr id="3" name="Контейнер за картина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bg-BG" noProof="0"/>
          </a:p>
        </p:txBody>
      </p:sp>
      <p:sp>
        <p:nvSpPr>
          <p:cNvPr id="4" name="Текстов контейне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5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258D61-E568-485C-9CAD-739DE7DF1C10}" type="datetimeFigureOut">
              <a:rPr lang="bg-BG"/>
              <a:pPr>
                <a:defRPr/>
              </a:pPr>
              <a:t>20.11.2019 г.</a:t>
            </a:fld>
            <a:endParaRPr lang="bg-BG"/>
          </a:p>
        </p:txBody>
      </p:sp>
      <p:sp>
        <p:nvSpPr>
          <p:cNvPr id="6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7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137185-1BFE-473D-9E49-5A1B96C3A9C2}" type="slidenum">
              <a:rPr lang="bg-BG"/>
              <a:pPr>
                <a:defRPr/>
              </a:pPr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лавие и вертикален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Редакт. стил загл. образец</a:t>
            </a:r>
            <a:endParaRPr lang="bg-BG"/>
          </a:p>
        </p:txBody>
      </p:sp>
      <p:sp>
        <p:nvSpPr>
          <p:cNvPr id="3" name="Контейнер за вертикален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bg-BG"/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3A49BB-09A8-4332-9E4F-EA72CAFCE7B8}" type="datetimeFigureOut">
              <a:rPr lang="bg-BG"/>
              <a:pPr>
                <a:defRPr/>
              </a:pPr>
              <a:t>20.11.2019 г.</a:t>
            </a:fld>
            <a:endParaRPr lang="bg-BG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9DD3D5-ACD9-4C10-B1ED-B7C25A35B76B}" type="slidenum">
              <a:rPr lang="bg-BG"/>
              <a:pPr>
                <a:defRPr/>
              </a:pPr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но заглавие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но заглавие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bg-BG" smtClean="0"/>
              <a:t>Редакт. стил загл. образец</a:t>
            </a:r>
            <a:endParaRPr lang="bg-BG"/>
          </a:p>
        </p:txBody>
      </p:sp>
      <p:sp>
        <p:nvSpPr>
          <p:cNvPr id="3" name="Контейнер за вертикален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bg-BG"/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5D8363-1AB2-4C1C-9BF2-D4D4DCAE95F6}" type="datetimeFigureOut">
              <a:rPr lang="bg-BG"/>
              <a:pPr>
                <a:defRPr/>
              </a:pPr>
              <a:t>20.11.2019 г.</a:t>
            </a:fld>
            <a:endParaRPr lang="bg-BG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0BD57B-A426-40B5-92D3-FEC746189C76}" type="slidenum">
              <a:rPr lang="bg-BG"/>
              <a:pPr>
                <a:defRPr/>
              </a:pPr>
              <a:t>‹#›</a:t>
            </a:fld>
            <a:endParaRPr lang="bg-BG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Контейнер за заглавие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bg-BG" smtClean="0"/>
              <a:t>Редакт. стил загл. образец</a:t>
            </a:r>
          </a:p>
        </p:txBody>
      </p:sp>
      <p:sp>
        <p:nvSpPr>
          <p:cNvPr id="1027" name="Текстов контейнер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61C78A2-F309-4E13-8C9F-F4A4B7A2832A}" type="datetimeFigureOut">
              <a:rPr lang="bg-BG"/>
              <a:pPr>
                <a:defRPr/>
              </a:pPr>
              <a:t>20.11.2019 г.</a:t>
            </a:fld>
            <a:endParaRPr lang="bg-BG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bg-BG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C060B6A-487F-41C1-A5CA-1F9D25526BEA}" type="slidenum">
              <a:rPr lang="bg-BG"/>
              <a:pPr>
                <a:defRPr/>
              </a:pPr>
              <a:t>‹#›</a:t>
            </a:fld>
            <a:endParaRPr lang="bg-BG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4.png"/><Relationship Id="rId4" Type="http://schemas.openxmlformats.org/officeDocument/2006/relationships/oleObject" Target="../embeddings/oleObject1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28.png"/><Relationship Id="rId4" Type="http://schemas.openxmlformats.org/officeDocument/2006/relationships/oleObject" Target="../embeddings/oleObject2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4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35.png"/><Relationship Id="rId4" Type="http://schemas.openxmlformats.org/officeDocument/2006/relationships/oleObject" Target="../embeddings/oleObject3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Заглавие 3"/>
          <p:cNvSpPr>
            <a:spLocks noGrp="1"/>
          </p:cNvSpPr>
          <p:nvPr>
            <p:ph type="title"/>
          </p:nvPr>
        </p:nvSpPr>
        <p:spPr>
          <a:xfrm>
            <a:off x="1200150" y="2249488"/>
            <a:ext cx="9434513" cy="3319462"/>
          </a:xfrm>
        </p:spPr>
        <p:txBody>
          <a:bodyPr/>
          <a:lstStyle/>
          <a:p>
            <a:pPr algn="ctr"/>
            <a:r>
              <a:rPr lang="bg-BG" b="1" smtClean="0">
                <a:solidFill>
                  <a:srgbClr val="002060"/>
                </a:solidFill>
              </a:rPr>
              <a:t>Реализирани проекти </a:t>
            </a:r>
            <a:br>
              <a:rPr lang="bg-BG" b="1" smtClean="0">
                <a:solidFill>
                  <a:srgbClr val="002060"/>
                </a:solidFill>
              </a:rPr>
            </a:br>
            <a:r>
              <a:rPr lang="bg-BG" b="1" smtClean="0">
                <a:solidFill>
                  <a:srgbClr val="002060"/>
                </a:solidFill>
              </a:rPr>
              <a:t>по ОПНОИР </a:t>
            </a:r>
            <a:br>
              <a:rPr lang="bg-BG" b="1" smtClean="0">
                <a:solidFill>
                  <a:srgbClr val="002060"/>
                </a:solidFill>
              </a:rPr>
            </a:br>
            <a:r>
              <a:rPr lang="bg-BG" b="1" smtClean="0">
                <a:solidFill>
                  <a:srgbClr val="002060"/>
                </a:solidFill>
              </a:rPr>
              <a:t>в ОУ „Пенчо Славейков“- гр. Пловдив</a:t>
            </a:r>
          </a:p>
        </p:txBody>
      </p:sp>
      <p:pic>
        <p:nvPicPr>
          <p:cNvPr id="13314" name="Контейнер за съдържание 7"/>
          <p:cNvPicPr>
            <a:picLocks noGrp="1" noChangeAspect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200150" y="0"/>
            <a:ext cx="4203700" cy="1335088"/>
          </a:xfrm>
        </p:spPr>
      </p:pic>
      <p:pic>
        <p:nvPicPr>
          <p:cNvPr id="13315" name="Контейнер за съдържание 8"/>
          <p:cNvPicPr>
            <a:picLocks noGrp="1" noChangeAspect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6775450" y="-1588"/>
            <a:ext cx="3786188" cy="133667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Картина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0" y="133350"/>
            <a:ext cx="9364663" cy="133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Контейнер за съдържание 2"/>
          <p:cNvSpPr>
            <a:spLocks noGrp="1"/>
          </p:cNvSpPr>
          <p:nvPr>
            <p:ph sz="half" idx="1"/>
          </p:nvPr>
        </p:nvSpPr>
        <p:spPr>
          <a:xfrm>
            <a:off x="838200" y="2154238"/>
            <a:ext cx="5181600" cy="3548062"/>
          </a:xfrm>
        </p:spPr>
        <p:txBody>
          <a:bodyPr rtlCol="0">
            <a:normAutofit fontScale="92500"/>
          </a:bodyPr>
          <a:lstStyle/>
          <a:p>
            <a:pPr marL="342900" indent="-342900" algn="just">
              <a:lnSpc>
                <a:spcPct val="100000"/>
              </a:lnSpc>
              <a:spcBef>
                <a:spcPct val="50000"/>
              </a:spcBef>
              <a:buFont typeface="Arial" panose="020B0604020202020204" pitchFamily="34" charset="0"/>
              <a:buChar char="•"/>
              <a:defRPr/>
            </a:pP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ОУ „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Пенчо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Славейков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”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се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намира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в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гр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Пловдив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, </a:t>
            </a:r>
            <a:r>
              <a:rPr lang="bg-BG" sz="2400" b="1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кв. </a:t>
            </a:r>
            <a:r>
              <a:rPr lang="bg-BG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Столипиново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Учениците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са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основно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от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ромската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общност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Обхванати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са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деца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и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ученици</a:t>
            </a:r>
            <a:r>
              <a:rPr lang="bg-BG" sz="2400" b="1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,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от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подготвителни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групи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(5 и 6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годишни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)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до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bg-BG" sz="2400" b="1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седми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клас</a:t>
            </a:r>
            <a:r>
              <a:rPr lang="bg-BG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.</a:t>
            </a:r>
            <a:r>
              <a:rPr lang="bg-BG" altLang="bg-BG" sz="2400" b="1" dirty="0">
                <a:solidFill>
                  <a:srgbClr val="00206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endParaRPr lang="bg-BG" altLang="bg-BG" sz="2400" b="1" dirty="0" smtClean="0">
              <a:solidFill>
                <a:srgbClr val="00206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00000"/>
              </a:lnSpc>
              <a:spcBef>
                <a:spcPct val="50000"/>
              </a:spcBef>
              <a:buFont typeface="Arial" panose="020B0604020202020204" pitchFamily="34" charset="0"/>
              <a:buChar char="•"/>
              <a:defRPr/>
            </a:pPr>
            <a:r>
              <a:rPr lang="bg-BG" altLang="bg-BG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През </a:t>
            </a:r>
            <a:r>
              <a:rPr lang="bg-BG" altLang="bg-BG" sz="2400" b="1" dirty="0">
                <a:solidFill>
                  <a:srgbClr val="00206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учебната 2017/2018  </a:t>
            </a:r>
            <a:r>
              <a:rPr lang="bg-BG" altLang="bg-BG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година училището е обявено за иновативно</a:t>
            </a:r>
            <a:r>
              <a:rPr lang="bg-BG" altLang="bg-BG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bg-BG" dirty="0"/>
          </a:p>
        </p:txBody>
      </p:sp>
      <p:pic>
        <p:nvPicPr>
          <p:cNvPr id="6" name="Контейнер за съдържание 5"/>
          <p:cNvPicPr>
            <a:picLocks noGrp="1" noChangeAspect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6464300" y="2154238"/>
            <a:ext cx="5203825" cy="3548062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Картина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14463" y="141288"/>
            <a:ext cx="9363075" cy="1335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Контейнер за съдържание 2"/>
          <p:cNvSpPr>
            <a:spLocks noGrp="1"/>
          </p:cNvSpPr>
          <p:nvPr>
            <p:ph sz="half" idx="1"/>
          </p:nvPr>
        </p:nvSpPr>
        <p:spPr>
          <a:xfrm>
            <a:off x="549275" y="1825625"/>
            <a:ext cx="4891088" cy="4351338"/>
          </a:xfrm>
        </p:spPr>
        <p:txBody>
          <a:bodyPr rtlCol="0">
            <a:normAutofit lnSpcReduction="10000"/>
          </a:bodyPr>
          <a:lstStyle/>
          <a:p>
            <a:pPr marL="0" indent="0" algn="just" eaLnBrk="0" hangingPunct="0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  <a:defRPr/>
            </a:pPr>
            <a:r>
              <a:rPr lang="en-US" altLang="bg-BG" sz="2400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Целта</a:t>
            </a:r>
            <a:r>
              <a:rPr lang="en-US" altLang="bg-BG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bg-BG" sz="2400" dirty="0" err="1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на</a:t>
            </a:r>
            <a:r>
              <a:rPr lang="en-US" altLang="bg-BG" sz="2400" dirty="0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bg-BG" altLang="bg-BG" sz="2400" dirty="0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</a:t>
            </a:r>
            <a:r>
              <a:rPr lang="en-US" altLang="bg-BG" sz="2400" dirty="0" err="1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тратегията</a:t>
            </a:r>
            <a:r>
              <a:rPr lang="en-US" altLang="bg-BG" sz="2400" dirty="0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bg-BG" sz="2400" dirty="0" err="1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на</a:t>
            </a:r>
            <a:r>
              <a:rPr lang="en-US" altLang="bg-BG" sz="2400" dirty="0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bg-BG" sz="2400" dirty="0" err="1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училището</a:t>
            </a:r>
            <a:r>
              <a:rPr lang="en-US" altLang="bg-BG" sz="2400" dirty="0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е </a:t>
            </a:r>
            <a:r>
              <a:rPr lang="en-US" altLang="bg-BG" sz="2400" dirty="0" err="1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диференцирано</a:t>
            </a:r>
            <a:r>
              <a:rPr lang="en-US" altLang="bg-BG" sz="2400" dirty="0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bg-BG" sz="2400" dirty="0" err="1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качество</a:t>
            </a:r>
            <a:r>
              <a:rPr lang="en-US" altLang="bg-BG" sz="2400" dirty="0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bg-BG" sz="2400" dirty="0" err="1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на</a:t>
            </a:r>
            <a:r>
              <a:rPr lang="en-US" altLang="bg-BG" sz="2400" dirty="0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bg-BG" sz="2400" dirty="0" err="1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образованието</a:t>
            </a:r>
            <a:r>
              <a:rPr lang="en-US" altLang="bg-BG" sz="2400" dirty="0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и </a:t>
            </a:r>
            <a:r>
              <a:rPr lang="en-US" altLang="bg-BG" sz="2400" dirty="0" err="1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потребностите</a:t>
            </a:r>
            <a:r>
              <a:rPr lang="en-US" altLang="bg-BG" sz="2400" dirty="0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bg-BG" sz="2400" dirty="0" err="1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на</a:t>
            </a:r>
            <a:r>
              <a:rPr lang="en-US" altLang="bg-BG" sz="2400" dirty="0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bg-BG" sz="2400" dirty="0" err="1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децата</a:t>
            </a:r>
            <a:r>
              <a:rPr lang="en-US" altLang="bg-BG" sz="2400" dirty="0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/</a:t>
            </a:r>
            <a:r>
              <a:rPr lang="en-US" altLang="bg-BG" sz="2400" dirty="0" err="1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учениците</a:t>
            </a:r>
            <a:r>
              <a:rPr lang="en-US" altLang="bg-BG" sz="2400" dirty="0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, </a:t>
            </a:r>
            <a:r>
              <a:rPr lang="en-US" altLang="bg-BG" sz="2400" dirty="0" err="1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преподаване</a:t>
            </a:r>
            <a:r>
              <a:rPr lang="en-US" altLang="bg-BG" sz="2400" dirty="0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bg-BG" sz="2400" dirty="0" err="1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на</a:t>
            </a:r>
            <a:r>
              <a:rPr lang="en-US" altLang="bg-BG" sz="2400" dirty="0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bg-BG" sz="2400" dirty="0" err="1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учебното</a:t>
            </a:r>
            <a:r>
              <a:rPr lang="en-US" altLang="bg-BG" sz="2400" dirty="0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bg-BG" sz="2400" dirty="0" err="1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съдържание</a:t>
            </a:r>
            <a:r>
              <a:rPr lang="en-US" altLang="bg-BG" sz="2400" dirty="0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bg-BG" sz="2400" dirty="0" err="1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чрез</a:t>
            </a:r>
            <a:r>
              <a:rPr lang="en-US" altLang="bg-BG" sz="2400" dirty="0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bg-BG" sz="2400" dirty="0" err="1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нови</a:t>
            </a:r>
            <a:r>
              <a:rPr lang="en-US" altLang="bg-BG" sz="2400" dirty="0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bg-BG" sz="2400" dirty="0" err="1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модели</a:t>
            </a:r>
            <a:r>
              <a:rPr lang="en-US" altLang="bg-BG" sz="2400" dirty="0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bg-BG" sz="2400" dirty="0" err="1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на</a:t>
            </a:r>
            <a:r>
              <a:rPr lang="en-US" altLang="bg-BG" sz="2400" dirty="0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bg-BG" sz="2400" dirty="0" err="1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усвояване</a:t>
            </a:r>
            <a:r>
              <a:rPr lang="en-US" altLang="bg-BG" sz="2400" dirty="0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bg-BG" sz="2400" dirty="0" err="1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на</a:t>
            </a:r>
            <a:r>
              <a:rPr lang="en-US" altLang="bg-BG" sz="2400" dirty="0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bg-BG" sz="2400" dirty="0" err="1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българския</a:t>
            </a:r>
            <a:r>
              <a:rPr lang="en-US" altLang="bg-BG" sz="2400" dirty="0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bg-BG" sz="2400" dirty="0" err="1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език</a:t>
            </a:r>
            <a:r>
              <a:rPr lang="en-US" altLang="bg-BG" sz="2400" dirty="0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, </a:t>
            </a:r>
            <a:r>
              <a:rPr lang="en-US" altLang="bg-BG" sz="2400" dirty="0" err="1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намаляване</a:t>
            </a:r>
            <a:r>
              <a:rPr lang="en-US" altLang="bg-BG" sz="2400" dirty="0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bg-BG" sz="2400" dirty="0" err="1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на</a:t>
            </a:r>
            <a:r>
              <a:rPr lang="en-US" altLang="bg-BG" sz="2400" dirty="0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bg-BG" sz="2400" dirty="0" err="1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трайно</a:t>
            </a:r>
            <a:r>
              <a:rPr lang="en-US" altLang="bg-BG" sz="2400" dirty="0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bg-BG" sz="2400" dirty="0" err="1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не</a:t>
            </a:r>
            <a:r>
              <a:rPr lang="en-US" altLang="bg-BG" sz="2400" dirty="0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bg-BG" sz="2400" dirty="0" err="1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посещаващите</a:t>
            </a:r>
            <a:r>
              <a:rPr lang="en-US" altLang="bg-BG" sz="2400" dirty="0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bg-BG" sz="2400" dirty="0" err="1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ученици</a:t>
            </a:r>
            <a:r>
              <a:rPr lang="en-US" altLang="bg-BG" sz="2400" dirty="0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, </a:t>
            </a:r>
            <a:r>
              <a:rPr lang="en-US" altLang="bg-BG" sz="2400" dirty="0" err="1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създаване</a:t>
            </a:r>
            <a:r>
              <a:rPr lang="en-US" altLang="bg-BG" sz="2400" dirty="0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bg-BG" sz="2400" dirty="0" err="1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на</a:t>
            </a:r>
            <a:r>
              <a:rPr lang="en-US" altLang="bg-BG" sz="2400" dirty="0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bg-BG" altLang="bg-BG" sz="2400" dirty="0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работещи </a:t>
            </a:r>
            <a:r>
              <a:rPr lang="en-US" altLang="bg-BG" sz="2400" dirty="0" err="1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родителски</a:t>
            </a:r>
            <a:r>
              <a:rPr lang="en-US" altLang="bg-BG" sz="2400" dirty="0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bg-BG" sz="2400" dirty="0" err="1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структури</a:t>
            </a:r>
            <a:r>
              <a:rPr lang="en-US" altLang="bg-BG" sz="2400" dirty="0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, </a:t>
            </a:r>
            <a:r>
              <a:rPr lang="en-US" altLang="bg-BG" sz="2400" dirty="0" err="1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запазване</a:t>
            </a:r>
            <a:r>
              <a:rPr lang="en-US" altLang="bg-BG" sz="2400" dirty="0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bg-BG" sz="2400" dirty="0" err="1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на</a:t>
            </a:r>
            <a:r>
              <a:rPr lang="en-US" altLang="bg-BG" sz="2400" dirty="0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bg-BG" sz="2400" dirty="0" err="1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единната</a:t>
            </a:r>
            <a:r>
              <a:rPr lang="en-US" altLang="bg-BG" sz="2400" dirty="0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bg-BG" sz="2400" dirty="0" err="1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културно-образователна</a:t>
            </a:r>
            <a:r>
              <a:rPr lang="en-US" altLang="bg-BG" sz="2400" dirty="0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bg-BG" sz="2400" dirty="0" err="1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среда</a:t>
            </a:r>
            <a:r>
              <a:rPr lang="en-US" altLang="bg-BG" sz="2400" dirty="0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bg-BG" sz="2400" dirty="0" err="1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на</a:t>
            </a:r>
            <a:r>
              <a:rPr lang="en-US" altLang="bg-BG" sz="2400" dirty="0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bg-BG" sz="2400" dirty="0" err="1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отделните</a:t>
            </a:r>
            <a:r>
              <a:rPr lang="en-US" altLang="bg-BG" sz="2400" dirty="0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altLang="bg-BG" sz="2400" dirty="0" err="1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култури</a:t>
            </a:r>
            <a:r>
              <a:rPr lang="en-US" altLang="bg-BG" sz="2400" dirty="0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и </a:t>
            </a:r>
            <a:r>
              <a:rPr lang="en-US" altLang="bg-BG" sz="2400" dirty="0" err="1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традиции</a:t>
            </a:r>
            <a:r>
              <a:rPr lang="en-US" altLang="bg-BG" sz="2400" dirty="0">
                <a:solidFill>
                  <a:prstClr val="black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. </a:t>
            </a:r>
            <a:endParaRPr lang="bg-BG" altLang="bg-BG" sz="2400" dirty="0">
              <a:solidFill>
                <a:prstClr val="black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15363" name="Контейнер за съдържание 14"/>
          <p:cNvPicPr>
            <a:picLocks noGrp="1" noChangeAspect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8980488" y="1914525"/>
            <a:ext cx="3006725" cy="4173538"/>
          </a:xfrm>
        </p:spPr>
      </p:pic>
      <p:pic>
        <p:nvPicPr>
          <p:cNvPr id="15364" name="Картина 15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48325" y="1914525"/>
            <a:ext cx="3125788" cy="4173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Картина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1225" y="355600"/>
            <a:ext cx="9364663" cy="133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6" name="Контейнер за съдържание 2"/>
          <p:cNvSpPr>
            <a:spLocks noGrp="1"/>
          </p:cNvSpPr>
          <p:nvPr>
            <p:ph sz="half" idx="1"/>
          </p:nvPr>
        </p:nvSpPr>
        <p:spPr>
          <a:xfrm>
            <a:off x="911225" y="1825625"/>
            <a:ext cx="5108575" cy="4351338"/>
          </a:xfrm>
        </p:spPr>
        <p:txBody>
          <a:bodyPr/>
          <a:lstStyle/>
          <a:p>
            <a:pPr marL="0" indent="0">
              <a:lnSpc>
                <a:spcPct val="150000"/>
              </a:lnSpc>
              <a:spcBef>
                <a:spcPts val="0"/>
              </a:spcBef>
              <a:buFont typeface="Arial" charset="0"/>
              <a:buNone/>
            </a:pPr>
            <a:r>
              <a:rPr lang="bg-BG" b="1" dirty="0" smtClean="0">
                <a:solidFill>
                  <a:srgbClr val="002060"/>
                </a:solidFill>
              </a:rPr>
              <a:t>През настоящия програмен период 2014-2020 година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Font typeface="Arial" charset="0"/>
              <a:buNone/>
            </a:pPr>
            <a:r>
              <a:rPr lang="bg-BG" b="1" dirty="0" smtClean="0">
                <a:solidFill>
                  <a:srgbClr val="002060"/>
                </a:solidFill>
              </a:rPr>
              <a:t>в ОУ „Пенчо Славейков“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Font typeface="Arial" charset="0"/>
              <a:buNone/>
            </a:pPr>
            <a:r>
              <a:rPr lang="bg-BG" b="1" dirty="0" smtClean="0">
                <a:solidFill>
                  <a:srgbClr val="002060"/>
                </a:solidFill>
              </a:rPr>
              <a:t>се реализираха дейности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Font typeface="Arial" charset="0"/>
              <a:buNone/>
            </a:pPr>
            <a:r>
              <a:rPr lang="bg-BG" b="1" dirty="0" smtClean="0">
                <a:solidFill>
                  <a:srgbClr val="002060"/>
                </a:solidFill>
              </a:rPr>
              <a:t>по следните проекти:</a:t>
            </a:r>
          </a:p>
        </p:txBody>
      </p:sp>
      <p:pic>
        <p:nvPicPr>
          <p:cNvPr id="16387" name="Контейнер за съдържание 5"/>
          <p:cNvPicPr>
            <a:picLocks noGrp="1" noChangeAspect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6019800" y="1670050"/>
            <a:ext cx="5181600" cy="3663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Картина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66800" y="136525"/>
            <a:ext cx="9363075" cy="133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0" name="Картина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66800" y="2124075"/>
            <a:ext cx="10058400" cy="1658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Картина 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24000" y="4216400"/>
            <a:ext cx="9144000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Картина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155575"/>
            <a:ext cx="9364663" cy="133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4" name="Контейнер за съдържание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4498571" cy="4351338"/>
          </a:xfrm>
        </p:spPr>
        <p:txBody>
          <a:bodyPr/>
          <a:lstStyle/>
          <a:p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Целта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на проект BG05M20P001-2.004 (ТВОЯТ ЧАС) – ФАЗА 1"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бе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повишаване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мотивацията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учене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чрез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дейности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развиващи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специфични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знания, умения и компетентности.</a:t>
            </a:r>
            <a:endParaRPr lang="bg-BG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35" name="Контейнер за съдържание 5"/>
          <p:cNvPicPr>
            <a:picLocks noGrp="1" noChangeAspect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5919788" y="1825625"/>
            <a:ext cx="5613400" cy="37401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alpha val="49019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Картина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8200" y="255588"/>
            <a:ext cx="9364663" cy="1335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Контейнер за съдържание 2"/>
          <p:cNvSpPr>
            <a:spLocks noGrp="1"/>
          </p:cNvSpPr>
          <p:nvPr>
            <p:ph sz="half" idx="1"/>
          </p:nvPr>
        </p:nvSpPr>
        <p:spPr>
          <a:xfrm>
            <a:off x="606830" y="2668385"/>
            <a:ext cx="4339244" cy="3508578"/>
          </a:xfrm>
        </p:spPr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bg-BG" dirty="0" smtClean="0"/>
              <a:t>В ОУ „Пенчо Славейков“ се сформираха групи: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bg-BG" dirty="0" smtClean="0"/>
              <a:t>през учебната 2016/2017 година 76 групи;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bg-BG" dirty="0">
                <a:solidFill>
                  <a:prstClr val="black"/>
                </a:solidFill>
              </a:rPr>
              <a:t>през учебната </a:t>
            </a:r>
            <a:r>
              <a:rPr lang="bg-BG" dirty="0" smtClean="0">
                <a:solidFill>
                  <a:prstClr val="black"/>
                </a:solidFill>
              </a:rPr>
              <a:t>2017/2018 година 57 групи.</a:t>
            </a:r>
            <a:endParaRPr lang="bg-BG" dirty="0" smtClean="0"/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bg-BG" dirty="0" smtClean="0"/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bg-BG" dirty="0"/>
          </a:p>
        </p:txBody>
      </p:sp>
      <p:graphicFrame>
        <p:nvGraphicFramePr>
          <p:cNvPr id="19460" name="Контейнер за съдържание 18"/>
          <p:cNvGraphicFramePr>
            <a:graphicFrameLocks noGrp="1"/>
          </p:cNvGraphicFramePr>
          <p:nvPr>
            <p:ph sz="half" idx="2"/>
          </p:nvPr>
        </p:nvGraphicFramePr>
        <p:xfrm>
          <a:off x="5613400" y="1774825"/>
          <a:ext cx="6446838" cy="5011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3" r:id="rId4" imgW="6444030" imgH="5011346" progId="Excel.Chart.8">
                  <p:embed/>
                </p:oleObj>
              </mc:Choice>
              <mc:Fallback>
                <p:oleObj r:id="rId4" imgW="6444030" imgH="5011346" progId="Excel.Chart.8">
                  <p:embed/>
                  <p:pic>
                    <p:nvPicPr>
                      <p:cNvPr id="0" name="Контейнер за съдържание 18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13400" y="1774825"/>
                        <a:ext cx="6446838" cy="50117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Картина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1538" y="4763"/>
            <a:ext cx="9364662" cy="1335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2" name="Контейнер за съдържание 5"/>
          <p:cNvPicPr>
            <a:picLocks noGrp="1" noChangeAspect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6665913" y="4157663"/>
            <a:ext cx="3836987" cy="2589212"/>
          </a:xfrm>
        </p:spPr>
      </p:pic>
      <p:pic>
        <p:nvPicPr>
          <p:cNvPr id="8" name="Картина 7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21275" y="1487488"/>
            <a:ext cx="2001838" cy="267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Картина 8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9288" y="1487488"/>
            <a:ext cx="3560762" cy="267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Картина 11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273300" y="4232275"/>
            <a:ext cx="3279775" cy="245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Картина 14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001000" y="1487488"/>
            <a:ext cx="3560763" cy="267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Картина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155575"/>
            <a:ext cx="9364663" cy="1335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6" name="Контейнер за съдържание 5"/>
          <p:cNvPicPr>
            <a:picLocks noGrp="1" noChangeAspect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838200" y="4525963"/>
            <a:ext cx="2749550" cy="2060575"/>
          </a:xfrm>
        </p:spPr>
      </p:pic>
      <p:pic>
        <p:nvPicPr>
          <p:cNvPr id="21507" name="Контейнер за съдържание 7"/>
          <p:cNvPicPr>
            <a:picLocks noGrp="1" noChangeAspect="1"/>
          </p:cNvPicPr>
          <p:nvPr>
            <p:ph sz="half" idx="2"/>
          </p:nvPr>
        </p:nvPicPr>
        <p:blipFill>
          <a:blip r:embed="rId4"/>
          <a:srcRect/>
          <a:stretch>
            <a:fillRect/>
          </a:stretch>
        </p:blipFill>
        <p:spPr>
          <a:xfrm>
            <a:off x="4419600" y="3916363"/>
            <a:ext cx="2000250" cy="2670175"/>
          </a:xfrm>
        </p:spPr>
      </p:pic>
      <p:pic>
        <p:nvPicPr>
          <p:cNvPr id="21508" name="Картина 6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38200" y="1855788"/>
            <a:ext cx="3560763" cy="267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Картина 8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40488" y="1855788"/>
            <a:ext cx="3560762" cy="267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Картина 9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113713" y="4052888"/>
            <a:ext cx="3560762" cy="267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838200" y="1463675"/>
            <a:ext cx="10515600" cy="4713288"/>
          </a:xfrm>
        </p:spPr>
        <p:txBody>
          <a:bodyPr rtlCol="0">
            <a:normAutofit/>
          </a:bodyPr>
          <a:lstStyle/>
          <a:p>
            <a:pPr marL="0" indent="0" algn="ctr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bg-BG" sz="4400" dirty="0" smtClean="0">
                <a:solidFill>
                  <a:srgbClr val="1F497D">
                    <a:lumMod val="75000"/>
                  </a:srgb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Проект „Твоят час“</a:t>
            </a:r>
            <a:endParaRPr lang="bg-BG" sz="4400" dirty="0" smtClean="0">
              <a:solidFill>
                <a:srgbClr val="1F497D">
                  <a:lumMod val="75000"/>
                </a:srgbClr>
              </a:solidFill>
              <a:ea typeface="+mj-ea"/>
              <a:cs typeface="+mj-cs"/>
            </a:endParaRP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bg-BG" dirty="0"/>
          </a:p>
        </p:txBody>
      </p:sp>
      <p:sp>
        <p:nvSpPr>
          <p:cNvPr id="4" name="Подзаглавие 2"/>
          <p:cNvSpPr txBox="1">
            <a:spLocks/>
          </p:cNvSpPr>
          <p:nvPr/>
        </p:nvSpPr>
        <p:spPr bwMode="auto">
          <a:xfrm>
            <a:off x="173038" y="2222500"/>
            <a:ext cx="11896725" cy="3886200"/>
          </a:xfrm>
          <a:prstGeom prst="rect">
            <a:avLst/>
          </a:prstGeom>
          <a:noFill/>
          <a:ln>
            <a:noFill/>
          </a:ln>
          <a:extLst/>
        </p:spPr>
        <p:txBody>
          <a:bodyPr anchor="b"/>
          <a:lstStyle/>
          <a:p>
            <a:pPr eaLnBrk="0" hangingPunct="0">
              <a:lnSpc>
                <a:spcPts val="1800"/>
              </a:lnSpc>
              <a:spcBef>
                <a:spcPct val="20000"/>
              </a:spcBef>
              <a:spcAft>
                <a:spcPts val="1500"/>
              </a:spcAft>
              <a:buFont typeface="Arial" charset="0"/>
              <a:buNone/>
            </a:pPr>
            <a:r>
              <a:rPr lang="bg-BG" sz="24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Проектът създаде условия за:</a:t>
            </a:r>
          </a:p>
          <a:p>
            <a:pPr eaLnBrk="0" hangingPunct="0">
              <a:lnSpc>
                <a:spcPts val="1800"/>
              </a:lnSpc>
              <a:spcBef>
                <a:spcPct val="20000"/>
              </a:spcBef>
              <a:spcAft>
                <a:spcPts val="1500"/>
              </a:spcAft>
              <a:buFont typeface="Arial" charset="0"/>
              <a:buChar char="•"/>
            </a:pPr>
            <a:r>
              <a:rPr lang="bg-BG" sz="24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Повишаване на потенциала на учениците и възможностите им за успешно допълване, развиване и надграждане на техните знания, умения и компетентности, придобити в рамките на задължителната им подготовка в училище;</a:t>
            </a:r>
          </a:p>
          <a:p>
            <a:pPr eaLnBrk="0" hangingPunct="0">
              <a:lnSpc>
                <a:spcPts val="1800"/>
              </a:lnSpc>
              <a:spcBef>
                <a:spcPct val="20000"/>
              </a:spcBef>
              <a:spcAft>
                <a:spcPts val="1500"/>
              </a:spcAft>
              <a:buFont typeface="Arial" charset="0"/>
              <a:buChar char="•"/>
            </a:pPr>
            <a:r>
              <a:rPr lang="bg-BG" sz="24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Разви уменията на учениците за учене, творческите и спортните способности на учениците в тематични области, които са извън включените в задължителната училищна подготовка;</a:t>
            </a:r>
            <a:endParaRPr lang="bg-BG" sz="2000" b="1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lnSpc>
                <a:spcPts val="1800"/>
              </a:lnSpc>
              <a:spcBef>
                <a:spcPct val="20000"/>
              </a:spcBef>
              <a:spcAft>
                <a:spcPts val="1500"/>
              </a:spcAft>
              <a:buFont typeface="Arial" charset="0"/>
              <a:buChar char="•"/>
            </a:pPr>
            <a:r>
              <a:rPr lang="bg-BG" sz="24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Преодоляване на образователните дефицити на учениците, които срещат затруднения в подготовката си по задължителните дейности в училище и повишаване на мотивацията им за учене;</a:t>
            </a:r>
            <a:endParaRPr lang="bg-BG" sz="2000" b="1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lnSpc>
                <a:spcPts val="1800"/>
              </a:lnSpc>
              <a:spcBef>
                <a:spcPct val="20000"/>
              </a:spcBef>
              <a:spcAft>
                <a:spcPts val="1500"/>
              </a:spcAft>
              <a:buFont typeface="Arial" charset="0"/>
              <a:buChar char="•"/>
            </a:pPr>
            <a:r>
              <a:rPr lang="bg-BG" sz="24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Превърна училището в по-привлекателно място за учениците, с което да се намали преждевременното им напускане от образователната система;</a:t>
            </a:r>
            <a:r>
              <a:rPr lang="en-US" altLang="bg-BG" sz="2400">
                <a:solidFill>
                  <a:srgbClr val="002060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</a:t>
            </a:r>
            <a:endParaRPr lang="bg-BG" sz="240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531" name="Картина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182563"/>
            <a:ext cx="9364663" cy="128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Картина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8200" y="182563"/>
            <a:ext cx="9364663" cy="128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3554" name="Контейнер за съдържание 10"/>
          <p:cNvGraphicFramePr>
            <a:graphicFrameLocks noGrp="1"/>
          </p:cNvGraphicFramePr>
          <p:nvPr>
            <p:ph sz="half" idx="2"/>
          </p:nvPr>
        </p:nvGraphicFramePr>
        <p:xfrm>
          <a:off x="6121400" y="1774825"/>
          <a:ext cx="5283200" cy="4452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57" r:id="rId4" imgW="5285690" imgH="4456562" progId="Excel.Chart.8">
                  <p:embed/>
                </p:oleObj>
              </mc:Choice>
              <mc:Fallback>
                <p:oleObj r:id="rId4" imgW="5285690" imgH="4456562" progId="Excel.Chart.8">
                  <p:embed/>
                  <p:pic>
                    <p:nvPicPr>
                      <p:cNvPr id="0" name="Контейнер за съдържание 10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21400" y="1774825"/>
                        <a:ext cx="5283200" cy="44529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Контейнер за съдържание 7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840288"/>
          </a:xfrm>
        </p:spPr>
        <p:txBody>
          <a:bodyPr rtlCol="0">
            <a:normAutofit fontScale="85000" lnSpcReduction="20000"/>
          </a:bodyPr>
          <a:lstStyle/>
          <a:p>
            <a:pPr marL="0" indent="0" algn="just">
              <a:lnSpc>
                <a:spcPct val="100000"/>
              </a:lnSpc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bg-BG" dirty="0">
                <a:solidFill>
                  <a:srgbClr val="1F497D">
                    <a:lumMod val="75000"/>
                  </a:srgb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Проект „Нов шанс за успех – </a:t>
            </a:r>
            <a:r>
              <a:rPr lang="bg-BG" dirty="0" smtClean="0">
                <a:solidFill>
                  <a:srgbClr val="1F497D">
                    <a:lumMod val="75000"/>
                  </a:srgb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ограмотяване на възрастни“</a:t>
            </a:r>
            <a:endParaRPr lang="bg-BG" dirty="0" smtClean="0"/>
          </a:p>
          <a:p>
            <a:pPr marL="0" indent="0" algn="just">
              <a:lnSpc>
                <a:spcPct val="100000"/>
              </a:lnSpc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bg-BG" altLang="bg-BG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В </a:t>
            </a:r>
            <a:r>
              <a:rPr lang="bg-BG" altLang="bg-BG" sz="2400" dirty="0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изминалия период </a:t>
            </a:r>
            <a:r>
              <a:rPr lang="bg-BG" altLang="bg-BG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колективът </a:t>
            </a:r>
            <a:r>
              <a:rPr lang="bg-BG" altLang="bg-BG" sz="2400" dirty="0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на ОУ „Пенчо Славейков“ успя да сформира общо 9 групи за ограмотяване </a:t>
            </a:r>
            <a:r>
              <a:rPr lang="bg-BG" altLang="bg-BG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и </a:t>
            </a:r>
            <a:r>
              <a:rPr lang="bg-BG" altLang="bg-BG" sz="2400" dirty="0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да обхване 133 обучаеми.</a:t>
            </a:r>
          </a:p>
          <a:p>
            <a:pPr marL="0" indent="0" algn="just">
              <a:lnSpc>
                <a:spcPct val="100000"/>
              </a:lnSpc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bg-BG" altLang="bg-BG" sz="2400" dirty="0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Успешно положиха изпити и завършиха обучението 89 обучаеми – 67 % </a:t>
            </a:r>
            <a:r>
              <a:rPr lang="bg-BG" altLang="bg-BG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успеваемост.</a:t>
            </a:r>
          </a:p>
          <a:p>
            <a:pPr marL="0" indent="0" algn="just">
              <a:lnSpc>
                <a:spcPct val="100000"/>
              </a:lnSpc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bg-BG" altLang="bg-BG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Към </a:t>
            </a:r>
            <a:r>
              <a:rPr lang="bg-BG" altLang="bg-BG" sz="2400" dirty="0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момента се провежда обучение в 2 групи с 30 броя </a:t>
            </a:r>
            <a:r>
              <a:rPr lang="bg-BG" altLang="bg-BG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обучаеми. </a:t>
            </a:r>
          </a:p>
          <a:p>
            <a:pPr marL="0" indent="0" algn="just">
              <a:lnSpc>
                <a:spcPct val="100000"/>
              </a:lnSpc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bg-BG" altLang="bg-BG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В </a:t>
            </a:r>
            <a:r>
              <a:rPr lang="bg-BG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придобиване на компетентности за  прогимназиален етап – стартира обучението с 6 групи в пети клас, в шести клас остават 4 групи, в седми също 4 групи. </a:t>
            </a:r>
          </a:p>
          <a:p>
            <a:pPr marL="0" indent="0" algn="just">
              <a:lnSpc>
                <a:spcPct val="100000"/>
              </a:lnSpc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bg-BG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финалните изпити се явиха 38 обучаеми.</a:t>
            </a:r>
          </a:p>
          <a:p>
            <a:pPr marL="0" indent="0" algn="just">
              <a:lnSpc>
                <a:spcPct val="100000"/>
              </a:lnSpc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endParaRPr lang="bg-BG" altLang="bg-BG" sz="2400" dirty="0">
              <a:solidFill>
                <a:prstClr val="black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Картина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201613"/>
            <a:ext cx="9364663" cy="127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8" name="Контейнер за съдържание 5"/>
          <p:cNvPicPr>
            <a:picLocks noGrp="1" noChangeAspect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234950" y="1590675"/>
            <a:ext cx="4511675" cy="3382963"/>
          </a:xfrm>
        </p:spPr>
      </p:pic>
      <p:pic>
        <p:nvPicPr>
          <p:cNvPr id="24579" name="Контейнер за съдържание 6"/>
          <p:cNvPicPr>
            <a:picLocks noGrp="1" noChangeAspect="1"/>
          </p:cNvPicPr>
          <p:nvPr>
            <p:ph sz="half" idx="2"/>
          </p:nvPr>
        </p:nvPicPr>
        <p:blipFill>
          <a:blip r:embed="rId4"/>
          <a:srcRect/>
          <a:stretch>
            <a:fillRect/>
          </a:stretch>
        </p:blipFill>
        <p:spPr>
          <a:xfrm>
            <a:off x="8715375" y="1590675"/>
            <a:ext cx="3263900" cy="4351338"/>
          </a:xfrm>
        </p:spPr>
      </p:pic>
      <p:pic>
        <p:nvPicPr>
          <p:cNvPr id="24580" name="Картина 7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35400" y="3316288"/>
            <a:ext cx="4722813" cy="3541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Картина 7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192088"/>
            <a:ext cx="9364663" cy="127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2" name="Контейнер за съдържание 4"/>
          <p:cNvPicPr>
            <a:picLocks noGrp="1" noChangeAspect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914400" y="1858963"/>
            <a:ext cx="5181600" cy="2913062"/>
          </a:xfrm>
        </p:spPr>
      </p:pic>
      <p:pic>
        <p:nvPicPr>
          <p:cNvPr id="25603" name="Контейнер за съдържание 5"/>
          <p:cNvPicPr>
            <a:picLocks noGrp="1" noChangeAspect="1"/>
          </p:cNvPicPr>
          <p:nvPr>
            <p:ph sz="half" idx="2"/>
          </p:nvPr>
        </p:nvPicPr>
        <p:blipFill>
          <a:blip r:embed="rId4"/>
          <a:srcRect/>
          <a:stretch>
            <a:fillRect/>
          </a:stretch>
        </p:blipFill>
        <p:spPr>
          <a:xfrm>
            <a:off x="6188075" y="3044825"/>
            <a:ext cx="5181600" cy="29146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bg-BG" dirty="0">
                <a:solidFill>
                  <a:srgbClr val="1F497D">
                    <a:lumMod val="75000"/>
                  </a:srgb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Проект „Нов шанс за успех – ограмотяване на възрастни</a:t>
            </a:r>
            <a:r>
              <a:rPr lang="bg-BG" sz="4400" dirty="0" smtClean="0">
                <a:solidFill>
                  <a:srgbClr val="1F497D">
                    <a:lumMod val="75000"/>
                  </a:srgbClr>
                </a:solidFill>
                <a:ea typeface="+mj-ea"/>
                <a:cs typeface="+mj-cs"/>
              </a:rPr>
              <a:t>“</a:t>
            </a: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bg-BG" dirty="0"/>
          </a:p>
        </p:txBody>
      </p:sp>
      <p:sp>
        <p:nvSpPr>
          <p:cNvPr id="26626" name="Подзаглавие 2"/>
          <p:cNvSpPr txBox="1">
            <a:spLocks/>
          </p:cNvSpPr>
          <p:nvPr/>
        </p:nvSpPr>
        <p:spPr bwMode="auto">
          <a:xfrm>
            <a:off x="838200" y="1190625"/>
            <a:ext cx="10515600" cy="511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just">
              <a:spcBef>
                <a:spcPct val="50000"/>
              </a:spcBef>
              <a:buFont typeface="Arial" charset="0"/>
              <a:buNone/>
            </a:pPr>
            <a:r>
              <a:rPr lang="en-US" altLang="bg-BG" sz="2400" dirty="0" err="1" smtClean="0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rPr>
              <a:t>Проект</a:t>
            </a:r>
            <a:r>
              <a:rPr lang="bg-BG" altLang="bg-BG" sz="2400" dirty="0" err="1" smtClean="0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rPr>
              <a:t>ът</a:t>
            </a:r>
            <a:r>
              <a:rPr lang="en-US" altLang="bg-BG" sz="2400" dirty="0" smtClean="0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rPr>
              <a:t> </a:t>
            </a:r>
            <a:r>
              <a:rPr lang="bg-BG" altLang="bg-BG" sz="2400" dirty="0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rPr>
              <a:t>се превърна в инструмент за задържане на учениците в училище и за привличане и включване на родителите в училищния живот и учебния процес.</a:t>
            </a:r>
          </a:p>
          <a:p>
            <a:pPr algn="just">
              <a:spcBef>
                <a:spcPct val="50000"/>
              </a:spcBef>
              <a:buFont typeface="Arial" charset="0"/>
              <a:buNone/>
            </a:pPr>
            <a:r>
              <a:rPr lang="bg-BG" altLang="bg-BG" sz="2400" dirty="0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rPr>
              <a:t>Родителите на нашите ученици се включват активно във всички празници и </a:t>
            </a:r>
            <a:r>
              <a:rPr lang="bg-BG" altLang="bg-BG" sz="2400" dirty="0" smtClean="0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rPr>
              <a:t>мероприятия, </a:t>
            </a:r>
            <a:r>
              <a:rPr lang="bg-BG" altLang="bg-BG" sz="2400" dirty="0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rPr>
              <a:t>организирани от училището и са в помощ на класния ръководител.</a:t>
            </a:r>
          </a:p>
          <a:p>
            <a:pPr algn="just">
              <a:spcBef>
                <a:spcPct val="50000"/>
              </a:spcBef>
              <a:buFont typeface="Arial" charset="0"/>
              <a:buChar char="•"/>
            </a:pPr>
            <a:r>
              <a:rPr lang="bg-BG" altLang="bg-BG" sz="2400" dirty="0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rPr>
              <a:t>Участват в</a:t>
            </a:r>
            <a:r>
              <a:rPr lang="en-US" altLang="bg-BG" sz="2400" dirty="0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rPr>
              <a:t> </a:t>
            </a:r>
            <a:r>
              <a:rPr lang="bg-BG" altLang="bg-BG" sz="2400" dirty="0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rPr>
              <a:t>открити уроци или подпомагат учебния процес в часове;</a:t>
            </a:r>
          </a:p>
          <a:p>
            <a:pPr algn="just">
              <a:spcBef>
                <a:spcPct val="50000"/>
              </a:spcBef>
              <a:buFont typeface="Arial" charset="0"/>
              <a:buChar char="•"/>
            </a:pPr>
            <a:r>
              <a:rPr lang="bg-BG" altLang="bg-BG" sz="2400" dirty="0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rPr>
              <a:t>Изгради се добър екип учител-родител</a:t>
            </a:r>
            <a:r>
              <a:rPr lang="en-US" altLang="bg-BG" sz="2400" dirty="0">
                <a:solidFill>
                  <a:srgbClr val="000000"/>
                </a:solidFill>
                <a:latin typeface="Times New Roman" pitchFamily="18" charset="0"/>
                <a:ea typeface="宋体" pitchFamily="2" charset="-122"/>
              </a:rPr>
              <a:t>.</a:t>
            </a:r>
            <a:endParaRPr lang="bg-BG" altLang="bg-BG" sz="2400" dirty="0">
              <a:solidFill>
                <a:srgbClr val="000000"/>
              </a:solidFill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</p:txBody>
      </p:sp>
      <p:pic>
        <p:nvPicPr>
          <p:cNvPr id="26627" name="Картина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182563"/>
            <a:ext cx="9364663" cy="128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Картина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8200" y="119063"/>
            <a:ext cx="9364663" cy="127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50" name="Контейнер за съдържание 11"/>
          <p:cNvGraphicFramePr>
            <a:graphicFrameLocks noGrp="1"/>
          </p:cNvGraphicFramePr>
          <p:nvPr>
            <p:ph sz="half" idx="2"/>
          </p:nvPr>
        </p:nvGraphicFramePr>
        <p:xfrm>
          <a:off x="6121400" y="1774825"/>
          <a:ext cx="5283200" cy="4452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53" r:id="rId4" imgW="5285690" imgH="4456562" progId="Excel.Chart.8">
                  <p:embed/>
                </p:oleObj>
              </mc:Choice>
              <mc:Fallback>
                <p:oleObj r:id="rId4" imgW="5285690" imgH="4456562" progId="Excel.Chart.8">
                  <p:embed/>
                  <p:pic>
                    <p:nvPicPr>
                      <p:cNvPr id="0" name="Контейнер за съдържание 11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21400" y="1774825"/>
                        <a:ext cx="5283200" cy="44529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651" name="Rectangle 1"/>
          <p:cNvSpPr>
            <a:spLocks noGrp="1" noChangeArrowheads="1"/>
          </p:cNvSpPr>
          <p:nvPr>
            <p:ph sz="half" idx="1"/>
          </p:nvPr>
        </p:nvSpPr>
        <p:spPr>
          <a:xfrm>
            <a:off x="838200" y="1654360"/>
            <a:ext cx="5151438" cy="3862596"/>
          </a:xfrm>
        </p:spPr>
        <p:txBody>
          <a:bodyPr anchor="ctr">
            <a:spAutoFit/>
          </a:bodyPr>
          <a:lstStyle/>
          <a:p>
            <a:pPr marL="0" indent="0" eaLnBrk="0" hangingPunct="0">
              <a:lnSpc>
                <a:spcPct val="100000"/>
              </a:lnSpc>
              <a:spcBef>
                <a:spcPct val="0"/>
              </a:spcBef>
              <a:buNone/>
              <a:tabLst>
                <a:tab pos="619125" algn="l"/>
              </a:tabLst>
            </a:pPr>
            <a:r>
              <a:rPr lang="bg-BG" altLang="bg-BG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проект „Подкрепа за успех“  в ОУ „Пенчо Славейков“ са сформирани групи за обучителни затруднения:</a:t>
            </a:r>
          </a:p>
          <a:p>
            <a:pPr marL="0" indent="0" eaLnBrk="0" hangingPunct="0">
              <a:lnSpc>
                <a:spcPct val="100000"/>
              </a:lnSpc>
              <a:spcBef>
                <a:spcPct val="0"/>
              </a:spcBef>
              <a:buNone/>
              <a:tabLst>
                <a:tab pos="619125" algn="l"/>
              </a:tabLst>
            </a:pPr>
            <a:endParaRPr lang="bg-BG" altLang="bg-BG" sz="24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indent="0" eaLnBrk="0" hangingPunct="0">
              <a:lnSpc>
                <a:spcPct val="100000"/>
              </a:lnSpc>
              <a:spcBef>
                <a:spcPct val="0"/>
              </a:spcBef>
              <a:buFontTx/>
              <a:buChar char="•"/>
              <a:tabLst>
                <a:tab pos="619125" algn="l"/>
              </a:tabLst>
            </a:pPr>
            <a:r>
              <a:rPr lang="bg-BG" altLang="bg-BG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През учебната 2018/2019 година общо 58 групи;</a:t>
            </a:r>
          </a:p>
          <a:p>
            <a:pPr marL="0" indent="0" eaLnBrk="0" hangingPunct="0">
              <a:lnSpc>
                <a:spcPct val="100000"/>
              </a:lnSpc>
              <a:spcBef>
                <a:spcPct val="0"/>
              </a:spcBef>
              <a:buFontTx/>
              <a:buChar char="•"/>
              <a:tabLst>
                <a:tab pos="619125" algn="l"/>
              </a:tabLst>
            </a:pPr>
            <a:endParaRPr lang="bg-BG" altLang="bg-BG" sz="24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indent="0" eaLnBrk="0" hangingPunct="0">
              <a:lnSpc>
                <a:spcPct val="100000"/>
              </a:lnSpc>
              <a:spcBef>
                <a:spcPct val="0"/>
              </a:spcBef>
              <a:buFontTx/>
              <a:buChar char="•"/>
              <a:tabLst>
                <a:tab pos="619125" algn="l"/>
              </a:tabLst>
            </a:pPr>
            <a:r>
              <a:rPr lang="bg-BG" altLang="bg-BG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През учебната 2019/2020 година общо 58 групи.</a:t>
            </a:r>
          </a:p>
          <a:p>
            <a:pPr marL="0" indent="0" eaLnBrk="0" hangingPunct="0">
              <a:lnSpc>
                <a:spcPct val="100000"/>
              </a:lnSpc>
              <a:spcBef>
                <a:spcPct val="0"/>
              </a:spcBef>
              <a:buFontTx/>
              <a:buNone/>
              <a:tabLst>
                <a:tab pos="619125" algn="l"/>
              </a:tabLst>
            </a:pPr>
            <a:r>
              <a:rPr lang="bg-BG" altLang="bg-BG" sz="1100" dirty="0" smtClean="0">
                <a:ea typeface="Calibri" pitchFamily="34" charset="0"/>
                <a:cs typeface="Times New Roman" pitchFamily="18" charset="0"/>
              </a:rPr>
              <a:t>	</a:t>
            </a:r>
            <a:endParaRPr lang="bg-BG" altLang="bg-BG" sz="800" dirty="0" smtClean="0">
              <a:latin typeface="Arial" charset="0"/>
              <a:ea typeface="Calibri" pitchFamily="34" charset="0"/>
              <a:cs typeface="Times New Roman" pitchFamily="18" charset="0"/>
            </a:endParaRPr>
          </a:p>
          <a:p>
            <a:pPr marL="0" indent="0" eaLnBrk="0" hangingPunct="0">
              <a:lnSpc>
                <a:spcPct val="100000"/>
              </a:lnSpc>
              <a:spcBef>
                <a:spcPct val="0"/>
              </a:spcBef>
              <a:buFontTx/>
              <a:buNone/>
              <a:tabLst>
                <a:tab pos="619125" algn="l"/>
              </a:tabLst>
            </a:pPr>
            <a:endParaRPr lang="bg-BG" altLang="bg-BG" sz="1800" dirty="0" smtClean="0">
              <a:latin typeface="Arial" charset="0"/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Картина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0"/>
            <a:ext cx="9364663" cy="127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4" name="Контейнер за съдържание 4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4978400" y="1825625"/>
            <a:ext cx="2628900" cy="4664075"/>
          </a:xfrm>
        </p:spPr>
      </p:pic>
      <p:pic>
        <p:nvPicPr>
          <p:cNvPr id="28675" name="Картина 6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63625" y="1825625"/>
            <a:ext cx="2667000" cy="473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6" name="Картина 7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628063" y="1825625"/>
            <a:ext cx="2628900" cy="466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Картина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247650"/>
            <a:ext cx="9364663" cy="127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8" name="Контейнер за съдържание 2"/>
          <p:cNvSpPr>
            <a:spLocks noGrp="1"/>
          </p:cNvSpPr>
          <p:nvPr>
            <p:ph sz="half" idx="1"/>
          </p:nvPr>
        </p:nvSpPr>
        <p:spPr>
          <a:xfrm>
            <a:off x="1363287" y="2069869"/>
            <a:ext cx="9160626" cy="4107094"/>
          </a:xfrm>
        </p:spPr>
        <p:txBody>
          <a:bodyPr/>
          <a:lstStyle/>
          <a:p>
            <a:pPr marL="0" indent="0" algn="ctr">
              <a:buFont typeface="Arial" charset="0"/>
              <a:buNone/>
            </a:pPr>
            <a:r>
              <a:rPr lang="bg-BG" altLang="bg-BG" sz="3200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Проект „Подкрепа за успех“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Font typeface="Arial" charset="0"/>
              <a:buNone/>
            </a:pPr>
            <a:endParaRPr lang="bg-BG" altLang="bg-BG" sz="3200" dirty="0" smtClean="0">
              <a:solidFill>
                <a:srgbClr val="00206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bg-BG" altLang="bg-BG" sz="20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Проектът дава възможност да се преодолеят образователните пропуски в знанията на учениците. 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endParaRPr lang="bg-BG" altLang="bg-BG" sz="2000" dirty="0" smtClean="0">
              <a:solidFill>
                <a:srgbClr val="00000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bg-BG" altLang="bg-BG" sz="20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Допринася за повишаване успеха на учениците и тяхното личностно развитие.</a:t>
            </a:r>
            <a:endParaRPr lang="bg-BG" dirty="0" smtClean="0"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Картина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2838" y="165100"/>
            <a:ext cx="9364662" cy="127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Контейнер за съдържание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10463213" cy="4351338"/>
          </a:xfrm>
        </p:spPr>
        <p:txBody>
          <a:bodyPr rtlCol="0">
            <a:normAutofit fontScale="85000" lnSpcReduction="20000"/>
          </a:bodyPr>
          <a:lstStyle/>
          <a:p>
            <a:pPr indent="0" algn="just" fontAlgn="auto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None/>
              <a:defRPr/>
            </a:pPr>
            <a:r>
              <a:rPr lang="bg-BG" altLang="bg-BG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Arial" panose="020B0604020202020204" pitchFamily="34" charset="0"/>
              </a:rPr>
              <a:t>	</a:t>
            </a:r>
            <a:r>
              <a:rPr lang="bg-BG" altLang="bg-BG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Arial" panose="020B0604020202020204" pitchFamily="34" charset="0"/>
              </a:rPr>
              <a:t>Настоящият програмен период 2014-2020 година за образователните институции бе изпълнен с разнообразие от дейности, насочени към развитието на учениците и тяхната мотивация за учене и даващи възможност на учителя да разшири и обогати своя инструментариум от методически мотивиращи действия за възприемане и учене. Даде възможност да се </a:t>
            </a:r>
            <a:r>
              <a:rPr lang="bg-BG" sz="3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SimSun" panose="02010600030101010101" pitchFamily="2" charset="-122"/>
              </a:rPr>
              <a:t>отворят вратите на образователната институция за  активното включване на родителите и </a:t>
            </a:r>
            <a:r>
              <a:rPr lang="bg-BG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Arial" panose="020B0604020202020204" pitchFamily="34" charset="0"/>
              </a:rPr>
              <a:t>д</a:t>
            </a:r>
            <a:r>
              <a:rPr lang="bg-BG" altLang="bg-BG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cs typeface="Arial" panose="020B0604020202020204" pitchFamily="34" charset="0"/>
              </a:rPr>
              <a:t>а се създаде работещ екип учител-ученик-родител. </a:t>
            </a:r>
            <a:endParaRPr lang="bg-BG" sz="3200" b="1" dirty="0" smtClean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bg-B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Картина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14463" y="585788"/>
            <a:ext cx="9363075" cy="127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Заглавие 1"/>
          <p:cNvSpPr txBox="1">
            <a:spLocks/>
          </p:cNvSpPr>
          <p:nvPr/>
        </p:nvSpPr>
        <p:spPr bwMode="auto">
          <a:xfrm>
            <a:off x="838200" y="3800475"/>
            <a:ext cx="10515600" cy="1362075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000" b="1" kern="1200" cap="all">
                <a:solidFill>
                  <a:srgbClr val="FFC000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FFC000"/>
                </a:solidFill>
                <a:latin typeface="Calibri" pitchFamily="34" charset="0"/>
                <a:ea typeface="宋体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FFC000"/>
                </a:solidFill>
                <a:latin typeface="Calibri" pitchFamily="34" charset="0"/>
                <a:ea typeface="宋体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FFC000"/>
                </a:solidFill>
                <a:latin typeface="Calibri" pitchFamily="34" charset="0"/>
                <a:ea typeface="宋体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FFC000"/>
                </a:solidFill>
                <a:latin typeface="Calibri" pitchFamily="34" charset="0"/>
                <a:ea typeface="宋体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FFC000"/>
                </a:solidFill>
                <a:latin typeface="Calibri" pitchFamily="34" charset="0"/>
                <a:ea typeface="宋体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FFC000"/>
                </a:solidFill>
                <a:latin typeface="Calibri" pitchFamily="34" charset="0"/>
                <a:ea typeface="宋体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FFC000"/>
                </a:solidFill>
                <a:latin typeface="Calibri" pitchFamily="34" charset="0"/>
                <a:ea typeface="宋体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rgbClr val="FFC000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>
              <a:defRPr/>
            </a:pPr>
            <a:r>
              <a:rPr lang="bg-BG" b="0" cap="none" dirty="0" smtClean="0">
                <a:solidFill>
                  <a:srgbClr val="1F497D">
                    <a:lumMod val="75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Благодаря за вниманието!</a:t>
            </a:r>
            <a:endParaRPr lang="bg-B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на Office">
  <a:themeElements>
    <a:clrScheme name="О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О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О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205</TotalTime>
  <Words>541</Words>
  <Application>Microsoft Office PowerPoint</Application>
  <PresentationFormat>Широк екран</PresentationFormat>
  <Paragraphs>42</Paragraphs>
  <Slides>19</Slides>
  <Notes>0</Notes>
  <HiddenSlides>0</HiddenSlides>
  <MMClips>0</MMClips>
  <ScaleCrop>false</ScaleCrop>
  <HeadingPairs>
    <vt:vector size="8" baseType="variant">
      <vt:variant>
        <vt:lpstr>Използвани шрифтове</vt:lpstr>
      </vt:variant>
      <vt:variant>
        <vt:i4>7</vt:i4>
      </vt:variant>
      <vt:variant>
        <vt:lpstr>Тема</vt:lpstr>
      </vt:variant>
      <vt:variant>
        <vt:i4>1</vt:i4>
      </vt:variant>
      <vt:variant>
        <vt:lpstr>Вградени OLE сървъри</vt:lpstr>
      </vt:variant>
      <vt:variant>
        <vt:i4>1</vt:i4>
      </vt:variant>
      <vt:variant>
        <vt:lpstr>Заглавия на слайдовете</vt:lpstr>
      </vt:variant>
      <vt:variant>
        <vt:i4>19</vt:i4>
      </vt:variant>
    </vt:vector>
  </HeadingPairs>
  <TitlesOfParts>
    <vt:vector size="28" baseType="lpstr">
      <vt:lpstr>宋体</vt:lpstr>
      <vt:lpstr>宋体</vt:lpstr>
      <vt:lpstr>Arial</vt:lpstr>
      <vt:lpstr>Calibri</vt:lpstr>
      <vt:lpstr>Calibri Light</vt:lpstr>
      <vt:lpstr>Times New Roman</vt:lpstr>
      <vt:lpstr>Wingdings</vt:lpstr>
      <vt:lpstr>Тема на Office</vt:lpstr>
      <vt:lpstr>Диаграма на Microsoft Excel</vt:lpstr>
      <vt:lpstr>Реализирани проекти  по ОПНОИР  в ОУ „Пенчо Славейков“- гр. Пловдив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на PowerPoint</dc:title>
  <dc:creator>USER</dc:creator>
  <cp:lastModifiedBy>USER</cp:lastModifiedBy>
  <cp:revision>26</cp:revision>
  <dcterms:created xsi:type="dcterms:W3CDTF">2019-11-17T14:49:36Z</dcterms:created>
  <dcterms:modified xsi:type="dcterms:W3CDTF">2019-11-20T06:22:26Z</dcterms:modified>
</cp:coreProperties>
</file>