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  <p:sldMasterId id="2147483722" r:id="rId2"/>
  </p:sldMasterIdLst>
  <p:notesMasterIdLst>
    <p:notesMasterId r:id="rId21"/>
  </p:notesMasterIdLst>
  <p:handoutMasterIdLst>
    <p:handoutMasterId r:id="rId22"/>
  </p:handoutMasterIdLst>
  <p:sldIdLst>
    <p:sldId id="455" r:id="rId3"/>
    <p:sldId id="373" r:id="rId4"/>
    <p:sldId id="461" r:id="rId5"/>
    <p:sldId id="462" r:id="rId6"/>
    <p:sldId id="463" r:id="rId7"/>
    <p:sldId id="465" r:id="rId8"/>
    <p:sldId id="467" r:id="rId9"/>
    <p:sldId id="468" r:id="rId10"/>
    <p:sldId id="469" r:id="rId11"/>
    <p:sldId id="470" r:id="rId12"/>
    <p:sldId id="474" r:id="rId13"/>
    <p:sldId id="475" r:id="rId14"/>
    <p:sldId id="473" r:id="rId15"/>
    <p:sldId id="458" r:id="rId16"/>
    <p:sldId id="457" r:id="rId17"/>
    <p:sldId id="472" r:id="rId18"/>
    <p:sldId id="459" r:id="rId19"/>
    <p:sldId id="290" r:id="rId20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0CF50CB-D926-4AA6-905E-26C317E3ECBB}">
          <p14:sldIdLst>
            <p14:sldId id="455"/>
            <p14:sldId id="373"/>
            <p14:sldId id="461"/>
            <p14:sldId id="462"/>
            <p14:sldId id="463"/>
            <p14:sldId id="465"/>
            <p14:sldId id="467"/>
            <p14:sldId id="468"/>
            <p14:sldId id="469"/>
            <p14:sldId id="470"/>
            <p14:sldId id="474"/>
            <p14:sldId id="475"/>
            <p14:sldId id="473"/>
            <p14:sldId id="458"/>
          </p14:sldIdLst>
        </p14:section>
        <p14:section name="Untitled Section" id="{C2C2ED2F-23E6-4999-A371-4A9F029107EA}">
          <p14:sldIdLst>
            <p14:sldId id="457"/>
            <p14:sldId id="472"/>
            <p14:sldId id="459"/>
            <p14:sldId id="29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usya Ilieva" initials="MI" lastIdx="1" clrIdx="0">
    <p:extLst>
      <p:ext uri="{19B8F6BF-5375-455C-9EA6-DF929625EA0E}">
        <p15:presenceInfo xmlns:p15="http://schemas.microsoft.com/office/powerpoint/2012/main" userId="S-1-5-21-3470032345-2211321583-660534131-1157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1321"/>
    <a:srgbClr val="008000"/>
    <a:srgbClr val="CC3300"/>
    <a:srgbClr val="FF9900"/>
    <a:srgbClr val="00CC99"/>
    <a:srgbClr val="FFFFFF"/>
    <a:srgbClr val="FF6600"/>
    <a:srgbClr val="6699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2393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4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306"/>
    </p:cViewPr>
  </p:sorter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Relationship Id="rId43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0F71E3-0559-4D90-B528-75AA9EE40B7C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C7DD8855-9F54-4F1C-B07F-588337EE83C1}">
      <dgm:prSet phldrT="[Text]" custT="1"/>
      <dgm:spPr/>
      <dgm:t>
        <a:bodyPr/>
        <a:lstStyle/>
        <a:p>
          <a:endParaRPr lang="bg-BG" sz="3600" dirty="0">
            <a:latin typeface="Candara" panose="020E0502030303020204" pitchFamily="34" charset="0"/>
          </a:endParaRPr>
        </a:p>
      </dgm:t>
    </dgm:pt>
    <dgm:pt modelId="{8F623FB7-EE54-417F-BF55-F588927CA479}" type="parTrans" cxnId="{5DF0CD4A-7FD9-483B-A6CD-A77B574F7ADA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43A01BF9-46EE-43A0-9E8D-0B1DD07E713C}" type="sibTrans" cxnId="{5DF0CD4A-7FD9-483B-A6CD-A77B574F7ADA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072AD247-2BC4-490C-97E6-90FDDE0F526B}">
      <dgm:prSet phldrT="[Text]" custT="1"/>
      <dgm:spPr/>
      <dgm:t>
        <a:bodyPr/>
        <a:lstStyle/>
        <a:p>
          <a:pPr algn="just"/>
          <a:r>
            <a:rPr lang="ru-RU" sz="2100" b="1" dirty="0" smtClean="0">
              <a:solidFill>
                <a:srgbClr val="002060"/>
              </a:solidFill>
              <a:latin typeface="Candara" panose="020E0502030303020204" pitchFamily="34" charset="0"/>
            </a:rPr>
            <a:t>12 сключени споразумения с МИГ </a:t>
          </a:r>
          <a:r>
            <a:rPr lang="ru-RU" sz="2100" dirty="0" smtClean="0">
              <a:solidFill>
                <a:srgbClr val="002060"/>
              </a:solidFill>
              <a:latin typeface="Candara" panose="020E0502030303020204" pitchFamily="34" charset="0"/>
            </a:rPr>
            <a:t>по стратегиите</a:t>
          </a:r>
          <a:r>
            <a:rPr lang="en-US" sz="2100" dirty="0" smtClean="0">
              <a:solidFill>
                <a:srgbClr val="002060"/>
              </a:solidFill>
              <a:latin typeface="Candara" panose="020E0502030303020204" pitchFamily="34" charset="0"/>
            </a:rPr>
            <a:t> </a:t>
          </a:r>
          <a:r>
            <a:rPr lang="bg-BG" sz="2100" dirty="0" smtClean="0">
              <a:solidFill>
                <a:srgbClr val="002060"/>
              </a:solidFill>
              <a:latin typeface="Candara" panose="020E0502030303020204" pitchFamily="34" charset="0"/>
            </a:rPr>
            <a:t>за подхода ВОМР</a:t>
          </a:r>
          <a:r>
            <a:rPr lang="ru-RU" sz="2100" dirty="0" smtClean="0">
              <a:solidFill>
                <a:srgbClr val="002060"/>
              </a:solidFill>
              <a:latin typeface="Candara" panose="020E0502030303020204" pitchFamily="34" charset="0"/>
            </a:rPr>
            <a:t> с мерки по </a:t>
          </a:r>
          <a:r>
            <a:rPr lang="en-US" sz="2100" dirty="0" smtClean="0">
              <a:solidFill>
                <a:srgbClr val="002060"/>
              </a:solidFill>
              <a:latin typeface="Candara" panose="020E0502030303020204" pitchFamily="34" charset="0"/>
            </a:rPr>
            <a:t>O</a:t>
          </a:r>
          <a:r>
            <a:rPr lang="ru-RU" sz="2100" dirty="0" smtClean="0">
              <a:solidFill>
                <a:srgbClr val="002060"/>
              </a:solidFill>
              <a:latin typeface="Candara" panose="020E0502030303020204" pitchFamily="34" charset="0"/>
            </a:rPr>
            <a:t>ПНОИР на обща стойност </a:t>
          </a:r>
          <a:r>
            <a:rPr lang="bg-BG" sz="2100" b="1" dirty="0" smtClean="0">
              <a:solidFill>
                <a:srgbClr val="002060"/>
              </a:solidFill>
              <a:latin typeface="Candara" panose="020E0502030303020204" pitchFamily="34" charset="0"/>
            </a:rPr>
            <a:t>10 153 635 лева</a:t>
          </a:r>
          <a:r>
            <a:rPr lang="bg-BG" sz="2100" dirty="0" smtClean="0">
              <a:solidFill>
                <a:srgbClr val="002060"/>
              </a:solidFill>
              <a:latin typeface="Candara" panose="020E0502030303020204" pitchFamily="34" charset="0"/>
            </a:rPr>
            <a:t>, като през 2019 г. е сключено последното споразумение</a:t>
          </a:r>
          <a:r>
            <a:rPr lang="bg-BG" sz="2000" dirty="0" smtClean="0">
              <a:solidFill>
                <a:srgbClr val="002060"/>
              </a:solidFill>
              <a:latin typeface="Candara" panose="020E0502030303020204" pitchFamily="34" charset="0"/>
            </a:rPr>
            <a:t>.</a:t>
          </a:r>
          <a:endParaRPr lang="bg-BG" sz="2000" dirty="0">
            <a:solidFill>
              <a:srgbClr val="002060"/>
            </a:solidFill>
            <a:latin typeface="Candara" panose="020E0502030303020204" pitchFamily="34" charset="0"/>
          </a:endParaRPr>
        </a:p>
      </dgm:t>
    </dgm:pt>
    <dgm:pt modelId="{1417600B-856F-4FE4-9E0B-FF741961B9C3}" type="parTrans" cxnId="{7103C065-250A-48BF-A398-7F1D9FFD0EAE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20CF19FB-4B72-41CD-B5C1-48CE6AAEE4F8}" type="sibTrans" cxnId="{7103C065-250A-48BF-A398-7F1D9FFD0EAE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A4E4A111-74CE-4ACF-90F4-F21D994CF15B}">
      <dgm:prSet phldrT="[Text]" custT="1"/>
      <dgm:spPr/>
      <dgm:t>
        <a:bodyPr/>
        <a:lstStyle/>
        <a:p>
          <a:endParaRPr lang="bg-BG" sz="3600" b="1" dirty="0" smtClean="0">
            <a:solidFill>
              <a:srgbClr val="FF0000"/>
            </a:solidFill>
            <a:latin typeface="Candara" panose="020E0502030303020204" pitchFamily="34" charset="0"/>
          </a:endParaRPr>
        </a:p>
      </dgm:t>
    </dgm:pt>
    <dgm:pt modelId="{BC1FC7A0-59E0-47C9-ACE1-7D5CE0A5D08B}" type="parTrans" cxnId="{40F8D2AB-12B4-4632-801F-5F9F2997172B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6AD61437-FF03-4E6E-94C1-DE8C1F82BFA5}" type="sibTrans" cxnId="{40F8D2AB-12B4-4632-801F-5F9F2997172B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BB29774A-92C2-4DE4-BDDB-4D81E3C17211}">
      <dgm:prSet phldrT="[Text]"/>
      <dgm:spPr/>
      <dgm:t>
        <a:bodyPr/>
        <a:lstStyle/>
        <a:p>
          <a:pPr algn="just"/>
          <a:r>
            <a:rPr lang="ru-RU" b="1" dirty="0" smtClean="0">
              <a:solidFill>
                <a:srgbClr val="002060"/>
              </a:solidFill>
              <a:latin typeface="Candara" panose="020E0502030303020204" pitchFamily="34" charset="0"/>
            </a:rPr>
            <a:t>5 подадени проекта </a:t>
          </a:r>
          <a:r>
            <a:rPr lang="ru-RU" dirty="0" smtClean="0">
              <a:solidFill>
                <a:srgbClr val="002060"/>
              </a:solidFill>
              <a:latin typeface="Candara" panose="020E0502030303020204" pitchFamily="34" charset="0"/>
            </a:rPr>
            <a:t>по </a:t>
          </a:r>
          <a:r>
            <a:rPr lang="bg-BG" dirty="0" smtClean="0">
              <a:solidFill>
                <a:srgbClr val="002060"/>
              </a:solidFill>
              <a:latin typeface="Candara" panose="020E0502030303020204" pitchFamily="34" charset="0"/>
            </a:rPr>
            <a:t>4</a:t>
          </a:r>
          <a:r>
            <a:rPr lang="ru-RU" dirty="0" smtClean="0">
              <a:solidFill>
                <a:srgbClr val="002060"/>
              </a:solidFill>
              <a:latin typeface="Candara" panose="020E0502030303020204" pitchFamily="34" charset="0"/>
            </a:rPr>
            <a:t> процедури</a:t>
          </a:r>
          <a:r>
            <a:rPr lang="en-US" dirty="0" smtClean="0">
              <a:solidFill>
                <a:srgbClr val="002060"/>
              </a:solidFill>
              <a:latin typeface="Candara" panose="020E0502030303020204" pitchFamily="34" charset="0"/>
            </a:rPr>
            <a:t> </a:t>
          </a:r>
          <a:r>
            <a:rPr lang="bg-BG" dirty="0" smtClean="0">
              <a:solidFill>
                <a:srgbClr val="002060"/>
              </a:solidFill>
              <a:latin typeface="Candara" panose="020E0502030303020204" pitchFamily="34" charset="0"/>
            </a:rPr>
            <a:t>с изтекъл </a:t>
          </a:r>
          <a:r>
            <a:rPr lang="ru-RU" dirty="0" smtClean="0">
              <a:solidFill>
                <a:srgbClr val="002060"/>
              </a:solidFill>
              <a:latin typeface="Candara" panose="020E0502030303020204" pitchFamily="34" charset="0"/>
            </a:rPr>
            <a:t>първи срок на кандидатстване към 31.10.2019 г., стартирала оценка с осигурени наблюдатели от УО на ОПНОИР.</a:t>
          </a:r>
          <a:endParaRPr lang="bg-BG" dirty="0">
            <a:solidFill>
              <a:srgbClr val="002060"/>
            </a:solidFill>
            <a:latin typeface="Candara" panose="020E0502030303020204" pitchFamily="34" charset="0"/>
          </a:endParaRPr>
        </a:p>
      </dgm:t>
    </dgm:pt>
    <dgm:pt modelId="{06B4DAB1-E874-45AA-9461-212230177D2F}" type="parTrans" cxnId="{498FF12B-E980-41EC-9EED-FFF5CADF9564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FDCEAB85-DF12-49D2-ABE3-A2527EF2BEB7}" type="sibTrans" cxnId="{498FF12B-E980-41EC-9EED-FFF5CADF9564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61B6FD54-CBFA-40B7-BF8F-1521F05ECFBE}">
      <dgm:prSet phldrT="[Text]"/>
      <dgm:spPr/>
      <dgm:t>
        <a:bodyPr/>
        <a:lstStyle/>
        <a:p>
          <a:pPr algn="just"/>
          <a:r>
            <a:rPr lang="bg-BG" b="1" dirty="0" smtClean="0">
              <a:solidFill>
                <a:srgbClr val="002060"/>
              </a:solidFill>
              <a:latin typeface="Candara" panose="020E0502030303020204" pitchFamily="34" charset="0"/>
            </a:rPr>
            <a:t>Обявени 9 от планираните 15 процедури за БФП </a:t>
          </a:r>
          <a:r>
            <a:rPr lang="bg-BG" dirty="0" smtClean="0">
              <a:solidFill>
                <a:srgbClr val="002060"/>
              </a:solidFill>
              <a:latin typeface="Candara" panose="020E0502030303020204" pitchFamily="34" charset="0"/>
            </a:rPr>
            <a:t>на стойност </a:t>
          </a:r>
          <a:r>
            <a:rPr lang="bg-BG" b="1" dirty="0" smtClean="0">
              <a:solidFill>
                <a:srgbClr val="002060"/>
              </a:solidFill>
              <a:latin typeface="Candara" panose="020E0502030303020204" pitchFamily="34" charset="0"/>
            </a:rPr>
            <a:t>6 242 905 лв. </a:t>
          </a:r>
          <a:r>
            <a:rPr lang="bg-BG" dirty="0" smtClean="0">
              <a:solidFill>
                <a:srgbClr val="002060"/>
              </a:solidFill>
              <a:latin typeface="Candara" panose="020E0502030303020204" pitchFamily="34" charset="0"/>
            </a:rPr>
            <a:t>с финансиране от ОПНОИР. Проведено обучение за 12 МИГ за процеса на оценяване.</a:t>
          </a:r>
          <a:endParaRPr lang="bg-BG" dirty="0">
            <a:solidFill>
              <a:srgbClr val="002060"/>
            </a:solidFill>
            <a:latin typeface="Candara" panose="020E0502030303020204" pitchFamily="34" charset="0"/>
          </a:endParaRPr>
        </a:p>
      </dgm:t>
    </dgm:pt>
    <dgm:pt modelId="{26712020-266B-460F-ABCF-BFC62ABC9D68}" type="sibTrans" cxnId="{D70D9FB4-4AF8-4C5C-8AC2-8BB2D8C51EE8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2D692D7A-786D-4813-941B-B313CA7C70F3}" type="parTrans" cxnId="{D70D9FB4-4AF8-4C5C-8AC2-8BB2D8C51EE8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4F629A7C-066D-4F99-BDA4-4C7E8D815952}">
      <dgm:prSet phldrT="[Text]" custT="1"/>
      <dgm:spPr/>
      <dgm:t>
        <a:bodyPr/>
        <a:lstStyle/>
        <a:p>
          <a:r>
            <a:rPr lang="bg-BG" sz="2000" b="1" smtClean="0">
              <a:latin typeface="Candara" panose="020E0502030303020204" pitchFamily="34" charset="0"/>
            </a:rPr>
            <a:t> </a:t>
          </a:r>
          <a:endParaRPr lang="bg-BG" sz="2000" dirty="0">
            <a:latin typeface="Candara" panose="020E0502030303020204" pitchFamily="34" charset="0"/>
          </a:endParaRPr>
        </a:p>
      </dgm:t>
    </dgm:pt>
    <dgm:pt modelId="{21498EF0-4ADD-4374-A788-D365724BDC33}" type="sibTrans" cxnId="{C19858D2-6C54-4F17-9E6E-9CD5A71009CC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2E6565E9-3A2F-47AB-A732-48D28466E723}" type="parTrans" cxnId="{C19858D2-6C54-4F17-9E6E-9CD5A71009CC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9487565D-377F-475C-B264-02CD56D6134D}">
      <dgm:prSet phldrT="[Text]"/>
      <dgm:spPr/>
      <dgm:t>
        <a:bodyPr/>
        <a:lstStyle/>
        <a:p>
          <a:pPr algn="l"/>
          <a:endParaRPr lang="bg-BG" sz="1500" dirty="0" smtClean="0">
            <a:solidFill>
              <a:srgbClr val="002060"/>
            </a:solidFill>
            <a:latin typeface="Candara" panose="020E0502030303020204" pitchFamily="34" charset="0"/>
          </a:endParaRPr>
        </a:p>
      </dgm:t>
    </dgm:pt>
    <dgm:pt modelId="{4D9D8F95-E959-4696-BF0E-F51F15388674}" type="parTrans" cxnId="{B2176277-22C5-46B0-9AB9-B89D8377F422}">
      <dgm:prSet/>
      <dgm:spPr/>
      <dgm:t>
        <a:bodyPr/>
        <a:lstStyle/>
        <a:p>
          <a:endParaRPr lang="bg-BG"/>
        </a:p>
      </dgm:t>
    </dgm:pt>
    <dgm:pt modelId="{FA6DD0D8-621A-4FE8-A98D-B2DEEC7C5B62}" type="sibTrans" cxnId="{B2176277-22C5-46B0-9AB9-B89D8377F422}">
      <dgm:prSet/>
      <dgm:spPr/>
      <dgm:t>
        <a:bodyPr/>
        <a:lstStyle/>
        <a:p>
          <a:endParaRPr lang="bg-BG"/>
        </a:p>
      </dgm:t>
    </dgm:pt>
    <dgm:pt modelId="{C9B22B36-5A8C-4692-9953-152A81D4019E}">
      <dgm:prSet phldrT="[Text]"/>
      <dgm:spPr/>
      <dgm:t>
        <a:bodyPr/>
        <a:lstStyle/>
        <a:p>
          <a:pPr algn="just"/>
          <a:endParaRPr lang="bg-BG" sz="1500" dirty="0">
            <a:solidFill>
              <a:srgbClr val="002060"/>
            </a:solidFill>
            <a:latin typeface="Candara" panose="020E0502030303020204" pitchFamily="34" charset="0"/>
          </a:endParaRPr>
        </a:p>
      </dgm:t>
    </dgm:pt>
    <dgm:pt modelId="{790A67E3-F9BD-476A-88ED-B47C93A28D68}" type="parTrans" cxnId="{6266A906-00A9-46EC-B0CE-66B54C571C50}">
      <dgm:prSet/>
      <dgm:spPr/>
      <dgm:t>
        <a:bodyPr/>
        <a:lstStyle/>
        <a:p>
          <a:endParaRPr lang="bg-BG"/>
        </a:p>
      </dgm:t>
    </dgm:pt>
    <dgm:pt modelId="{1106DE5C-7B59-4FBB-82D6-9B24A0FAF254}" type="sibTrans" cxnId="{6266A906-00A9-46EC-B0CE-66B54C571C50}">
      <dgm:prSet/>
      <dgm:spPr/>
      <dgm:t>
        <a:bodyPr/>
        <a:lstStyle/>
        <a:p>
          <a:endParaRPr lang="bg-BG"/>
        </a:p>
      </dgm:t>
    </dgm:pt>
    <dgm:pt modelId="{D03DE6D0-CE28-4C0A-8C51-89F0D5332941}" type="pres">
      <dgm:prSet presAssocID="{570F71E3-0559-4D90-B528-75AA9EE40B7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bg-BG"/>
        </a:p>
      </dgm:t>
    </dgm:pt>
    <dgm:pt modelId="{11ED18BB-8DD2-4C15-B66E-6C69824DE2CC}" type="pres">
      <dgm:prSet presAssocID="{C7DD8855-9F54-4F1C-B07F-588337EE83C1}" presName="composite" presStyleCnt="0"/>
      <dgm:spPr/>
    </dgm:pt>
    <dgm:pt modelId="{754EC889-EDA2-427A-82A9-6F205AF99B9C}" type="pres">
      <dgm:prSet presAssocID="{C7DD8855-9F54-4F1C-B07F-588337EE83C1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B4DE6EB3-8776-4E5F-9363-F3ED31E0347C}" type="pres">
      <dgm:prSet presAssocID="{C7DD8855-9F54-4F1C-B07F-588337EE83C1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59469E09-65F6-47F4-B943-9E9B3B276C70}" type="pres">
      <dgm:prSet presAssocID="{43A01BF9-46EE-43A0-9E8D-0B1DD07E713C}" presName="sp" presStyleCnt="0"/>
      <dgm:spPr/>
    </dgm:pt>
    <dgm:pt modelId="{4EADC357-0A5C-4531-816F-33516FBA183A}" type="pres">
      <dgm:prSet presAssocID="{4F629A7C-066D-4F99-BDA4-4C7E8D815952}" presName="composite" presStyleCnt="0"/>
      <dgm:spPr/>
    </dgm:pt>
    <dgm:pt modelId="{98935269-A16B-4B4A-9B0B-5E32C1D98EE5}" type="pres">
      <dgm:prSet presAssocID="{4F629A7C-066D-4F99-BDA4-4C7E8D815952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2FD4A0E8-5BC1-4016-B3FC-00D5C5CBF404}" type="pres">
      <dgm:prSet presAssocID="{4F629A7C-066D-4F99-BDA4-4C7E8D815952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5FAB5CEE-AE96-49FB-9E36-6E3147C7457D}" type="pres">
      <dgm:prSet presAssocID="{21498EF0-4ADD-4374-A788-D365724BDC33}" presName="sp" presStyleCnt="0"/>
      <dgm:spPr/>
    </dgm:pt>
    <dgm:pt modelId="{D9F9FB8E-E16E-4749-B668-E840A71CD16F}" type="pres">
      <dgm:prSet presAssocID="{A4E4A111-74CE-4ACF-90F4-F21D994CF15B}" presName="composite" presStyleCnt="0"/>
      <dgm:spPr/>
    </dgm:pt>
    <dgm:pt modelId="{897D330E-F89B-415F-86AC-F54B3012CCA5}" type="pres">
      <dgm:prSet presAssocID="{A4E4A111-74CE-4ACF-90F4-F21D994CF15B}" presName="parentText" presStyleLbl="alignNode1" presStyleIdx="2" presStyleCnt="3" custLinFactNeighborX="949" custLinFactNeighborY="838">
        <dgm:presLayoutVars>
          <dgm:chMax val="1"/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15F32BD3-CBE6-475F-A0D6-E6EC74190816}" type="pres">
      <dgm:prSet presAssocID="{A4E4A111-74CE-4ACF-90F4-F21D994CF15B}" presName="descendantText" presStyleLbl="alignAcc1" presStyleIdx="2" presStyleCnt="3" custLinFactNeighborX="292" custLinFactNeighborY="882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</dgm:ptLst>
  <dgm:cxnLst>
    <dgm:cxn modelId="{D70D9FB4-4AF8-4C5C-8AC2-8BB2D8C51EE8}" srcId="{4F629A7C-066D-4F99-BDA4-4C7E8D815952}" destId="{61B6FD54-CBFA-40B7-BF8F-1521F05ECFBE}" srcOrd="0" destOrd="0" parTransId="{2D692D7A-786D-4813-941B-B313CA7C70F3}" sibTransId="{26712020-266B-460F-ABCF-BFC62ABC9D68}"/>
    <dgm:cxn modelId="{C19858D2-6C54-4F17-9E6E-9CD5A71009CC}" srcId="{570F71E3-0559-4D90-B528-75AA9EE40B7C}" destId="{4F629A7C-066D-4F99-BDA4-4C7E8D815952}" srcOrd="1" destOrd="0" parTransId="{2E6565E9-3A2F-47AB-A732-48D28466E723}" sibTransId="{21498EF0-4ADD-4374-A788-D365724BDC33}"/>
    <dgm:cxn modelId="{50337D56-474A-460A-83BD-6E6419C4E252}" type="presOf" srcId="{A4E4A111-74CE-4ACF-90F4-F21D994CF15B}" destId="{897D330E-F89B-415F-86AC-F54B3012CCA5}" srcOrd="0" destOrd="0" presId="urn:microsoft.com/office/officeart/2005/8/layout/chevron2"/>
    <dgm:cxn modelId="{5DF0CD4A-7FD9-483B-A6CD-A77B574F7ADA}" srcId="{570F71E3-0559-4D90-B528-75AA9EE40B7C}" destId="{C7DD8855-9F54-4F1C-B07F-588337EE83C1}" srcOrd="0" destOrd="0" parTransId="{8F623FB7-EE54-417F-BF55-F588927CA479}" sibTransId="{43A01BF9-46EE-43A0-9E8D-0B1DD07E713C}"/>
    <dgm:cxn modelId="{B2176277-22C5-46B0-9AB9-B89D8377F422}" srcId="{C7DD8855-9F54-4F1C-B07F-588337EE83C1}" destId="{9487565D-377F-475C-B264-02CD56D6134D}" srcOrd="2" destOrd="0" parTransId="{4D9D8F95-E959-4696-BF0E-F51F15388674}" sibTransId="{FA6DD0D8-621A-4FE8-A98D-B2DEEC7C5B62}"/>
    <dgm:cxn modelId="{E8A9B866-6756-4624-82BE-D61744CF3E1C}" type="presOf" srcId="{61B6FD54-CBFA-40B7-BF8F-1521F05ECFBE}" destId="{2FD4A0E8-5BC1-4016-B3FC-00D5C5CBF404}" srcOrd="0" destOrd="0" presId="urn:microsoft.com/office/officeart/2005/8/layout/chevron2"/>
    <dgm:cxn modelId="{40F8D2AB-12B4-4632-801F-5F9F2997172B}" srcId="{570F71E3-0559-4D90-B528-75AA9EE40B7C}" destId="{A4E4A111-74CE-4ACF-90F4-F21D994CF15B}" srcOrd="2" destOrd="0" parTransId="{BC1FC7A0-59E0-47C9-ACE1-7D5CE0A5D08B}" sibTransId="{6AD61437-FF03-4E6E-94C1-DE8C1F82BFA5}"/>
    <dgm:cxn modelId="{1F1A2744-41C4-4050-9BCC-074635B4970E}" type="presOf" srcId="{072AD247-2BC4-490C-97E6-90FDDE0F526B}" destId="{B4DE6EB3-8776-4E5F-9363-F3ED31E0347C}" srcOrd="0" destOrd="1" presId="urn:microsoft.com/office/officeart/2005/8/layout/chevron2"/>
    <dgm:cxn modelId="{D603E342-9572-4A2A-BEA1-58101E8399E9}" type="presOf" srcId="{570F71E3-0559-4D90-B528-75AA9EE40B7C}" destId="{D03DE6D0-CE28-4C0A-8C51-89F0D5332941}" srcOrd="0" destOrd="0" presId="urn:microsoft.com/office/officeart/2005/8/layout/chevron2"/>
    <dgm:cxn modelId="{498FF12B-E980-41EC-9EED-FFF5CADF9564}" srcId="{A4E4A111-74CE-4ACF-90F4-F21D994CF15B}" destId="{BB29774A-92C2-4DE4-BDDB-4D81E3C17211}" srcOrd="0" destOrd="0" parTransId="{06B4DAB1-E874-45AA-9461-212230177D2F}" sibTransId="{FDCEAB85-DF12-49D2-ABE3-A2527EF2BEB7}"/>
    <dgm:cxn modelId="{6266A906-00A9-46EC-B0CE-66B54C571C50}" srcId="{C7DD8855-9F54-4F1C-B07F-588337EE83C1}" destId="{C9B22B36-5A8C-4692-9953-152A81D4019E}" srcOrd="0" destOrd="0" parTransId="{790A67E3-F9BD-476A-88ED-B47C93A28D68}" sibTransId="{1106DE5C-7B59-4FBB-82D6-9B24A0FAF254}"/>
    <dgm:cxn modelId="{0EB61D1A-F31C-4ECF-8DAF-23F6E9F4DDC3}" type="presOf" srcId="{BB29774A-92C2-4DE4-BDDB-4D81E3C17211}" destId="{15F32BD3-CBE6-475F-A0D6-E6EC74190816}" srcOrd="0" destOrd="0" presId="urn:microsoft.com/office/officeart/2005/8/layout/chevron2"/>
    <dgm:cxn modelId="{90BFC5A4-B7A5-4926-A1B2-0ABB34E62324}" type="presOf" srcId="{4F629A7C-066D-4F99-BDA4-4C7E8D815952}" destId="{98935269-A16B-4B4A-9B0B-5E32C1D98EE5}" srcOrd="0" destOrd="0" presId="urn:microsoft.com/office/officeart/2005/8/layout/chevron2"/>
    <dgm:cxn modelId="{7103C065-250A-48BF-A398-7F1D9FFD0EAE}" srcId="{C7DD8855-9F54-4F1C-B07F-588337EE83C1}" destId="{072AD247-2BC4-490C-97E6-90FDDE0F526B}" srcOrd="1" destOrd="0" parTransId="{1417600B-856F-4FE4-9E0B-FF741961B9C3}" sibTransId="{20CF19FB-4B72-41CD-B5C1-48CE6AAEE4F8}"/>
    <dgm:cxn modelId="{ACBC4EFD-B85B-4362-B850-E7F62CF78652}" type="presOf" srcId="{9487565D-377F-475C-B264-02CD56D6134D}" destId="{B4DE6EB3-8776-4E5F-9363-F3ED31E0347C}" srcOrd="0" destOrd="2" presId="urn:microsoft.com/office/officeart/2005/8/layout/chevron2"/>
    <dgm:cxn modelId="{3320D435-7603-42F5-BBCF-083DF6644B41}" type="presOf" srcId="{C9B22B36-5A8C-4692-9953-152A81D4019E}" destId="{B4DE6EB3-8776-4E5F-9363-F3ED31E0347C}" srcOrd="0" destOrd="0" presId="urn:microsoft.com/office/officeart/2005/8/layout/chevron2"/>
    <dgm:cxn modelId="{6CD8D87D-9899-4CA5-AB63-28C7430FEAF3}" type="presOf" srcId="{C7DD8855-9F54-4F1C-B07F-588337EE83C1}" destId="{754EC889-EDA2-427A-82A9-6F205AF99B9C}" srcOrd="0" destOrd="0" presId="urn:microsoft.com/office/officeart/2005/8/layout/chevron2"/>
    <dgm:cxn modelId="{079073DB-9BB7-4497-8F4A-D71AA951977B}" type="presParOf" srcId="{D03DE6D0-CE28-4C0A-8C51-89F0D5332941}" destId="{11ED18BB-8DD2-4C15-B66E-6C69824DE2CC}" srcOrd="0" destOrd="0" presId="urn:microsoft.com/office/officeart/2005/8/layout/chevron2"/>
    <dgm:cxn modelId="{514E80A4-792E-4349-8C5D-4EFA43690AE6}" type="presParOf" srcId="{11ED18BB-8DD2-4C15-B66E-6C69824DE2CC}" destId="{754EC889-EDA2-427A-82A9-6F205AF99B9C}" srcOrd="0" destOrd="0" presId="urn:microsoft.com/office/officeart/2005/8/layout/chevron2"/>
    <dgm:cxn modelId="{DA3C9D55-6AD5-43D0-9C3E-9D90DF47B11B}" type="presParOf" srcId="{11ED18BB-8DD2-4C15-B66E-6C69824DE2CC}" destId="{B4DE6EB3-8776-4E5F-9363-F3ED31E0347C}" srcOrd="1" destOrd="0" presId="urn:microsoft.com/office/officeart/2005/8/layout/chevron2"/>
    <dgm:cxn modelId="{24448F10-F6C0-49B8-9AC5-C2869BAF4FC7}" type="presParOf" srcId="{D03DE6D0-CE28-4C0A-8C51-89F0D5332941}" destId="{59469E09-65F6-47F4-B943-9E9B3B276C70}" srcOrd="1" destOrd="0" presId="urn:microsoft.com/office/officeart/2005/8/layout/chevron2"/>
    <dgm:cxn modelId="{1CAA79B2-FA26-4F8E-8D84-F90EC27A309B}" type="presParOf" srcId="{D03DE6D0-CE28-4C0A-8C51-89F0D5332941}" destId="{4EADC357-0A5C-4531-816F-33516FBA183A}" srcOrd="2" destOrd="0" presId="urn:microsoft.com/office/officeart/2005/8/layout/chevron2"/>
    <dgm:cxn modelId="{6C01EAEE-EED2-46DD-9F5A-A593A36C36D0}" type="presParOf" srcId="{4EADC357-0A5C-4531-816F-33516FBA183A}" destId="{98935269-A16B-4B4A-9B0B-5E32C1D98EE5}" srcOrd="0" destOrd="0" presId="urn:microsoft.com/office/officeart/2005/8/layout/chevron2"/>
    <dgm:cxn modelId="{939917C6-AE64-4B78-9A23-EDFE620A4F02}" type="presParOf" srcId="{4EADC357-0A5C-4531-816F-33516FBA183A}" destId="{2FD4A0E8-5BC1-4016-B3FC-00D5C5CBF404}" srcOrd="1" destOrd="0" presId="urn:microsoft.com/office/officeart/2005/8/layout/chevron2"/>
    <dgm:cxn modelId="{A57144F5-5FB9-4B0F-ADBB-654469A91D0D}" type="presParOf" srcId="{D03DE6D0-CE28-4C0A-8C51-89F0D5332941}" destId="{5FAB5CEE-AE96-49FB-9E36-6E3147C7457D}" srcOrd="3" destOrd="0" presId="urn:microsoft.com/office/officeart/2005/8/layout/chevron2"/>
    <dgm:cxn modelId="{CD5941D8-47C6-4A55-848E-FAA0ECC4A876}" type="presParOf" srcId="{D03DE6D0-CE28-4C0A-8C51-89F0D5332941}" destId="{D9F9FB8E-E16E-4749-B668-E840A71CD16F}" srcOrd="4" destOrd="0" presId="urn:microsoft.com/office/officeart/2005/8/layout/chevron2"/>
    <dgm:cxn modelId="{82D7E812-1750-4E17-8BAE-3E3D765E913F}" type="presParOf" srcId="{D9F9FB8E-E16E-4749-B668-E840A71CD16F}" destId="{897D330E-F89B-415F-86AC-F54B3012CCA5}" srcOrd="0" destOrd="0" presId="urn:microsoft.com/office/officeart/2005/8/layout/chevron2"/>
    <dgm:cxn modelId="{4434EAAA-361C-4C54-8834-99E2328AEC91}" type="presParOf" srcId="{D9F9FB8E-E16E-4749-B668-E840A71CD16F}" destId="{15F32BD3-CBE6-475F-A0D6-E6EC7419081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19.11.2019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19.11.2019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3751179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16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406422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19/11/2019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19/11/2019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19/11/2019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19/11/2019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19/11/2019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9579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19/11/2019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4732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19/11/2019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8626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19/11/2019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7534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19/11/2019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2649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19/11/2019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58530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19/11/2019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63687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19/11/2019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32564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19/11/2019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63462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19/11/2019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10494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19/11/2019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77024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19/11/2019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81733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19/11/2019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396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19/11/2019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:a16="http://schemas.microsoft.com/office/drawing/2014/main" xmlns="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  <p:sldLayoutId id="2147483735" r:id="rId6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19/11/2019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 descr="http://sf.mon.bg/img/logo_eu_r_dva_fonda.png">
            <a:extLst>
              <a:ext uri="{FF2B5EF4-FFF2-40B4-BE49-F238E27FC236}">
                <a16:creationId xmlns:a16="http://schemas.microsoft.com/office/drawing/2014/main" xmlns="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xmlns="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1039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opnoir.bg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6945" y="1341804"/>
            <a:ext cx="6725055" cy="498218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03796" y="1889877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Напредък в изпълнението на </a:t>
            </a:r>
            <a:br>
              <a:rPr lang="ru-RU" sz="32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ru-RU" sz="32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ОП НОИР</a:t>
            </a:r>
            <a:r>
              <a:rPr lang="en-GB" sz="32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2014-2020</a:t>
            </a:r>
            <a:endParaRPr lang="en-GB" sz="3200" b="1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03796" y="4192621"/>
            <a:ext cx="10058400" cy="2362863"/>
          </a:xfrm>
        </p:spPr>
        <p:txBody>
          <a:bodyPr>
            <a:normAutofit/>
          </a:bodyPr>
          <a:lstStyle/>
          <a:p>
            <a:r>
              <a:rPr lang="bg-BG" sz="32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12-то </a:t>
            </a:r>
            <a: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редовно заседание </a:t>
            </a:r>
            <a:r>
              <a:rPr lang="bg-BG" sz="32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/>
            </a:r>
            <a:br>
              <a:rPr lang="bg-BG" sz="32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bg-BG" sz="32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на </a:t>
            </a:r>
            <a: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Комитета за наблюдение</a:t>
            </a:r>
            <a: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/>
            </a:r>
            <a:b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/>
            </a:r>
            <a:b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/>
            </a:r>
            <a:b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ru-RU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гр.</a:t>
            </a:r>
            <a: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</a:t>
            </a:r>
            <a:r>
              <a:rPr lang="ru-RU" sz="32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Пловдив</a:t>
            </a:r>
            <a:r>
              <a:rPr lang="en-GB" sz="32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, </a:t>
            </a:r>
            <a:r>
              <a:rPr lang="bg-BG" sz="32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20</a:t>
            </a:r>
            <a:r>
              <a:rPr lang="en-GB" sz="32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</a:t>
            </a:r>
            <a:r>
              <a:rPr lang="bg-BG" sz="32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ноември </a:t>
            </a:r>
            <a:r>
              <a:rPr lang="ru-RU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2019 г.</a:t>
            </a:r>
            <a:endParaRPr lang="en-GB" sz="32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543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6945" y="1341804"/>
            <a:ext cx="6725055" cy="498218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373065"/>
            <a:ext cx="11404857" cy="809696"/>
          </a:xfrm>
        </p:spPr>
        <p:txBody>
          <a:bodyPr>
            <a:normAutofit/>
          </a:bodyPr>
          <a:lstStyle/>
          <a:p>
            <a:pPr algn="ctr"/>
            <a:r>
              <a:rPr lang="bg-BG" sz="3000" b="1" cap="small" dirty="0" smtClean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С ъ д ъ р ж а н и е</a:t>
            </a:r>
            <a:endParaRPr lang="bg-BG" sz="3000" b="1" cap="small" dirty="0">
              <a:solidFill>
                <a:srgbClr val="C0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15195" y="2519265"/>
            <a:ext cx="11640831" cy="4305323"/>
          </a:xfrm>
        </p:spPr>
        <p:txBody>
          <a:bodyPr>
            <a:normAutofit/>
          </a:bodyPr>
          <a:lstStyle/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 smtClean="0">
                <a:solidFill>
                  <a:schemeClr val="tx2"/>
                </a:solidFill>
                <a:latin typeface="+mn-lt"/>
              </a:rPr>
              <a:t>Финансово изпълнение на ОП НОИР, </a:t>
            </a:r>
            <a:r>
              <a:rPr lang="en-US" sz="2800" dirty="0" smtClean="0">
                <a:solidFill>
                  <a:schemeClr val="tx2"/>
                </a:solidFill>
                <a:latin typeface="+mn-lt"/>
              </a:rPr>
              <a:t>N+3</a:t>
            </a:r>
            <a:endParaRPr lang="bg-BG" sz="2800" dirty="0" smtClean="0">
              <a:solidFill>
                <a:schemeClr val="tx2"/>
              </a:solidFill>
              <a:latin typeface="+mn-lt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 smtClean="0">
                <a:solidFill>
                  <a:schemeClr val="tx2"/>
                </a:solidFill>
                <a:latin typeface="+mn-lt"/>
              </a:rPr>
              <a:t>Постигнати резултати</a:t>
            </a:r>
            <a:endParaRPr lang="en-US" sz="2800" dirty="0" smtClean="0">
              <a:solidFill>
                <a:schemeClr val="tx2"/>
              </a:solidFill>
              <a:latin typeface="+mn-lt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 smtClean="0">
                <a:solidFill>
                  <a:schemeClr val="tx2"/>
                </a:solidFill>
                <a:latin typeface="+mn-lt"/>
              </a:rPr>
              <a:t>Ос 1 – мерки за ускоряване на изпълнението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 smtClean="0">
                <a:solidFill>
                  <a:schemeClr val="tx2"/>
                </a:solidFill>
                <a:latin typeface="+mn-lt"/>
              </a:rPr>
              <a:t>Второ изменение на ОП НОИР</a:t>
            </a:r>
            <a:endParaRPr lang="bg-BG" sz="2800" dirty="0">
              <a:solidFill>
                <a:schemeClr val="tx2"/>
              </a:solidFill>
              <a:latin typeface="+mn-lt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 smtClean="0">
                <a:solidFill>
                  <a:schemeClr val="tx2"/>
                </a:solidFill>
                <a:latin typeface="+mn-lt"/>
              </a:rPr>
              <a:t>Информация </a:t>
            </a:r>
            <a:r>
              <a:rPr lang="bg-BG" sz="2800" dirty="0">
                <a:solidFill>
                  <a:schemeClr val="tx2"/>
                </a:solidFill>
                <a:latin typeface="+mn-lt"/>
              </a:rPr>
              <a:t>за проведени писмени </a:t>
            </a:r>
            <a:r>
              <a:rPr lang="bg-BG" sz="2800" dirty="0" smtClean="0">
                <a:solidFill>
                  <a:schemeClr val="tx2"/>
                </a:solidFill>
                <a:latin typeface="+mn-lt"/>
              </a:rPr>
              <a:t>процедури</a:t>
            </a:r>
            <a:endParaRPr lang="bg-BG" sz="2800" dirty="0">
              <a:solidFill>
                <a:schemeClr val="tx2"/>
              </a:solidFill>
              <a:latin typeface="+mn-lt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ru-RU" sz="2800" dirty="0" smtClean="0">
                <a:solidFill>
                  <a:schemeClr val="tx2"/>
                </a:solidFill>
                <a:latin typeface="+mn-lt"/>
              </a:rPr>
              <a:t>Информация </a:t>
            </a:r>
            <a:r>
              <a:rPr lang="bg-BG" sz="2800" dirty="0" smtClean="0">
                <a:solidFill>
                  <a:schemeClr val="tx2"/>
                </a:solidFill>
                <a:latin typeface="+mn-lt"/>
              </a:rPr>
              <a:t>за извършени одити по ОП НОИР</a:t>
            </a:r>
            <a:endParaRPr lang="en-US" sz="2800" dirty="0" smtClean="0">
              <a:solidFill>
                <a:schemeClr val="tx2"/>
              </a:solidFill>
              <a:latin typeface="+mn-lt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800" dirty="0" smtClean="0">
                <a:solidFill>
                  <a:schemeClr val="tx2"/>
                </a:solidFill>
                <a:latin typeface="+mn-lt"/>
              </a:rPr>
              <a:t>Представяне на напредъка в подхода ВОМР </a:t>
            </a:r>
          </a:p>
        </p:txBody>
      </p:sp>
    </p:spTree>
    <p:extLst>
      <p:ext uri="{BB962C8B-B14F-4D97-AF65-F5344CB8AC3E}">
        <p14:creationId xmlns:p14="http://schemas.microsoft.com/office/powerpoint/2010/main" val="3924545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367" y="1356208"/>
            <a:ext cx="11866652" cy="480564"/>
          </a:xfrm>
        </p:spPr>
        <p:txBody>
          <a:bodyPr>
            <a:normAutofit/>
          </a:bodyPr>
          <a:lstStyle/>
          <a:p>
            <a:pPr algn="ctr"/>
            <a:r>
              <a:rPr lang="bg-BG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1</a:t>
            </a:r>
            <a:r>
              <a:rPr lang="en-GB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 </a:t>
            </a:r>
            <a:r>
              <a:rPr lang="bg-BG" sz="2400" b="1" dirty="0" smtClean="0">
                <a:solidFill>
                  <a:srgbClr val="A51321"/>
                </a:solidFill>
                <a:cs typeface="Arial" panose="020B0604020202020204" pitchFamily="34" charset="0"/>
              </a:rPr>
              <a:t>Финансово </a:t>
            </a:r>
            <a:r>
              <a:rPr lang="bg-BG" sz="2400" b="1" dirty="0">
                <a:solidFill>
                  <a:srgbClr val="A51321"/>
                </a:solidFill>
                <a:cs typeface="Arial" panose="020B0604020202020204" pitchFamily="34" charset="0"/>
              </a:rPr>
              <a:t>изпълнение на </a:t>
            </a:r>
            <a:r>
              <a:rPr lang="bg-BG" sz="2400" b="1" dirty="0" smtClean="0">
                <a:solidFill>
                  <a:srgbClr val="A51321"/>
                </a:solidFill>
                <a:cs typeface="Arial" panose="020B0604020202020204" pitchFamily="34" charset="0"/>
              </a:rPr>
              <a:t>одобрения бюджет на ОП НОИР в лв.</a:t>
            </a:r>
            <a:r>
              <a:rPr lang="en-US" sz="2400" b="1" dirty="0" smtClean="0">
                <a:solidFill>
                  <a:srgbClr val="A51321"/>
                </a:solidFill>
                <a:cs typeface="Arial" panose="020B0604020202020204" pitchFamily="34" charset="0"/>
              </a:rPr>
              <a:t> (1)</a:t>
            </a:r>
            <a:endParaRPr lang="en-US" sz="2400" b="1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sp>
        <p:nvSpPr>
          <p:cNvPr id="5" name="Bent-Up Arrow 4"/>
          <p:cNvSpPr/>
          <p:nvPr/>
        </p:nvSpPr>
        <p:spPr>
          <a:xfrm rot="5400000">
            <a:off x="789257" y="2401244"/>
            <a:ext cx="584151" cy="1209761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chemeClr val="bg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Bent-Up Arrow 5"/>
          <p:cNvSpPr/>
          <p:nvPr/>
        </p:nvSpPr>
        <p:spPr>
          <a:xfrm rot="5400000">
            <a:off x="4942345" y="4623540"/>
            <a:ext cx="592842" cy="1007669"/>
          </a:xfrm>
          <a:prstGeom prst="bentUpArrow">
            <a:avLst>
              <a:gd name="adj1" fmla="val 32840"/>
              <a:gd name="adj2" fmla="val 25298"/>
              <a:gd name="adj3" fmla="val 33355"/>
            </a:avLst>
          </a:prstGeom>
          <a:solidFill>
            <a:schemeClr val="bg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Bent-Up Arrow 6"/>
          <p:cNvSpPr/>
          <p:nvPr/>
        </p:nvSpPr>
        <p:spPr>
          <a:xfrm rot="5400000">
            <a:off x="3597845" y="3890894"/>
            <a:ext cx="500996" cy="1014485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chemeClr val="bg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Bent-Up Arrow 7"/>
          <p:cNvSpPr/>
          <p:nvPr/>
        </p:nvSpPr>
        <p:spPr>
          <a:xfrm rot="5400000">
            <a:off x="2280013" y="3204061"/>
            <a:ext cx="547311" cy="996332"/>
          </a:xfrm>
          <a:prstGeom prst="bentUpArrow">
            <a:avLst>
              <a:gd name="adj1" fmla="val 32840"/>
              <a:gd name="adj2" fmla="val 25000"/>
              <a:gd name="adj3" fmla="val 35780"/>
            </a:avLst>
          </a:prstGeom>
          <a:solidFill>
            <a:schemeClr val="bg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0" name="Group 9"/>
          <p:cNvGrpSpPr/>
          <p:nvPr/>
        </p:nvGrpSpPr>
        <p:grpSpPr>
          <a:xfrm>
            <a:off x="2332370" y="2016795"/>
            <a:ext cx="3299099" cy="501737"/>
            <a:chOff x="2878770" y="-389303"/>
            <a:chExt cx="4352387" cy="3296261"/>
          </a:xfrm>
        </p:grpSpPr>
        <p:sp>
          <p:nvSpPr>
            <p:cNvPr id="37" name="Rectangle 36"/>
            <p:cNvSpPr/>
            <p:nvPr/>
          </p:nvSpPr>
          <p:spPr>
            <a:xfrm>
              <a:off x="3139321" y="0"/>
              <a:ext cx="3878692" cy="162330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8" name="Rectangle 37"/>
            <p:cNvSpPr/>
            <p:nvPr/>
          </p:nvSpPr>
          <p:spPr>
            <a:xfrm>
              <a:off x="2878770" y="-389303"/>
              <a:ext cx="4352387" cy="329626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marL="171450" lvl="1" indent="-171450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1400" b="1" kern="1200" dirty="0" smtClean="0">
                  <a:solidFill>
                    <a:srgbClr val="00206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Стойност на обявени процедури</a:t>
              </a:r>
              <a:endParaRPr lang="en-GB" sz="1400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698949" y="2868446"/>
            <a:ext cx="1967582" cy="544910"/>
            <a:chOff x="1948172" y="1199633"/>
            <a:chExt cx="2180658" cy="683931"/>
          </a:xfrm>
        </p:grpSpPr>
        <p:sp>
          <p:nvSpPr>
            <p:cNvPr id="35" name="Rounded Rectangle 34"/>
            <p:cNvSpPr/>
            <p:nvPr/>
          </p:nvSpPr>
          <p:spPr>
            <a:xfrm>
              <a:off x="1948172" y="1209382"/>
              <a:ext cx="2180658" cy="620476"/>
            </a:xfrm>
            <a:prstGeom prst="roundRect">
              <a:avLst>
                <a:gd name="adj" fmla="val 16670"/>
              </a:avLst>
            </a:prstGeom>
            <a:solidFill>
              <a:schemeClr val="accent3">
                <a:lumMod val="75000"/>
              </a:schemeClr>
            </a:solidFill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Rounded Rectangle 9"/>
            <p:cNvSpPr/>
            <p:nvPr/>
          </p:nvSpPr>
          <p:spPr>
            <a:xfrm>
              <a:off x="2032861" y="1199633"/>
              <a:ext cx="2011280" cy="683931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4290" tIns="34290" rIns="34290" bIns="34290" numCol="1" spcCol="1270" anchor="ctr" anchorCtr="0">
              <a:noAutofit/>
              <a:sp3d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b="1" dirty="0" smtClean="0"/>
                <a:t>1 034 469 903</a:t>
              </a:r>
              <a:r>
                <a:rPr lang="bg-BG" b="1" dirty="0" smtClean="0"/>
                <a:t> </a:t>
              </a:r>
              <a:r>
                <a:rPr lang="bg-BG" b="1" dirty="0"/>
                <a:t>лв.</a:t>
              </a:r>
              <a:r>
                <a:rPr lang="en-US" b="1" dirty="0"/>
                <a:t> </a:t>
              </a: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603783" y="2959646"/>
            <a:ext cx="8896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95</a:t>
            </a:r>
            <a:r>
              <a:rPr lang="bg-BG" sz="1600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,</a:t>
            </a:r>
            <a:r>
              <a:rPr lang="en-US" sz="1600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38</a:t>
            </a:r>
            <a:r>
              <a:rPr lang="bg-BG" sz="1600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%</a:t>
            </a:r>
            <a:endParaRPr lang="en-US" sz="16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059383" y="3564753"/>
            <a:ext cx="2197242" cy="546764"/>
            <a:chOff x="1780123" y="927372"/>
            <a:chExt cx="2557833" cy="819576"/>
          </a:xfrm>
        </p:grpSpPr>
        <p:sp>
          <p:nvSpPr>
            <p:cNvPr id="31" name="Rounded Rectangle 30"/>
            <p:cNvSpPr/>
            <p:nvPr/>
          </p:nvSpPr>
          <p:spPr>
            <a:xfrm>
              <a:off x="1780123" y="927372"/>
              <a:ext cx="2557833" cy="756208"/>
            </a:xfrm>
            <a:prstGeom prst="roundRect">
              <a:avLst>
                <a:gd name="adj" fmla="val 16670"/>
              </a:avLst>
            </a:prstGeom>
            <a:solidFill>
              <a:schemeClr val="accent3">
                <a:lumMod val="75000"/>
              </a:schemeClr>
            </a:solidFill>
            <a:sp3d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Rounded Rectangle 9"/>
            <p:cNvSpPr/>
            <p:nvPr/>
          </p:nvSpPr>
          <p:spPr>
            <a:xfrm>
              <a:off x="1800912" y="947212"/>
              <a:ext cx="2516256" cy="799736"/>
            </a:xfrm>
            <a:prstGeom prst="rect">
              <a:avLst/>
            </a:prstGeom>
            <a:ln>
              <a:noFill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4290" tIns="34290" rIns="34290" bIns="34290" numCol="1" spcCol="1270" anchor="ctr" anchorCtr="0">
              <a:noAutofit/>
              <a:sp3d/>
            </a:bodyPr>
            <a:lstStyle/>
            <a:p>
              <a:pPr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b="1" dirty="0" smtClean="0"/>
                <a:t>39</a:t>
              </a:r>
              <a:r>
                <a:rPr lang="bg-BG" b="1" dirty="0" smtClean="0"/>
                <a:t>8</a:t>
              </a:r>
              <a:r>
                <a:rPr lang="en-US" b="1" dirty="0" smtClean="0"/>
                <a:t> 896 261</a:t>
              </a:r>
              <a:r>
                <a:rPr lang="bg-BG" b="1" dirty="0" smtClean="0"/>
                <a:t> </a:t>
              </a:r>
              <a:r>
                <a:rPr lang="bg-BG" b="1" dirty="0"/>
                <a:t>лв.</a:t>
              </a:r>
              <a:endParaRPr lang="en-US" b="1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711266" y="2856191"/>
            <a:ext cx="3485882" cy="792158"/>
            <a:chOff x="1741520" y="-55336"/>
            <a:chExt cx="9476915" cy="2195203"/>
          </a:xfrm>
        </p:grpSpPr>
        <p:sp>
          <p:nvSpPr>
            <p:cNvPr id="29" name="Rectangle 28"/>
            <p:cNvSpPr/>
            <p:nvPr/>
          </p:nvSpPr>
          <p:spPr>
            <a:xfrm>
              <a:off x="4115910" y="1597504"/>
              <a:ext cx="5412402" cy="542363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741520" y="-55336"/>
              <a:ext cx="9476915" cy="113690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1400" b="1" kern="1200" dirty="0" smtClean="0">
                  <a:solidFill>
                    <a:srgbClr val="00206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Договорени средства</a:t>
              </a:r>
              <a:r>
                <a:rPr lang="en-GB" sz="1400" b="1" kern="1200" dirty="0" smtClean="0">
                  <a:solidFill>
                    <a:srgbClr val="00206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 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2047954" y="3648348"/>
            <a:ext cx="8433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81,37</a:t>
            </a:r>
            <a:r>
              <a:rPr lang="bg-BG" sz="1600" b="1" dirty="0" smtClean="0">
                <a:solidFill>
                  <a:srgbClr val="002060"/>
                </a:solidFill>
                <a:latin typeface="Candara" panose="020E0502030303020204" pitchFamily="34" charset="0"/>
              </a:rPr>
              <a:t>%</a:t>
            </a:r>
            <a:endParaRPr lang="en-US" sz="16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39821" y="4341825"/>
            <a:ext cx="8527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solidFill>
                  <a:srgbClr val="002060"/>
                </a:solidFill>
                <a:latin typeface="Candara" panose="020E0502030303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bg-BG" sz="1600" dirty="0" smtClean="0"/>
              <a:t>3</a:t>
            </a:r>
            <a:r>
              <a:rPr lang="en-US" sz="1600" dirty="0" smtClean="0"/>
              <a:t>1</a:t>
            </a:r>
            <a:r>
              <a:rPr lang="bg-BG" sz="1600" dirty="0" smtClean="0"/>
              <a:t>,</a:t>
            </a:r>
            <a:r>
              <a:rPr lang="en-US" sz="1600" dirty="0" smtClean="0"/>
              <a:t>37</a:t>
            </a:r>
            <a:r>
              <a:rPr lang="bg-BG" sz="1600" dirty="0" smtClean="0"/>
              <a:t>%</a:t>
            </a:r>
            <a:endParaRPr lang="en-US" sz="16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5532853" y="3542558"/>
            <a:ext cx="3322485" cy="1534916"/>
            <a:chOff x="-2674310" y="-4323210"/>
            <a:chExt cx="12202622" cy="6463077"/>
          </a:xfrm>
        </p:grpSpPr>
        <p:sp>
          <p:nvSpPr>
            <p:cNvPr id="25" name="Rectangle 24"/>
            <p:cNvSpPr/>
            <p:nvPr/>
          </p:nvSpPr>
          <p:spPr>
            <a:xfrm>
              <a:off x="4115910" y="1597504"/>
              <a:ext cx="5412402" cy="542363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-2674310" y="-4323210"/>
              <a:ext cx="12118679" cy="205008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marL="171450" lvl="1" indent="-1714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bg-BG" sz="1400" b="1" kern="1200" dirty="0" smtClean="0">
                  <a:solidFill>
                    <a:srgbClr val="00206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Реално изплатени</a:t>
              </a:r>
              <a:r>
                <a:rPr lang="en-GB" sz="1400" b="1" kern="1200" dirty="0" smtClean="0">
                  <a:solidFill>
                    <a:srgbClr val="00206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 </a:t>
              </a:r>
              <a:r>
                <a:rPr lang="bg-BG" sz="1400" b="1" kern="1200" dirty="0" smtClean="0">
                  <a:solidFill>
                    <a:srgbClr val="00206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средства</a:t>
              </a:r>
              <a:endParaRPr lang="en-GB" sz="1400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4825595" y="5092775"/>
            <a:ext cx="8988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solidFill>
                  <a:srgbClr val="002060"/>
                </a:solidFill>
                <a:latin typeface="Candara" panose="020E0502030303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bg-BG" sz="1600" dirty="0" smtClean="0"/>
              <a:t>2</a:t>
            </a:r>
            <a:r>
              <a:rPr lang="en-US" sz="1600" dirty="0" smtClean="0"/>
              <a:t>2</a:t>
            </a:r>
            <a:r>
              <a:rPr lang="bg-BG" sz="1600" dirty="0" smtClean="0"/>
              <a:t>,</a:t>
            </a:r>
            <a:r>
              <a:rPr lang="en-US" sz="1600" dirty="0" smtClean="0"/>
              <a:t>26</a:t>
            </a:r>
            <a:r>
              <a:rPr lang="bg-BG" sz="1600" dirty="0" smtClean="0"/>
              <a:t>%</a:t>
            </a:r>
            <a:endParaRPr lang="en-US" sz="1600" dirty="0"/>
          </a:p>
        </p:txBody>
      </p:sp>
      <p:sp>
        <p:nvSpPr>
          <p:cNvPr id="22" name="Rectangle 21"/>
          <p:cNvSpPr/>
          <p:nvPr/>
        </p:nvSpPr>
        <p:spPr>
          <a:xfrm>
            <a:off x="6604759" y="4176498"/>
            <a:ext cx="2906698" cy="65795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580" tIns="68580" rIns="68580" bIns="68580" numCol="1" spcCol="1270" anchor="ctr" anchorCtr="0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bg-BG" sz="1400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Верифицирани средства</a:t>
            </a:r>
            <a:endParaRPr lang="en-GB" sz="1400" b="1" kern="1200" dirty="0" smtClean="0">
              <a:solidFill>
                <a:srgbClr val="00206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5698" y="6086027"/>
            <a:ext cx="4973068" cy="472842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400" b="1" dirty="0" smtClean="0">
                <a:solidFill>
                  <a:srgbClr val="C00000"/>
                </a:solidFill>
              </a:rPr>
              <a:t>Общ бюджет – 1 </a:t>
            </a:r>
            <a:r>
              <a:rPr lang="en-US" sz="2400" b="1" dirty="0" smtClean="0">
                <a:solidFill>
                  <a:srgbClr val="C00000"/>
                </a:solidFill>
              </a:rPr>
              <a:t>2</a:t>
            </a:r>
            <a:r>
              <a:rPr lang="bg-BG" sz="2400" b="1" dirty="0" smtClean="0">
                <a:solidFill>
                  <a:srgbClr val="C00000"/>
                </a:solidFill>
              </a:rPr>
              <a:t>71</a:t>
            </a:r>
            <a:r>
              <a:rPr lang="en-US" sz="2400" b="1" dirty="0" smtClean="0">
                <a:solidFill>
                  <a:srgbClr val="C00000"/>
                </a:solidFill>
              </a:rPr>
              <a:t> 383 550 </a:t>
            </a:r>
            <a:r>
              <a:rPr lang="bg-BG" sz="2400" b="1" dirty="0" smtClean="0">
                <a:solidFill>
                  <a:srgbClr val="C00000"/>
                </a:solidFill>
              </a:rPr>
              <a:t>лв.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8832482" y="2470611"/>
            <a:ext cx="3064620" cy="48687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580" tIns="68580" rIns="68580" bIns="68580" numCol="1" spcCol="1270" anchor="ctr" anchorCtr="0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0" lvl="1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bg-BG" b="1" dirty="0" smtClean="0">
                <a:solidFill>
                  <a:srgbClr val="FF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Данните са к</a:t>
            </a:r>
            <a:r>
              <a:rPr lang="bg-BG" b="1" kern="1200" dirty="0" smtClean="0">
                <a:solidFill>
                  <a:srgbClr val="FF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ъм </a:t>
            </a:r>
            <a:r>
              <a:rPr lang="en-US" b="1" dirty="0" smtClean="0">
                <a:solidFill>
                  <a:srgbClr val="FF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31</a:t>
            </a:r>
            <a:r>
              <a:rPr lang="bg-BG" b="1" kern="1200" dirty="0" smtClean="0">
                <a:solidFill>
                  <a:srgbClr val="FF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.</a:t>
            </a:r>
            <a:r>
              <a:rPr lang="en-US" b="1" dirty="0" smtClean="0">
                <a:solidFill>
                  <a:srgbClr val="FF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10</a:t>
            </a:r>
            <a:r>
              <a:rPr lang="bg-BG" b="1" kern="1200" dirty="0" smtClean="0">
                <a:solidFill>
                  <a:srgbClr val="FF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.20</a:t>
            </a:r>
            <a:r>
              <a:rPr lang="en-US" b="1" kern="1200" dirty="0" smtClean="0">
                <a:solidFill>
                  <a:srgbClr val="FF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1</a:t>
            </a:r>
            <a:r>
              <a:rPr lang="bg-BG" b="1" kern="1200" dirty="0" smtClean="0">
                <a:solidFill>
                  <a:srgbClr val="FF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9 г.</a:t>
            </a:r>
            <a:endParaRPr lang="en-US" b="1" kern="1200" dirty="0">
              <a:solidFill>
                <a:srgbClr val="FF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4355586" y="4284233"/>
            <a:ext cx="2197242" cy="504489"/>
          </a:xfrm>
          <a:prstGeom prst="roundRect">
            <a:avLst>
              <a:gd name="adj" fmla="val 16670"/>
            </a:avLst>
          </a:prstGeom>
          <a:solidFill>
            <a:schemeClr val="accent3">
              <a:lumMod val="75000"/>
            </a:schemeClr>
          </a:solidFill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6" name="Rectangle 45"/>
          <p:cNvSpPr/>
          <p:nvPr/>
        </p:nvSpPr>
        <p:spPr>
          <a:xfrm>
            <a:off x="4618091" y="4369200"/>
            <a:ext cx="1694986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b="1" dirty="0" smtClean="0">
                <a:solidFill>
                  <a:schemeClr val="lt1"/>
                </a:solidFill>
              </a:rPr>
              <a:t>2</a:t>
            </a:r>
            <a:r>
              <a:rPr lang="en-US" b="1" dirty="0" smtClean="0">
                <a:solidFill>
                  <a:schemeClr val="lt1"/>
                </a:solidFill>
              </a:rPr>
              <a:t>83 002 406</a:t>
            </a:r>
            <a:r>
              <a:rPr lang="bg-BG" b="1" dirty="0" smtClean="0">
                <a:solidFill>
                  <a:schemeClr val="lt1"/>
                </a:solidFill>
              </a:rPr>
              <a:t> </a:t>
            </a:r>
            <a:r>
              <a:rPr lang="bg-BG" b="1" dirty="0">
                <a:solidFill>
                  <a:schemeClr val="lt1"/>
                </a:solidFill>
              </a:rPr>
              <a:t>лв.</a:t>
            </a:r>
            <a:r>
              <a:rPr lang="en-US" b="1" dirty="0">
                <a:solidFill>
                  <a:schemeClr val="lt1"/>
                </a:solidFill>
              </a:rPr>
              <a:t> </a:t>
            </a:r>
          </a:p>
        </p:txBody>
      </p:sp>
      <p:sp>
        <p:nvSpPr>
          <p:cNvPr id="49" name="Rounded Rectangle 48"/>
          <p:cNvSpPr/>
          <p:nvPr/>
        </p:nvSpPr>
        <p:spPr>
          <a:xfrm>
            <a:off x="5738893" y="4997766"/>
            <a:ext cx="2197242" cy="504489"/>
          </a:xfrm>
          <a:prstGeom prst="roundRect">
            <a:avLst>
              <a:gd name="adj" fmla="val 16670"/>
            </a:avLst>
          </a:prstGeom>
          <a:solidFill>
            <a:schemeClr val="accent3">
              <a:lumMod val="75000"/>
            </a:schemeClr>
          </a:solidFill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8" name="Rectangle 47"/>
          <p:cNvSpPr/>
          <p:nvPr/>
        </p:nvSpPr>
        <p:spPr>
          <a:xfrm>
            <a:off x="5917223" y="5077386"/>
            <a:ext cx="1990077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bg-BG" b="1" dirty="0" smtClean="0">
                <a:solidFill>
                  <a:schemeClr val="lt1"/>
                </a:solidFill>
              </a:rPr>
              <a:t>2</a:t>
            </a:r>
            <a:r>
              <a:rPr lang="en-US" b="1" dirty="0" smtClean="0">
                <a:solidFill>
                  <a:schemeClr val="lt1"/>
                </a:solidFill>
              </a:rPr>
              <a:t>3</a:t>
            </a:r>
            <a:r>
              <a:rPr lang="bg-BG" b="1" dirty="0" smtClean="0">
                <a:solidFill>
                  <a:schemeClr val="lt1"/>
                </a:solidFill>
              </a:rPr>
              <a:t>6 </a:t>
            </a:r>
            <a:r>
              <a:rPr lang="en-US" b="1" dirty="0" smtClean="0">
                <a:solidFill>
                  <a:schemeClr val="lt1"/>
                </a:solidFill>
              </a:rPr>
              <a:t>338 921</a:t>
            </a:r>
            <a:r>
              <a:rPr lang="bg-BG" b="1" dirty="0" smtClean="0">
                <a:solidFill>
                  <a:schemeClr val="lt1"/>
                </a:solidFill>
              </a:rPr>
              <a:t> </a:t>
            </a:r>
            <a:r>
              <a:rPr lang="bg-BG" b="1" dirty="0">
                <a:solidFill>
                  <a:schemeClr val="lt1"/>
                </a:solidFill>
              </a:rPr>
              <a:t>лв.</a:t>
            </a:r>
          </a:p>
        </p:txBody>
      </p:sp>
      <p:sp>
        <p:nvSpPr>
          <p:cNvPr id="51" name="Bent-Up Arrow 50"/>
          <p:cNvSpPr/>
          <p:nvPr/>
        </p:nvSpPr>
        <p:spPr>
          <a:xfrm rot="5400000">
            <a:off x="7230132" y="5323911"/>
            <a:ext cx="592842" cy="1007669"/>
          </a:xfrm>
          <a:prstGeom prst="bentUpArrow">
            <a:avLst>
              <a:gd name="adj1" fmla="val 32840"/>
              <a:gd name="adj2" fmla="val 25298"/>
              <a:gd name="adj3" fmla="val 33355"/>
            </a:avLst>
          </a:prstGeom>
          <a:solidFill>
            <a:schemeClr val="bg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4" name="Rectangle 53"/>
          <p:cNvSpPr/>
          <p:nvPr/>
        </p:nvSpPr>
        <p:spPr>
          <a:xfrm>
            <a:off x="7936135" y="5186197"/>
            <a:ext cx="2677835" cy="1038988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580" tIns="68580" rIns="68580" bIns="68580" numCol="1" spcCol="1270" anchor="ctr" anchorCtr="0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bg-BG" sz="1400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Сертифицирани средства</a:t>
            </a:r>
          </a:p>
          <a:p>
            <a:pPr marL="0" lvl="1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endParaRPr lang="bg-BG" sz="1400" b="1" dirty="0">
              <a:solidFill>
                <a:srgbClr val="00206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bg-BG" sz="1400" b="1" kern="1200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Реално изплатени траншове от ЕК към бюджета на страната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055384" y="5781126"/>
            <a:ext cx="8988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solidFill>
                  <a:srgbClr val="002060"/>
                </a:solidFill>
                <a:latin typeface="Candara" panose="020E0502030303020204" pitchFamily="34" charset="0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en-US" sz="1600" dirty="0" smtClean="0"/>
              <a:t>18</a:t>
            </a:r>
            <a:r>
              <a:rPr lang="bg-BG" sz="1600" dirty="0" smtClean="0"/>
              <a:t>,5</a:t>
            </a:r>
            <a:r>
              <a:rPr lang="en-US" sz="1600" dirty="0" smtClean="0"/>
              <a:t>9</a:t>
            </a:r>
            <a:r>
              <a:rPr lang="bg-BG" sz="1600" dirty="0" smtClean="0"/>
              <a:t>%</a:t>
            </a:r>
            <a:endParaRPr lang="en-US" sz="1600" dirty="0"/>
          </a:p>
        </p:txBody>
      </p:sp>
      <p:sp>
        <p:nvSpPr>
          <p:cNvPr id="53" name="Rounded Rectangle 52"/>
          <p:cNvSpPr/>
          <p:nvPr/>
        </p:nvSpPr>
        <p:spPr>
          <a:xfrm>
            <a:off x="24329" y="1875589"/>
            <a:ext cx="2023625" cy="757865"/>
          </a:xfrm>
          <a:prstGeom prst="roundRect">
            <a:avLst>
              <a:gd name="adj" fmla="val 16670"/>
            </a:avLst>
          </a:prstGeom>
          <a:solidFill>
            <a:schemeClr val="accent3">
              <a:lumMod val="75000"/>
            </a:schemeClr>
          </a:solidFill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8" name="Rounded Rectangle 5"/>
          <p:cNvSpPr/>
          <p:nvPr/>
        </p:nvSpPr>
        <p:spPr>
          <a:xfrm>
            <a:off x="79134" y="2016060"/>
            <a:ext cx="1907276" cy="503209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  <a:sp3d/>
          </a:bodyPr>
          <a:lstStyle/>
          <a:p>
            <a:pPr lvl="0" algn="ctr" defTabSz="355600">
              <a:lnSpc>
                <a:spcPct val="150000"/>
              </a:lnSpc>
              <a:spcBef>
                <a:spcPct val="0"/>
              </a:spcBef>
              <a:spcAft>
                <a:spcPts val="0"/>
              </a:spcAft>
            </a:pPr>
            <a:r>
              <a:rPr lang="en-US" b="1" dirty="0" smtClean="0"/>
              <a:t>1 225 368 780</a:t>
            </a:r>
            <a:r>
              <a:rPr lang="bg-BG" b="1" dirty="0" smtClean="0"/>
              <a:t> лв.</a:t>
            </a:r>
            <a:r>
              <a:rPr lang="en-US" b="1" dirty="0" smtClean="0"/>
              <a:t> </a:t>
            </a:r>
            <a:endParaRPr lang="en-US" sz="1800" b="1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8367" y="3567325"/>
            <a:ext cx="1920719" cy="2862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bg-BG" sz="1400" b="1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в </a:t>
            </a:r>
            <a:r>
              <a:rPr lang="en-GB" sz="1400" b="1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%</a:t>
            </a:r>
            <a:r>
              <a:rPr lang="bg-BG" sz="1400" b="1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</a:t>
            </a:r>
            <a:r>
              <a:rPr lang="bg-BG" sz="1400" b="1" dirty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от общия </a:t>
            </a:r>
            <a:r>
              <a:rPr lang="bg-BG" sz="1400" b="1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бюджет</a:t>
            </a:r>
            <a:r>
              <a:rPr lang="en-GB" sz="1400" b="1" dirty="0" smtClean="0">
                <a:solidFill>
                  <a:srgbClr val="00206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</a:t>
            </a:r>
            <a:endParaRPr lang="en-US" sz="1400" b="1" dirty="0">
              <a:solidFill>
                <a:srgbClr val="00206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37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55" y="1310054"/>
            <a:ext cx="12083969" cy="430823"/>
          </a:xfrm>
        </p:spPr>
        <p:txBody>
          <a:bodyPr>
            <a:noAutofit/>
          </a:bodyPr>
          <a:lstStyle/>
          <a:p>
            <a:pPr algn="ctr"/>
            <a:r>
              <a:rPr lang="en-GB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I. </a:t>
            </a:r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Финансово </a:t>
            </a:r>
            <a:r>
              <a:rPr lang="bg-BG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изпълнение на одобрения бюджет на ОП НОИР</a:t>
            </a:r>
            <a:r>
              <a:rPr lang="en-US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bg-BG" sz="24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в лв. </a:t>
            </a:r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към 3</a:t>
            </a:r>
            <a:r>
              <a:rPr lang="en-US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1</a:t>
            </a:r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</a:t>
            </a:r>
            <a:r>
              <a:rPr lang="en-US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1</a:t>
            </a:r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0.2019 г. </a:t>
            </a:r>
            <a:endParaRPr lang="bg-BG" sz="2400" dirty="0"/>
          </a:p>
        </p:txBody>
      </p:sp>
      <p:sp>
        <p:nvSpPr>
          <p:cNvPr id="5" name="Rectangle 4"/>
          <p:cNvSpPr/>
          <p:nvPr/>
        </p:nvSpPr>
        <p:spPr>
          <a:xfrm>
            <a:off x="46655" y="6589284"/>
            <a:ext cx="12083969" cy="286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endParaRPr lang="en-US" sz="1400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graphicFrame>
        <p:nvGraphicFramePr>
          <p:cNvPr id="6" name="Group 36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89415929"/>
              </p:ext>
            </p:extLst>
          </p:nvPr>
        </p:nvGraphicFramePr>
        <p:xfrm>
          <a:off x="58153" y="1709774"/>
          <a:ext cx="12083969" cy="4910656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5702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8238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952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1529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3092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3377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61729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689156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478358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77131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</a:tblGrid>
              <a:tr h="42227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Приоритетна ос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Бюджет</a:t>
                      </a:r>
                      <a:endParaRPr kumimoji="0" lang="en-GB" sz="1400" b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Договорени средства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Изплатени средства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Верифицирани средства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Сертифицирани средства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11374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393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1. Научни изследвания и технологично развитие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60 014 272,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92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371 05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796,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</a:t>
                      </a:r>
                      <a:endParaRPr kumimoji="0" lang="en-US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80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94 138 007</a:t>
                      </a:r>
                      <a:endParaRPr kumimoji="0" lang="en-US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20,46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28 232 519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6,14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-</a:t>
                      </a:r>
                      <a:endParaRPr kumimoji="0" lang="en-US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393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2. Образование и учене през целия живот</a:t>
                      </a: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504 628 347,31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445 579 014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88,30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21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26 681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2,0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192 786 733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8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20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177 855 254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35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:a16="http://schemas.microsoft.com/office/drawing/2014/main" xmlns="" val="1941431306"/>
                  </a:ext>
                </a:extLst>
              </a:tr>
              <a:tr h="13580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3. Образователна среда за активно социално приобщаване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252 030 055,12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170 069 144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67,48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74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575 468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9,5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51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395 796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20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39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48 008 560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19,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207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4. Техническа помощ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54 710 872,65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47 765 947,75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87,31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18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156 105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33,19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10 587 356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19,35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10 475 106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9,15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19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Общо: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1 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71 383 5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50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1 034 469 903</a:t>
                      </a:r>
                      <a:endParaRPr kumimoji="0" lang="en-US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81,37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39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8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896 261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3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37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8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3 002 406</a:t>
                      </a:r>
                      <a:endParaRPr kumimoji="0" lang="en-US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,2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6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36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338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921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18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,5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9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1580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1" y="1423333"/>
            <a:ext cx="11924522" cy="470781"/>
          </a:xfrm>
        </p:spPr>
        <p:txBody>
          <a:bodyPr>
            <a:noAutofit/>
          </a:bodyPr>
          <a:lstStyle/>
          <a:p>
            <a:r>
              <a:rPr lang="en-GB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I. </a:t>
            </a:r>
            <a:r>
              <a:rPr lang="bg-BG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Финансово изпълнение на одобрения бюджет на ОП НОИР</a:t>
            </a:r>
            <a:r>
              <a:rPr lang="en-US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bg-BG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в лв. към </a:t>
            </a:r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31.05.2017 г. и 3</a:t>
            </a:r>
            <a:r>
              <a:rPr lang="en-US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1</a:t>
            </a:r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.</a:t>
            </a:r>
            <a:r>
              <a:rPr lang="en-US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1</a:t>
            </a:r>
            <a:r>
              <a:rPr lang="bg-BG" sz="22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0.2019 </a:t>
            </a:r>
            <a:r>
              <a:rPr lang="bg-BG" sz="22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г. </a:t>
            </a:r>
            <a:endParaRPr lang="en-US" sz="2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9936212"/>
              </p:ext>
            </p:extLst>
          </p:nvPr>
        </p:nvGraphicFramePr>
        <p:xfrm>
          <a:off x="1267949" y="2187431"/>
          <a:ext cx="9914094" cy="39408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7358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379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0585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144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78217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65493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bg-BG" sz="18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Напредък</a:t>
                      </a:r>
                      <a:r>
                        <a:rPr lang="bg-BG" sz="1800" b="1" i="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 в изпълнението на ОПНОИР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</a:t>
                      </a:r>
                      <a:r>
                        <a:rPr lang="en-US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.0</a:t>
                      </a:r>
                      <a:r>
                        <a:rPr lang="en-US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5</a:t>
                      </a:r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.2017 г.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31</a:t>
                      </a:r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.</a:t>
                      </a:r>
                      <a:r>
                        <a:rPr lang="en-US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10</a:t>
                      </a:r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.201</a:t>
                      </a:r>
                      <a:r>
                        <a:rPr lang="en-US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9</a:t>
                      </a:r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 г.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6530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в лв.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1800" b="1" u="none" strike="noStrike" dirty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в лв.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1800" b="1" u="none" strike="noStrike" dirty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34713"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Договорени средства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33</a:t>
                      </a:r>
                      <a:r>
                        <a:rPr lang="en-US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</a:t>
                      </a:r>
                      <a:r>
                        <a:rPr lang="bg-BG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 8</a:t>
                      </a:r>
                      <a:r>
                        <a:rPr lang="en-US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15</a:t>
                      </a:r>
                      <a:r>
                        <a:rPr lang="bg-BG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400</a:t>
                      </a:r>
                      <a:r>
                        <a:rPr lang="bg-BG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endParaRPr lang="bg-BG" sz="1800" b="0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24,3</a:t>
                      </a:r>
                      <a:r>
                        <a:rPr lang="en-US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4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1 034 469 903</a:t>
                      </a:r>
                      <a:endParaRPr lang="bg-BG" sz="1800" b="0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81,37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94830"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Изплатени средства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6</a:t>
                      </a:r>
                      <a:r>
                        <a:rPr lang="en-US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0</a:t>
                      </a:r>
                      <a:r>
                        <a:rPr lang="bg-BG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212</a:t>
                      </a:r>
                      <a:r>
                        <a:rPr lang="bg-BG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 4</a:t>
                      </a:r>
                      <a:r>
                        <a:rPr lang="en-US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88</a:t>
                      </a:r>
                      <a:endParaRPr lang="bg-BG" sz="1800" b="0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4</a:t>
                      </a:r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,</a:t>
                      </a:r>
                      <a:r>
                        <a:rPr lang="en-US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39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398 896 261</a:t>
                      </a:r>
                      <a:endParaRPr lang="bg-BG" sz="1800" u="none" strike="noStrike" kern="1200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31,37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54935"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Верифицирани</a:t>
                      </a:r>
                      <a:r>
                        <a:rPr lang="bg-BG" sz="1800" b="1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 средства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  <a:r>
                        <a:rPr lang="en-US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</a:t>
                      </a:r>
                      <a:r>
                        <a:rPr lang="bg-BG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 8</a:t>
                      </a:r>
                      <a:r>
                        <a:rPr lang="en-US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4</a:t>
                      </a:r>
                      <a:r>
                        <a:rPr lang="bg-BG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5 </a:t>
                      </a:r>
                      <a:r>
                        <a:rPr lang="en-US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831</a:t>
                      </a:r>
                      <a:endParaRPr lang="bg-BG" sz="1800" b="0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1,74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283 002 406</a:t>
                      </a:r>
                      <a:endParaRPr lang="bg-BG" sz="1800" b="0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22,26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54935"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Сертифицирани средства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0,00</a:t>
                      </a:r>
                      <a:endParaRPr lang="bg-BG" sz="1800" b="0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0,00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23</a:t>
                      </a:r>
                      <a:r>
                        <a:rPr lang="bg-BG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6</a:t>
                      </a:r>
                      <a:r>
                        <a:rPr lang="en-US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 338 921</a:t>
                      </a:r>
                      <a:endParaRPr lang="bg-BG" sz="1800" b="0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18,59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1291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443" y="-1546"/>
            <a:ext cx="10993616" cy="6859546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01322" y="1390260"/>
            <a:ext cx="11978341" cy="490871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algn="ctr" defTabSz="914400">
              <a:lnSpc>
                <a:spcPct val="85000"/>
              </a:lnSpc>
              <a:spcBef>
                <a:spcPct val="0"/>
              </a:spcBef>
              <a:buNone/>
              <a:defRPr sz="2400" b="1" cap="small" spc="-50">
                <a:solidFill>
                  <a:srgbClr val="A51321"/>
                </a:solidFill>
                <a:latin typeface="Candara" panose="020E0502030303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>
              <a:lnSpc>
                <a:spcPct val="100000"/>
              </a:lnSpc>
              <a:buClr>
                <a:srgbClr val="FF0000"/>
              </a:buClr>
            </a:pPr>
            <a:r>
              <a:rPr lang="ru-RU" sz="2100" cap="none" dirty="0" smtClean="0"/>
              <a:t>1. Информация </a:t>
            </a:r>
            <a:r>
              <a:rPr lang="bg-BG" sz="2100" cap="none" dirty="0" smtClean="0"/>
              <a:t>във връзка </a:t>
            </a:r>
            <a:r>
              <a:rPr lang="ru-RU" sz="2100" cap="none" dirty="0" smtClean="0"/>
              <a:t>с </a:t>
            </a:r>
            <a:r>
              <a:rPr lang="bg-BG" sz="2100" cap="none" dirty="0" smtClean="0"/>
              <a:t>правилото</a:t>
            </a:r>
            <a:r>
              <a:rPr lang="ru-RU" sz="2100" cap="none" dirty="0" smtClean="0"/>
              <a:t> за автоматично </a:t>
            </a:r>
            <a:r>
              <a:rPr lang="bg-BG" sz="2100" cap="none" dirty="0" smtClean="0"/>
              <a:t>освобождаване</a:t>
            </a:r>
            <a:endParaRPr lang="bg-BG" sz="2100" cap="none" dirty="0"/>
          </a:p>
        </p:txBody>
      </p:sp>
      <p:sp>
        <p:nvSpPr>
          <p:cNvPr id="7" name="Rectangle 6"/>
          <p:cNvSpPr/>
          <p:nvPr/>
        </p:nvSpPr>
        <p:spPr>
          <a:xfrm>
            <a:off x="503951" y="1881131"/>
            <a:ext cx="289399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sz="1400" b="1" dirty="0" smtClean="0">
                <a:solidFill>
                  <a:srgbClr val="10168C"/>
                </a:solidFill>
                <a:cs typeface="Arial" panose="020B0604020202020204" pitchFamily="34" charset="0"/>
              </a:rPr>
              <a:t>Данни към </a:t>
            </a:r>
            <a:r>
              <a:rPr lang="en-US" sz="1400" b="1" dirty="0" smtClean="0">
                <a:solidFill>
                  <a:srgbClr val="10168C"/>
                </a:solidFill>
                <a:cs typeface="Arial" panose="020B0604020202020204" pitchFamily="34" charset="0"/>
              </a:rPr>
              <a:t>31.10.2019</a:t>
            </a:r>
            <a:r>
              <a:rPr lang="bg-BG" sz="1400" b="1" dirty="0" smtClean="0">
                <a:solidFill>
                  <a:srgbClr val="10168C"/>
                </a:solidFill>
                <a:cs typeface="Arial" panose="020B0604020202020204" pitchFamily="34" charset="0"/>
              </a:rPr>
              <a:t>, лв. (ЕС+НФ)</a:t>
            </a:r>
            <a:endParaRPr lang="bg-BG" sz="1400" dirty="0"/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6870296"/>
              </p:ext>
            </p:extLst>
          </p:nvPr>
        </p:nvGraphicFramePr>
        <p:xfrm>
          <a:off x="570226" y="2416628"/>
          <a:ext cx="10281277" cy="3807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53088">
                  <a:extLst>
                    <a:ext uri="{9D8B030D-6E8A-4147-A177-3AD203B41FA5}">
                      <a16:colId xmlns:a16="http://schemas.microsoft.com/office/drawing/2014/main" xmlns="" val="1580442584"/>
                    </a:ext>
                  </a:extLst>
                </a:gridCol>
                <a:gridCol w="1819470">
                  <a:extLst>
                    <a:ext uri="{9D8B030D-6E8A-4147-A177-3AD203B41FA5}">
                      <a16:colId xmlns:a16="http://schemas.microsoft.com/office/drawing/2014/main" xmlns="" val="2250845835"/>
                    </a:ext>
                  </a:extLst>
                </a:gridCol>
                <a:gridCol w="2108719">
                  <a:extLst>
                    <a:ext uri="{9D8B030D-6E8A-4147-A177-3AD203B41FA5}">
                      <a16:colId xmlns:a16="http://schemas.microsoft.com/office/drawing/2014/main" xmlns="" val="3503467838"/>
                    </a:ext>
                  </a:extLst>
                </a:gridCol>
              </a:tblGrid>
              <a:tr h="190783">
                <a:tc>
                  <a:txBody>
                    <a:bodyPr/>
                    <a:lstStyle/>
                    <a:p>
                      <a:pPr algn="ctr"/>
                      <a:r>
                        <a:rPr lang="bg-BG" sz="2000" b="1" dirty="0" smtClean="0">
                          <a:latin typeface="Candara" panose="020E0502030303020204" pitchFamily="34" charset="0"/>
                        </a:rPr>
                        <a:t>Разходи</a:t>
                      </a:r>
                      <a:endParaRPr lang="bg-BG" sz="20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2000" b="1" dirty="0" smtClean="0">
                          <a:latin typeface="Candara" panose="020E0502030303020204" pitchFamily="34" charset="0"/>
                        </a:rPr>
                        <a:t>ЕСФ</a:t>
                      </a:r>
                      <a:endParaRPr lang="bg-BG" sz="20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2000" b="1" dirty="0" smtClean="0">
                          <a:latin typeface="Candara" panose="020E0502030303020204" pitchFamily="34" charset="0"/>
                        </a:rPr>
                        <a:t>ЕФРР</a:t>
                      </a:r>
                      <a:endParaRPr lang="bg-BG" sz="20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50333184"/>
                  </a:ext>
                </a:extLst>
              </a:tr>
              <a:tr h="426354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bg-BG" sz="16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Сертифицирани разходи</a:t>
                      </a:r>
                      <a:endParaRPr lang="bg-BG" sz="1600" b="0" kern="1200" dirty="0">
                        <a:solidFill>
                          <a:schemeClr val="bg2">
                            <a:lumMod val="25000"/>
                          </a:schemeClr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bg-BG" sz="1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236 338 921,68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bg-BG" sz="1600" b="0" kern="120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622110945"/>
                  </a:ext>
                </a:extLst>
              </a:tr>
              <a:tr h="426354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bg-BG" sz="1600" b="0" kern="1200" noProof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Разходи в процес </a:t>
                      </a:r>
                      <a:r>
                        <a:rPr lang="ru-RU" sz="16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на </a:t>
                      </a:r>
                      <a:r>
                        <a:rPr lang="ru-RU" sz="1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сертификация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bg-BG" sz="1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15 036 000,64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bg-BG" sz="1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25 923 393,34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710868590"/>
                  </a:ext>
                </a:extLst>
              </a:tr>
              <a:tr h="426354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bg-BG" sz="1600" b="0" kern="1200" noProof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Верифицирани разходи</a:t>
                      </a:r>
                      <a:r>
                        <a:rPr lang="ru-RU" sz="16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600" b="0" kern="120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неподадени</a:t>
                      </a:r>
                      <a:r>
                        <a:rPr lang="ru-RU" sz="16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за сертификация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bg-BG" sz="1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315 519,14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bg-BG" sz="1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2 309 126,11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11754556"/>
                  </a:ext>
                </a:extLst>
              </a:tr>
              <a:tr h="426354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bg-BG" sz="1600" b="0" kern="1200" noProof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Разходи в процес </a:t>
                      </a:r>
                      <a:r>
                        <a:rPr lang="ru-RU" sz="16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на </a:t>
                      </a:r>
                      <a:r>
                        <a:rPr lang="ru-RU" sz="1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верификация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bg-BG" sz="1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6 603 965,16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bg-BG" sz="1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8 637 084,45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3516634689"/>
                  </a:ext>
                </a:extLst>
              </a:tr>
              <a:tr h="426354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bg-BG" sz="1600" b="0" kern="1200" noProof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Прогнозна стойност на разходите </a:t>
                      </a:r>
                      <a:r>
                        <a:rPr lang="ru-RU" sz="16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в </a:t>
                      </a:r>
                      <a:r>
                        <a:rPr lang="ru-RU" sz="1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периода 11-12.19 г</a:t>
                      </a:r>
                      <a:r>
                        <a:rPr lang="ru-RU" sz="1600" b="0" kern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.</a:t>
                      </a:r>
                      <a:endParaRPr lang="ru-RU" sz="1600" b="0" kern="1200" dirty="0">
                        <a:solidFill>
                          <a:schemeClr val="bg2">
                            <a:lumMod val="25000"/>
                          </a:schemeClr>
                        </a:solidFill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bg-BG" sz="1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30 500 000,00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bg-BG" sz="1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15 000 000,00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917945372"/>
                  </a:ext>
                </a:extLst>
              </a:tr>
              <a:tr h="426354"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bg-BG" sz="16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</a:rPr>
                        <a:t>Общо по фондове</a:t>
                      </a:r>
                      <a:endParaRPr lang="bg-BG" sz="16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bg-BG" sz="16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</a:rPr>
                        <a:t>288 794 406,62</a:t>
                      </a:r>
                      <a:endParaRPr lang="bg-BG" sz="16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bg-BG" sz="16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</a:rPr>
                        <a:t>51 869 603,90</a:t>
                      </a:r>
                      <a:endParaRPr lang="bg-BG" sz="16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57064971"/>
                  </a:ext>
                </a:extLst>
              </a:tr>
              <a:tr h="426354"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bg-BG" sz="16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</a:rPr>
                        <a:t>Общо ОП НОИР</a:t>
                      </a:r>
                      <a:endParaRPr lang="bg-BG" sz="16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bg-BG" sz="16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</a:rPr>
                        <a:t>340 664 010,52</a:t>
                      </a:r>
                      <a:endParaRPr lang="bg-BG" sz="16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 sz="1400" b="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68335516"/>
                  </a:ext>
                </a:extLst>
              </a:tr>
              <a:tr h="426354"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bg-BG" sz="16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</a:rPr>
                        <a:t>Цел (</a:t>
                      </a:r>
                      <a:r>
                        <a:rPr lang="en-US" sz="16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</a:rPr>
                        <a:t>N+3) </a:t>
                      </a:r>
                      <a:r>
                        <a:rPr lang="bg-BG" sz="16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</a:rPr>
                        <a:t>за 2019</a:t>
                      </a:r>
                      <a:endParaRPr lang="bg-BG" sz="16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bg-BG" sz="16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ndara" panose="020E0502030303020204" pitchFamily="34" charset="0"/>
                        </a:rPr>
                        <a:t>338 409 000,00</a:t>
                      </a:r>
                      <a:endParaRPr lang="bg-BG" sz="1600" b="0" dirty="0">
                        <a:solidFill>
                          <a:schemeClr val="bg2">
                            <a:lumMod val="25000"/>
                          </a:schemeClr>
                        </a:solidFill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 sz="1400" b="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676299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96994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638" y="1352939"/>
            <a:ext cx="10997405" cy="438539"/>
          </a:xfrm>
        </p:spPr>
        <p:txBody>
          <a:bodyPr>
            <a:noAutofit/>
          </a:bodyPr>
          <a:lstStyle/>
          <a:p>
            <a:pPr algn="ctr"/>
            <a:r>
              <a:rPr lang="bg-BG" sz="2600" b="1" dirty="0">
                <a:solidFill>
                  <a:srgbClr val="A51321"/>
                </a:solidFill>
                <a:cs typeface="Arial" panose="020B0604020202020204" pitchFamily="34" charset="0"/>
              </a:rPr>
              <a:t>2</a:t>
            </a:r>
            <a:r>
              <a:rPr lang="bg-BG" sz="2600" b="1" dirty="0" smtClean="0">
                <a:solidFill>
                  <a:srgbClr val="A51321"/>
                </a:solidFill>
                <a:cs typeface="Arial" panose="020B0604020202020204" pitchFamily="34" charset="0"/>
              </a:rPr>
              <a:t>. </a:t>
            </a:r>
            <a:r>
              <a:rPr lang="bg-BG" sz="3100" dirty="0">
                <a:solidFill>
                  <a:srgbClr val="C00000"/>
                </a:solidFill>
              </a:rPr>
              <a:t>Постигнати</a:t>
            </a:r>
            <a:r>
              <a:rPr lang="bg-BG" sz="2600" b="1" dirty="0" smtClean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bg-BG" sz="3100" dirty="0">
                <a:solidFill>
                  <a:srgbClr val="C00000"/>
                </a:solidFill>
              </a:rPr>
              <a:t>резултати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639" y="1933304"/>
            <a:ext cx="11676184" cy="48407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ОП НОИР подпомага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реформите в системата на образованието и науката от предучилищното образование до висшето образование и върховите научни изследвания и иновациите:</a:t>
            </a:r>
          </a:p>
          <a:p>
            <a:pPr marL="0" indent="0" algn="ctr">
              <a:buNone/>
            </a:pPr>
            <a:endParaRPr lang="bg-BG" sz="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b="1" u="sng" dirty="0" smtClean="0">
                <a:solidFill>
                  <a:schemeClr val="accent1">
                    <a:lumMod val="75000"/>
                  </a:schemeClr>
                </a:solidFill>
              </a:rPr>
              <a:t>Предучилищно образование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Над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13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000 деца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, за които българският език не е майчин, са били включени в дейности за образователна интеграция за </a:t>
            </a:r>
            <a:r>
              <a:rPr lang="bg-BG" dirty="0">
                <a:solidFill>
                  <a:schemeClr val="accent1">
                    <a:lumMod val="75000"/>
                  </a:schemeClr>
                </a:solidFill>
              </a:rPr>
              <a:t>по-лесната им адаптация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след това в </a:t>
            </a:r>
            <a:r>
              <a:rPr lang="bg-BG" dirty="0">
                <a:solidFill>
                  <a:schemeClr val="accent1">
                    <a:lumMod val="75000"/>
                  </a:schemeClr>
                </a:solidFill>
              </a:rPr>
              <a:t>училищна среда с цел превенция на ранното им отпадане от образователната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система;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Над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3000 деца и ученици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със специални образователни потребности са получили специализирана подкрепа от психолози, логопеди, терапевти и др. с цел преодоляване на дефицити;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В момента с финансовата подкрепа на ОП НОИР се изпълняват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2 процедури, чиято цел е да се осигури подкрепяща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среда за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ранна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превенция на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обучителни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затруднения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 на деца в предучилищна възраст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: социално-икономическа интеграция (съвместно с ОП РЧР) с бенефициенти общини и проект „Активно приобщаване в системата на предучилищното образование“ с бенефициент МОН с бюджет от 82,5 млн. лв.</a:t>
            </a:r>
            <a:endParaRPr lang="ru-RU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69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563" y="1423333"/>
            <a:ext cx="10827480" cy="498773"/>
          </a:xfrm>
        </p:spPr>
        <p:txBody>
          <a:bodyPr>
            <a:normAutofit/>
          </a:bodyPr>
          <a:lstStyle/>
          <a:p>
            <a:pPr algn="ctr"/>
            <a:r>
              <a:rPr lang="bg-BG" sz="2600" b="1" dirty="0">
                <a:solidFill>
                  <a:srgbClr val="A51321"/>
                </a:solidFill>
                <a:cs typeface="Arial" panose="020B0604020202020204" pitchFamily="34" charset="0"/>
              </a:rPr>
              <a:t>2</a:t>
            </a:r>
            <a:r>
              <a:rPr lang="bg-BG" sz="2600" b="1" dirty="0" smtClean="0">
                <a:solidFill>
                  <a:srgbClr val="A51321"/>
                </a:solidFill>
                <a:cs typeface="Arial" panose="020B0604020202020204" pitchFamily="34" charset="0"/>
              </a:rPr>
              <a:t>. </a:t>
            </a:r>
            <a:r>
              <a:rPr lang="bg-BG" sz="3100" dirty="0">
                <a:solidFill>
                  <a:srgbClr val="C00000"/>
                </a:solidFill>
              </a:rPr>
              <a:t>Постигнати</a:t>
            </a:r>
            <a:r>
              <a:rPr lang="bg-BG" sz="2600" b="1" dirty="0" smtClean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bg-BG" sz="3100" dirty="0">
                <a:solidFill>
                  <a:srgbClr val="C00000"/>
                </a:solidFill>
              </a:rPr>
              <a:t>резултати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588" y="2277866"/>
            <a:ext cx="11653933" cy="4281554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bg-BG" b="1" u="sng" dirty="0">
                <a:solidFill>
                  <a:schemeClr val="accent1">
                    <a:lumMod val="75000"/>
                  </a:schemeClr>
                </a:solidFill>
              </a:rPr>
              <a:t>Училищно образование</a:t>
            </a:r>
            <a:r>
              <a:rPr lang="bg-BG" b="1" dirty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Над 450 хиляди ученици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участваха в изпълнението на проект „Твоят час“, в рамките на който чрез извънкласни дейности развиха различни свои умения;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В момента се изпълнява проект „Подкрепа за успех“ с бюджет от 127 млн. лв., чиято основна цел е да предостави допълнителна подкрепа за деца с обучителни затруднения. Проектът ще се изпълнява в продължения на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3 учебни години и в него са включени над 1500 училища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от цялата страна. Основният очакван ефект е да се намали делът на преждевременно отпадащите от училище деца.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До момента ОП НОИР е подкрепила включването в мерки за образователна интеграция на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над 15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 000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 ученици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, за които българският език не е майчин, както и мерки за работа с техните родители; подкрепата на такива деца и техните родители от програмата продължава чрез изпълняваните в момента проекти по процедура 2.018, както и по линия на подхода ВОМР.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Над 17 000 учители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са участвали в курсове за повишаване на квалификацията в рамките на проект „Квалификация и кариерно развитие на педагогическите специалисти“, от които 3805 са под 34 г.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Продължава функционирането на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28-те кариерни центъра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, подкрепени от ОП НОИР.</a:t>
            </a:r>
          </a:p>
        </p:txBody>
      </p:sp>
    </p:spTree>
    <p:extLst>
      <p:ext uri="{BB962C8B-B14F-4D97-AF65-F5344CB8AC3E}">
        <p14:creationId xmlns:p14="http://schemas.microsoft.com/office/powerpoint/2010/main" val="231128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639" y="1423334"/>
            <a:ext cx="10997404" cy="509970"/>
          </a:xfrm>
        </p:spPr>
        <p:txBody>
          <a:bodyPr>
            <a:noAutofit/>
          </a:bodyPr>
          <a:lstStyle/>
          <a:p>
            <a:pPr algn="ctr"/>
            <a:r>
              <a:rPr lang="bg-BG" sz="2800" b="1" dirty="0">
                <a:solidFill>
                  <a:srgbClr val="A51321"/>
                </a:solidFill>
                <a:cs typeface="Arial" panose="020B0604020202020204" pitchFamily="34" charset="0"/>
              </a:rPr>
              <a:t>2</a:t>
            </a:r>
            <a:r>
              <a:rPr lang="bg-BG" sz="2800" b="1" dirty="0" smtClean="0">
                <a:solidFill>
                  <a:srgbClr val="A51321"/>
                </a:solidFill>
                <a:cs typeface="Arial" panose="020B0604020202020204" pitchFamily="34" charset="0"/>
              </a:rPr>
              <a:t>. </a:t>
            </a:r>
            <a:r>
              <a:rPr lang="bg-BG" sz="3100" dirty="0">
                <a:solidFill>
                  <a:srgbClr val="C00000"/>
                </a:solidFill>
              </a:rPr>
              <a:t>Постигнати</a:t>
            </a:r>
            <a:r>
              <a:rPr lang="bg-BG" sz="2800" b="1" dirty="0" smtClean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bg-BG" sz="3100" dirty="0">
                <a:solidFill>
                  <a:srgbClr val="C00000"/>
                </a:solidFill>
              </a:rPr>
              <a:t>резултати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639" y="1933303"/>
            <a:ext cx="11807064" cy="4731265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bg-BG" b="1" u="sng" dirty="0" smtClean="0">
                <a:solidFill>
                  <a:schemeClr val="accent1">
                    <a:lumMod val="75000"/>
                  </a:schemeClr>
                </a:solidFill>
              </a:rPr>
              <a:t>Професионално</a:t>
            </a:r>
            <a:r>
              <a:rPr lang="ru-RU" b="1" u="sng" dirty="0" smtClean="0">
                <a:solidFill>
                  <a:schemeClr val="accent1">
                    <a:lumMod val="75000"/>
                  </a:schemeClr>
                </a:solidFill>
              </a:rPr>
              <a:t> образование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рамките на проект „Ученически практики“ бяха подкрепени над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300 професионални гимназии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в страната, в които функционират близо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400 учебно-тренировъчни фирми и над 8000 ученици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бяха включени в практическо обучение в реална работна среда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Предстои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стартирането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проект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“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Подкрепа за </a:t>
            </a:r>
            <a:r>
              <a:rPr lang="bg-BG" b="1" dirty="0" err="1" smtClean="0">
                <a:solidFill>
                  <a:schemeClr val="accent1">
                    <a:lumMod val="75000"/>
                  </a:schemeClr>
                </a:solidFill>
              </a:rPr>
              <a:t>дуалната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 система на обучение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”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с бюджет 24,5 млн.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лв.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рамките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който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се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очаква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над 140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професионални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гимназии/училища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с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паралелки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за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професионална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подготовка да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въведат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dirty="0" err="1" smtClean="0">
                <a:solidFill>
                  <a:schemeClr val="accent1">
                    <a:lumMod val="75000"/>
                  </a:schemeClr>
                </a:solidFill>
              </a:rPr>
              <a:t>дуална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система на обучение;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b="1" u="sng" dirty="0" smtClean="0">
                <a:solidFill>
                  <a:schemeClr val="accent1">
                    <a:lumMod val="75000"/>
                  </a:schemeClr>
                </a:solidFill>
              </a:rPr>
              <a:t>Висше</a:t>
            </a:r>
            <a:r>
              <a:rPr lang="ru-RU" b="1" u="sng" dirty="0" smtClean="0">
                <a:solidFill>
                  <a:schemeClr val="accent1">
                    <a:lumMod val="75000"/>
                  </a:schemeClr>
                </a:solidFill>
              </a:rPr>
              <a:t> образование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До момента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програмата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е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финансирала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предоставянето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стипендии на над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41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000 студенти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, които се обучават в приоритетни за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икономиката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направления,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и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над 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44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000 студенти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, които са участвали в студентски практики в реална работна среда;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44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6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преподаватели от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висши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училища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са участвали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 про</a:t>
            </a:r>
            <a:r>
              <a:rPr lang="bg-BG" dirty="0">
                <a:solidFill>
                  <a:schemeClr val="accent1">
                    <a:lumMod val="75000"/>
                  </a:schemeClr>
                </a:solidFill>
              </a:rPr>
              <a:t>г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рами за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повишаване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квалификацията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над 580 млади учени до 34 г. са получили подкрепа от ОП НОИР за научни изследвания.</a:t>
            </a:r>
            <a:endParaRPr lang="ru-RU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Финансирана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е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образователна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мобилност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8</a:t>
            </a: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5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студенти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;</a:t>
            </a:r>
          </a:p>
          <a:p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78679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216" y="1423333"/>
            <a:ext cx="10780827" cy="676883"/>
          </a:xfrm>
        </p:spPr>
        <p:txBody>
          <a:bodyPr>
            <a:normAutofit/>
          </a:bodyPr>
          <a:lstStyle/>
          <a:p>
            <a:pPr algn="ctr"/>
            <a:r>
              <a:rPr lang="bg-BG" sz="2800" b="1" dirty="0">
                <a:solidFill>
                  <a:srgbClr val="A51321"/>
                </a:solidFill>
                <a:cs typeface="Arial" panose="020B0604020202020204" pitchFamily="34" charset="0"/>
              </a:rPr>
              <a:t>2</a:t>
            </a:r>
            <a:r>
              <a:rPr lang="bg-BG" sz="2800" b="1" dirty="0" smtClean="0">
                <a:solidFill>
                  <a:srgbClr val="A51321"/>
                </a:solidFill>
                <a:cs typeface="Arial" panose="020B0604020202020204" pitchFamily="34" charset="0"/>
              </a:rPr>
              <a:t>. </a:t>
            </a:r>
            <a:r>
              <a:rPr lang="bg-BG" sz="3100" dirty="0">
                <a:solidFill>
                  <a:srgbClr val="C00000"/>
                </a:solidFill>
              </a:rPr>
              <a:t>Постигнати</a:t>
            </a:r>
            <a:r>
              <a:rPr lang="bg-BG" sz="2800" b="1" dirty="0" smtClean="0">
                <a:solidFill>
                  <a:srgbClr val="A51321"/>
                </a:solidFill>
                <a:cs typeface="Arial" panose="020B0604020202020204" pitchFamily="34" charset="0"/>
              </a:rPr>
              <a:t> </a:t>
            </a:r>
            <a:r>
              <a:rPr lang="bg-BG" sz="3100" dirty="0">
                <a:solidFill>
                  <a:srgbClr val="C00000"/>
                </a:solidFill>
              </a:rPr>
              <a:t>резултати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216" y="2277866"/>
            <a:ext cx="11398898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bg-BG" b="1" u="sng" dirty="0" smtClean="0">
                <a:solidFill>
                  <a:schemeClr val="accent1">
                    <a:lumMod val="75000"/>
                  </a:schemeClr>
                </a:solidFill>
              </a:rPr>
              <a:t>Учене през целия живот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Над 5500 </a:t>
            </a:r>
            <a:r>
              <a:rPr lang="bg-BG" b="1" dirty="0">
                <a:solidFill>
                  <a:schemeClr val="accent1">
                    <a:lumMod val="75000"/>
                  </a:schemeClr>
                </a:solidFill>
              </a:rPr>
              <a:t>неграмотни </a:t>
            </a:r>
            <a:r>
              <a:rPr lang="bg-BG" dirty="0">
                <a:solidFill>
                  <a:schemeClr val="accent1">
                    <a:lumMod val="75000"/>
                  </a:schemeClr>
                </a:solidFill>
              </a:rPr>
              <a:t>или слабограмотни 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лица са включени в курсове за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обучения на възрастни – курсове по ограмотяване и за усвояване на учебно съдържание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, което ще им даде по-добри възможности за намиране на работа;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bg-BG" b="1" u="sng" dirty="0" smtClean="0">
                <a:solidFill>
                  <a:schemeClr val="accent1">
                    <a:lumMod val="75000"/>
                  </a:schemeClr>
                </a:solidFill>
              </a:rPr>
              <a:t>Научни изследвания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В областта на научните изследвания с подкрепата на ОП НОИР продължава изграждането на 4 центъра за върхови постижения и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10 Центъра за компетентност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, които обхващат над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60 научноизследователски организации и висши училища и над 1 200 учени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 В Центровете се доставя високотехнологично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научно оборудване</a:t>
            </a: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, което дава възможност за осъществяването на научни изследвания на световно ниво.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684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7083" y="1132860"/>
            <a:ext cx="6172199" cy="770585"/>
          </a:xfrm>
        </p:spPr>
        <p:txBody>
          <a:bodyPr>
            <a:normAutofit/>
          </a:bodyPr>
          <a:lstStyle/>
          <a:p>
            <a:pPr algn="ctr"/>
            <a:r>
              <a:rPr lang="bg-BG" sz="2400" spc="-50" dirty="0" err="1">
                <a:solidFill>
                  <a:srgbClr val="C00000"/>
                </a:solidFill>
                <a:latin typeface="Candara" panose="020E0502030303020204" pitchFamily="34" charset="0"/>
              </a:rPr>
              <a:t>Р</a:t>
            </a:r>
            <a:r>
              <a:rPr lang="ru-RU" sz="2400" spc="-50" dirty="0" err="1">
                <a:solidFill>
                  <a:srgbClr val="C00000"/>
                </a:solidFill>
                <a:latin typeface="Candara" panose="020E0502030303020204" pitchFamily="34" charset="0"/>
              </a:rPr>
              <a:t>оботизирана</a:t>
            </a:r>
            <a:r>
              <a:rPr lang="ru-RU" sz="2400" spc="-50" dirty="0">
                <a:solidFill>
                  <a:srgbClr val="C00000"/>
                </a:solidFill>
                <a:latin typeface="Candara" panose="020E0502030303020204" pitchFamily="34" charset="0"/>
              </a:rPr>
              <a:t> </a:t>
            </a:r>
            <a:r>
              <a:rPr lang="ru-RU" sz="2400" spc="-50" dirty="0" err="1">
                <a:solidFill>
                  <a:srgbClr val="C00000"/>
                </a:solidFill>
                <a:latin typeface="Candara" panose="020E0502030303020204" pitchFamily="34" charset="0"/>
              </a:rPr>
              <a:t>хирургична</a:t>
            </a:r>
            <a:r>
              <a:rPr lang="ru-RU" sz="2400" spc="-50" dirty="0">
                <a:solidFill>
                  <a:srgbClr val="C00000"/>
                </a:solidFill>
                <a:latin typeface="Candara" panose="020E0502030303020204" pitchFamily="34" charset="0"/>
              </a:rPr>
              <a:t> система </a:t>
            </a:r>
            <a:r>
              <a:rPr lang="ru-RU" sz="2400" spc="-50" dirty="0" err="1">
                <a:solidFill>
                  <a:srgbClr val="C00000"/>
                </a:solidFill>
                <a:latin typeface="Candara" panose="020E0502030303020204" pitchFamily="34" charset="0"/>
              </a:rPr>
              <a:t>Da</a:t>
            </a:r>
            <a:r>
              <a:rPr lang="ru-RU" sz="2400" spc="-50" dirty="0">
                <a:solidFill>
                  <a:srgbClr val="C00000"/>
                </a:solidFill>
                <a:latin typeface="Candara" panose="020E0502030303020204" pitchFamily="34" charset="0"/>
              </a:rPr>
              <a:t> </a:t>
            </a:r>
            <a:r>
              <a:rPr lang="ru-RU" sz="2400" spc="-50" dirty="0" err="1">
                <a:solidFill>
                  <a:srgbClr val="C00000"/>
                </a:solidFill>
                <a:latin typeface="Candara" panose="020E0502030303020204" pitchFamily="34" charset="0"/>
              </a:rPr>
              <a:t>Vinci</a:t>
            </a:r>
            <a:r>
              <a:rPr lang="ru-RU" sz="2400" spc="-50" dirty="0">
                <a:solidFill>
                  <a:srgbClr val="C00000"/>
                </a:solidFill>
                <a:latin typeface="Candara" panose="020E0502030303020204" pitchFamily="34" charset="0"/>
              </a:rPr>
              <a:t> </a:t>
            </a:r>
            <a:r>
              <a:rPr lang="ru-RU" sz="2400" spc="-50" dirty="0" err="1">
                <a:solidFill>
                  <a:srgbClr val="C00000"/>
                </a:solidFill>
                <a:latin typeface="Candara" panose="020E0502030303020204" pitchFamily="34" charset="0"/>
              </a:rPr>
              <a:t>Xi</a:t>
            </a:r>
            <a:r>
              <a:rPr lang="ru-RU" sz="2400" spc="-50" dirty="0">
                <a:solidFill>
                  <a:srgbClr val="C00000"/>
                </a:solidFill>
                <a:latin typeface="Candara" panose="020E0502030303020204" pitchFamily="34" charset="0"/>
              </a:rPr>
              <a:t> </a:t>
            </a:r>
            <a:endParaRPr lang="bg-BG" sz="2400" spc="-50" dirty="0">
              <a:solidFill>
                <a:srgbClr val="C00000"/>
              </a:solidFill>
              <a:latin typeface="Candara" panose="020E0502030303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2465" y="2076968"/>
            <a:ext cx="6456817" cy="4300381"/>
          </a:xfrm>
        </p:spPr>
      </p:pic>
      <p:sp>
        <p:nvSpPr>
          <p:cNvPr id="10" name="Text Placeholder 9"/>
          <p:cNvSpPr>
            <a:spLocks noGrp="1"/>
          </p:cNvSpPr>
          <p:nvPr>
            <p:ph type="body" sz="half" idx="2"/>
          </p:nvPr>
        </p:nvSpPr>
        <p:spPr>
          <a:xfrm>
            <a:off x="438539" y="2724539"/>
            <a:ext cx="4310743" cy="3209763"/>
          </a:xfrm>
        </p:spPr>
        <p:txBody>
          <a:bodyPr>
            <a:normAutofit/>
          </a:bodyPr>
          <a:lstStyle/>
          <a:p>
            <a:pPr algn="just"/>
            <a:r>
              <a:rPr lang="bg-BG" sz="2000" dirty="0">
                <a:solidFill>
                  <a:srgbClr val="4A66AC">
                    <a:lumMod val="75000"/>
                  </a:srgbClr>
                </a:solidFill>
                <a:latin typeface="Candara" panose="020E0502030303020204" pitchFamily="34" charset="0"/>
              </a:rPr>
              <a:t>Център за компетентност в областта на персонализираната медицина, 3Д и </a:t>
            </a:r>
            <a:r>
              <a:rPr lang="bg-BG" sz="2000" dirty="0" err="1">
                <a:solidFill>
                  <a:srgbClr val="4A66AC">
                    <a:lumMod val="75000"/>
                  </a:srgbClr>
                </a:solidFill>
                <a:latin typeface="Candara" panose="020E0502030303020204" pitchFamily="34" charset="0"/>
              </a:rPr>
              <a:t>телемедицина</a:t>
            </a:r>
            <a:r>
              <a:rPr lang="bg-BG" sz="2000" dirty="0">
                <a:solidFill>
                  <a:srgbClr val="4A66AC">
                    <a:lumMod val="75000"/>
                  </a:srgbClr>
                </a:solidFill>
                <a:latin typeface="Candara" panose="020E0502030303020204" pitchFamily="34" charset="0"/>
              </a:rPr>
              <a:t>, роботизирана и </a:t>
            </a:r>
            <a:r>
              <a:rPr lang="bg-BG" sz="2000" dirty="0" err="1">
                <a:solidFill>
                  <a:srgbClr val="4A66AC">
                    <a:lumMod val="75000"/>
                  </a:srgbClr>
                </a:solidFill>
                <a:latin typeface="Candara" panose="020E0502030303020204" pitchFamily="34" charset="0"/>
              </a:rPr>
              <a:t>минималноинвазивна</a:t>
            </a:r>
            <a:r>
              <a:rPr lang="bg-BG" sz="2000" dirty="0">
                <a:solidFill>
                  <a:srgbClr val="4A66AC">
                    <a:lumMod val="75000"/>
                  </a:srgbClr>
                </a:solidFill>
                <a:latin typeface="Candara" panose="020E0502030303020204" pitchFamily="34" charset="0"/>
              </a:rPr>
              <a:t> </a:t>
            </a:r>
            <a:r>
              <a:rPr lang="bg-BG" sz="2000" dirty="0" smtClean="0">
                <a:solidFill>
                  <a:srgbClr val="4A66AC">
                    <a:lumMod val="75000"/>
                  </a:srgbClr>
                </a:solidFill>
                <a:latin typeface="Candara" panose="020E0502030303020204" pitchFamily="34" charset="0"/>
              </a:rPr>
              <a:t>хирургия</a:t>
            </a:r>
          </a:p>
          <a:p>
            <a:endParaRPr lang="bg-BG" sz="2000" dirty="0">
              <a:solidFill>
                <a:srgbClr val="4A66AC">
                  <a:lumMod val="75000"/>
                </a:srgbClr>
              </a:solidFill>
              <a:latin typeface="Candara" panose="020E0502030303020204" pitchFamily="34" charset="0"/>
            </a:endParaRPr>
          </a:p>
          <a:p>
            <a:r>
              <a:rPr lang="bg-BG" sz="2000" dirty="0" smtClean="0">
                <a:solidFill>
                  <a:srgbClr val="4A66AC">
                    <a:lumMod val="75000"/>
                  </a:srgbClr>
                </a:solidFill>
                <a:latin typeface="Candara" panose="020E0502030303020204" pitchFamily="34" charset="0"/>
              </a:rPr>
              <a:t>Медицински университет – Плевен</a:t>
            </a:r>
          </a:p>
          <a:p>
            <a:r>
              <a:rPr lang="bg-BG" sz="2000" dirty="0" smtClean="0">
                <a:solidFill>
                  <a:srgbClr val="4A66AC">
                    <a:lumMod val="75000"/>
                  </a:srgbClr>
                </a:solidFill>
                <a:latin typeface="Candara" panose="020E0502030303020204" pitchFamily="34" charset="0"/>
              </a:rPr>
              <a:t>Медицински университет – Варна</a:t>
            </a:r>
          </a:p>
          <a:p>
            <a:r>
              <a:rPr lang="bg-BG" sz="2000" dirty="0" smtClean="0">
                <a:solidFill>
                  <a:srgbClr val="4A66AC">
                    <a:lumMod val="75000"/>
                  </a:srgbClr>
                </a:solidFill>
                <a:latin typeface="Candara" panose="020E0502030303020204" pitchFamily="34" charset="0"/>
              </a:rPr>
              <a:t>Институт по роботика - БАН</a:t>
            </a:r>
            <a:endParaRPr lang="bg-BG" sz="2000" dirty="0">
              <a:solidFill>
                <a:srgbClr val="4A66AC">
                  <a:lumMod val="75000"/>
                </a:srgbClr>
              </a:solidFill>
              <a:latin typeface="Candara" panose="020E0502030303020204" pitchFamily="34" charset="0"/>
            </a:endParaRPr>
          </a:p>
        </p:txBody>
      </p:sp>
      <p:pic>
        <p:nvPicPr>
          <p:cNvPr id="9" name="Content Placeholder 5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1324947" y="1518152"/>
            <a:ext cx="1901071" cy="840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2554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7083" y="1132860"/>
            <a:ext cx="6172199" cy="770585"/>
          </a:xfrm>
        </p:spPr>
        <p:txBody>
          <a:bodyPr>
            <a:normAutofit/>
          </a:bodyPr>
          <a:lstStyle/>
          <a:p>
            <a:pPr algn="ctr"/>
            <a:r>
              <a:rPr lang="ru-RU" sz="2400" spc="-50" dirty="0">
                <a:solidFill>
                  <a:srgbClr val="C00000"/>
                </a:solidFill>
                <a:latin typeface="Candara" panose="020E0502030303020204" pitchFamily="34" charset="0"/>
              </a:rPr>
              <a:t>„Ателие по изкуства и керамика“</a:t>
            </a:r>
            <a:endParaRPr lang="bg-BG" sz="2400" spc="-50" dirty="0">
              <a:solidFill>
                <a:srgbClr val="C00000"/>
              </a:solidFill>
              <a:latin typeface="Candara" panose="020E0502030303020204" pitchFamily="34" charset="0"/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"/>
          </p:nvPr>
        </p:nvSpPr>
        <p:spPr>
          <a:xfrm>
            <a:off x="233266" y="1651519"/>
            <a:ext cx="4208106" cy="4702628"/>
          </a:xfrm>
        </p:spPr>
        <p:txBody>
          <a:bodyPr>
            <a:normAutofit fontScale="92500" lnSpcReduction="10000"/>
          </a:bodyPr>
          <a:lstStyle/>
          <a:p>
            <a:pPr algn="ctr">
              <a:spcBef>
                <a:spcPct val="0"/>
              </a:spcBef>
            </a:pPr>
            <a:r>
              <a:rPr lang="ru-RU" sz="2000" spc="-50" dirty="0">
                <a:solidFill>
                  <a:srgbClr val="C00000"/>
                </a:solidFill>
                <a:latin typeface="Candara" panose="020E0502030303020204" pitchFamily="34" charset="0"/>
                <a:ea typeface="+mj-ea"/>
                <a:cs typeface="+mj-cs"/>
              </a:rPr>
              <a:t>Проект </a:t>
            </a:r>
            <a:r>
              <a:rPr lang="ru-RU" sz="2000" spc="-50" dirty="0">
                <a:solidFill>
                  <a:srgbClr val="C00000"/>
                </a:solidFill>
                <a:latin typeface="Candara" panose="020E0502030303020204" pitchFamily="34" charset="0"/>
                <a:ea typeface="+mj-ea"/>
                <a:cs typeface="+mj-cs"/>
              </a:rPr>
              <a:t>BG05M2OP001-3.002-0020 „Уча и ще </a:t>
            </a:r>
            <a:r>
              <a:rPr lang="ru-RU" sz="2000" spc="-50" dirty="0" smtClean="0">
                <a:solidFill>
                  <a:srgbClr val="C00000"/>
                </a:solidFill>
                <a:latin typeface="Candara" panose="020E0502030303020204" pitchFamily="34" charset="0"/>
                <a:ea typeface="+mj-ea"/>
                <a:cs typeface="+mj-cs"/>
              </a:rPr>
              <a:t>сполуча </a:t>
            </a:r>
            <a:r>
              <a:rPr lang="ru-RU" sz="2000" spc="-50" dirty="0">
                <a:solidFill>
                  <a:srgbClr val="C00000"/>
                </a:solidFill>
                <a:latin typeface="Candara" panose="020E0502030303020204" pitchFamily="34" charset="0"/>
                <a:ea typeface="+mj-ea"/>
                <a:cs typeface="+mj-cs"/>
              </a:rPr>
              <a:t>- образователна интеграция на ученици от етническите </a:t>
            </a:r>
            <a:r>
              <a:rPr lang="ru-RU" sz="2000" spc="-50" dirty="0" smtClean="0">
                <a:solidFill>
                  <a:srgbClr val="C00000"/>
                </a:solidFill>
                <a:latin typeface="Candara" panose="020E0502030303020204" pitchFamily="34" charset="0"/>
                <a:ea typeface="+mj-ea"/>
                <a:cs typeface="+mj-cs"/>
              </a:rPr>
              <a:t>малцинства“</a:t>
            </a:r>
            <a:endParaRPr lang="bg-BG" sz="2000" spc="-50" dirty="0">
              <a:solidFill>
                <a:srgbClr val="C00000"/>
              </a:solidFill>
              <a:latin typeface="Candara" panose="020E0502030303020204" pitchFamily="34" charset="0"/>
              <a:ea typeface="+mj-ea"/>
              <a:cs typeface="+mj-cs"/>
            </a:endParaRPr>
          </a:p>
          <a:p>
            <a:pPr algn="just"/>
            <a:endParaRPr lang="bg-BG" sz="2000" dirty="0">
              <a:solidFill>
                <a:srgbClr val="4A66AC">
                  <a:lumMod val="75000"/>
                </a:srgbClr>
              </a:solidFill>
              <a:latin typeface="Candara" panose="020E0502030303020204" pitchFamily="34" charset="0"/>
            </a:endParaRPr>
          </a:p>
          <a:p>
            <a:pPr algn="just"/>
            <a:r>
              <a:rPr lang="ru-RU" sz="2000" dirty="0">
                <a:solidFill>
                  <a:srgbClr val="4A66AC">
                    <a:lumMod val="75000"/>
                  </a:srgbClr>
                </a:solidFill>
                <a:latin typeface="Candara" panose="020E0502030303020204" pitchFamily="34" charset="0"/>
              </a:rPr>
              <a:t>Дейност </a:t>
            </a:r>
            <a:r>
              <a:rPr lang="ru-RU" sz="2000" dirty="0">
                <a:solidFill>
                  <a:srgbClr val="4A66AC">
                    <a:lumMod val="75000"/>
                  </a:srgbClr>
                </a:solidFill>
                <a:latin typeface="Candara" panose="020E0502030303020204" pitchFamily="34" charset="0"/>
              </a:rPr>
              <a:t>2 „Подобряване </a:t>
            </a:r>
            <a:r>
              <a:rPr lang="ru-RU" sz="2000" dirty="0">
                <a:solidFill>
                  <a:srgbClr val="4A66AC">
                    <a:lumMod val="75000"/>
                  </a:srgbClr>
                </a:solidFill>
                <a:latin typeface="Candara" panose="020E0502030303020204" pitchFamily="34" charset="0"/>
              </a:rPr>
              <a:t>на образователната среда в училища извън ромските махали, в които се обучават интегрирано ученици от етническите малцинства и ученици, търсещи или получили международна закрила“</a:t>
            </a:r>
            <a:endParaRPr lang="bg-BG" sz="2000" dirty="0">
              <a:solidFill>
                <a:srgbClr val="4A66AC">
                  <a:lumMod val="75000"/>
                </a:srgbClr>
              </a:solidFill>
              <a:latin typeface="Candara" panose="020E0502030303020204" pitchFamily="34" charset="0"/>
            </a:endParaRPr>
          </a:p>
          <a:p>
            <a:endParaRPr lang="bg-BG" sz="2000" dirty="0">
              <a:solidFill>
                <a:srgbClr val="4A66AC">
                  <a:lumMod val="75000"/>
                </a:srgbClr>
              </a:solidFill>
              <a:latin typeface="Candara" panose="020E0502030303020204" pitchFamily="34" charset="0"/>
            </a:endParaRPr>
          </a:p>
          <a:p>
            <a:r>
              <a:rPr lang="bg-BG" sz="2000" dirty="0">
                <a:solidFill>
                  <a:srgbClr val="4A66AC">
                    <a:lumMod val="75000"/>
                  </a:srgbClr>
                </a:solidFill>
                <a:latin typeface="Candara" panose="020E0502030303020204" pitchFamily="34" charset="0"/>
              </a:rPr>
              <a:t>Столична община район „Подуяне</a:t>
            </a:r>
            <a:r>
              <a:rPr lang="bg-BG" sz="2000" dirty="0" smtClean="0">
                <a:solidFill>
                  <a:srgbClr val="4A66AC">
                    <a:lumMod val="75000"/>
                  </a:srgbClr>
                </a:solidFill>
                <a:latin typeface="Candara" panose="020E0502030303020204" pitchFamily="34" charset="0"/>
              </a:rPr>
              <a:t>“</a:t>
            </a:r>
          </a:p>
          <a:p>
            <a:r>
              <a:rPr lang="ru-RU" sz="2000" dirty="0">
                <a:solidFill>
                  <a:srgbClr val="4A66AC">
                    <a:lumMod val="75000"/>
                  </a:srgbClr>
                </a:solidFill>
                <a:latin typeface="Candara" panose="020E0502030303020204" pitchFamily="34" charset="0"/>
              </a:rPr>
              <a:t>95 СУ „Проф. Иван Шишманов</a:t>
            </a:r>
            <a:r>
              <a:rPr lang="ru-RU" sz="2000" dirty="0" smtClean="0">
                <a:solidFill>
                  <a:srgbClr val="4A66AC">
                    <a:lumMod val="75000"/>
                  </a:srgbClr>
                </a:solidFill>
                <a:latin typeface="Candara" panose="020E0502030303020204" pitchFamily="34" charset="0"/>
              </a:rPr>
              <a:t>“</a:t>
            </a:r>
          </a:p>
          <a:p>
            <a:r>
              <a:rPr lang="bg-BG" sz="2000" dirty="0">
                <a:solidFill>
                  <a:srgbClr val="4A66AC">
                    <a:lumMod val="75000"/>
                  </a:srgbClr>
                </a:solidFill>
                <a:latin typeface="Candara" panose="020E0502030303020204" pitchFamily="34" charset="0"/>
              </a:rPr>
              <a:t>124 ОУ „Васил Левски“ </a:t>
            </a:r>
            <a:endParaRPr lang="bg-BG" sz="2000" dirty="0" smtClean="0">
              <a:solidFill>
                <a:srgbClr val="4A66AC">
                  <a:lumMod val="75000"/>
                </a:srgbClr>
              </a:solidFill>
              <a:latin typeface="Candara" panose="020E0502030303020204" pitchFamily="34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873" y="2131235"/>
            <a:ext cx="4273237" cy="2399587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8098" y="4758613"/>
            <a:ext cx="3218025" cy="18101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820" y="4758613"/>
            <a:ext cx="3218122" cy="1810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759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97159" y="1548882"/>
            <a:ext cx="10321281" cy="354563"/>
          </a:xfrm>
        </p:spPr>
        <p:txBody>
          <a:bodyPr>
            <a:noAutofit/>
          </a:bodyPr>
          <a:lstStyle/>
          <a:p>
            <a:r>
              <a:rPr lang="bg-BG" sz="3100" dirty="0">
                <a:solidFill>
                  <a:srgbClr val="C00000"/>
                </a:solidFill>
              </a:rPr>
              <a:t>3. Предприети</a:t>
            </a:r>
            <a:r>
              <a:rPr lang="bg-BG" sz="2100" b="1" dirty="0" smtClean="0">
                <a:solidFill>
                  <a:srgbClr val="10168C"/>
                </a:solidFill>
                <a:ea typeface="+mn-ea"/>
                <a:cs typeface="+mn-cs"/>
              </a:rPr>
              <a:t> </a:t>
            </a:r>
            <a:r>
              <a:rPr lang="bg-BG" sz="3100" dirty="0">
                <a:solidFill>
                  <a:srgbClr val="C00000"/>
                </a:solidFill>
              </a:rPr>
              <a:t>мерки за ускоряване на изпълнението на ос 1 </a:t>
            </a:r>
            <a:r>
              <a:rPr lang="en-US" sz="3100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597159" y="2114498"/>
            <a:ext cx="9871788" cy="4298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defTabSz="914400">
              <a:spcBef>
                <a:spcPts val="1200"/>
              </a:spcBef>
              <a:spcAft>
                <a:spcPts val="200"/>
              </a:spcAft>
              <a:buClr>
                <a:srgbClr val="00B0F0"/>
              </a:buClr>
              <a:buSzPct val="100000"/>
              <a:buFont typeface="Wingdings" panose="05000000000000000000" pitchFamily="2" charset="2"/>
              <a:buChar char="v"/>
            </a:pPr>
            <a:r>
              <a:rPr lang="bg-BG" sz="2000" dirty="0" smtClean="0">
                <a:solidFill>
                  <a:srgbClr val="002060"/>
                </a:solidFill>
                <a:latin typeface="Candara" panose="020E0502030303020204" pitchFamily="34" charset="0"/>
              </a:rPr>
              <a:t> </a:t>
            </a:r>
            <a:r>
              <a:rPr lang="bg-BG" sz="2000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Увеличен размер на </a:t>
            </a:r>
            <a:r>
              <a:rPr lang="bg-BG" sz="2000" b="1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авансовото плащане от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1</a:t>
            </a:r>
            <a:r>
              <a:rPr lang="bg-BG" sz="2000" b="1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% </a:t>
            </a:r>
            <a:r>
              <a:rPr lang="bg-BG" sz="2000" b="1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на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 20</a:t>
            </a:r>
            <a:r>
              <a:rPr lang="bg-BG" sz="2000" b="1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%</a:t>
            </a:r>
          </a:p>
          <a:p>
            <a:pPr marL="342900" lvl="0" indent="-342900" defTabSz="914400">
              <a:spcBef>
                <a:spcPts val="1200"/>
              </a:spcBef>
              <a:spcAft>
                <a:spcPts val="200"/>
              </a:spcAft>
              <a:buClr>
                <a:srgbClr val="00B0F0"/>
              </a:buClr>
              <a:buSzPct val="100000"/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 Възможност за </a:t>
            </a:r>
            <a:r>
              <a:rPr lang="bg-BG" sz="2000" b="1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авансово финансиране </a:t>
            </a:r>
            <a:r>
              <a:rPr lang="bg-BG" sz="2000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от националния бюджет </a:t>
            </a:r>
          </a:p>
          <a:p>
            <a:pPr marL="342900" lvl="0" indent="-342900" defTabSz="914400">
              <a:spcBef>
                <a:spcPts val="1200"/>
              </a:spcBef>
              <a:spcAft>
                <a:spcPts val="200"/>
              </a:spcAft>
              <a:buClr>
                <a:srgbClr val="00B0F0"/>
              </a:buClr>
              <a:buSzPct val="100000"/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 </a:t>
            </a:r>
            <a:r>
              <a:rPr lang="bg-BG" sz="2000" b="1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Редовни месечни и индивидуални срещи </a:t>
            </a:r>
            <a:r>
              <a:rPr lang="bg-BG" sz="2000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с екипите за управление </a:t>
            </a:r>
          </a:p>
          <a:p>
            <a:pPr marL="342900" lvl="0" indent="-342900" defTabSz="914400">
              <a:spcBef>
                <a:spcPts val="1200"/>
              </a:spcBef>
              <a:spcAft>
                <a:spcPts val="200"/>
              </a:spcAft>
              <a:buClr>
                <a:srgbClr val="00B0F0"/>
              </a:buClr>
              <a:buSzPct val="100000"/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 </a:t>
            </a:r>
            <a:r>
              <a:rPr lang="bg-BG" sz="2000" b="1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Специализирани обучения </a:t>
            </a:r>
            <a:r>
              <a:rPr lang="bg-BG" sz="2000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за бенефициенти и УО 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endParaRPr>
          </a:p>
          <a:p>
            <a:pPr marL="342900" lvl="0" indent="-342900" defTabSz="914400">
              <a:spcBef>
                <a:spcPts val="1200"/>
              </a:spcBef>
              <a:spcAft>
                <a:spcPts val="200"/>
              </a:spcAft>
              <a:buClr>
                <a:srgbClr val="00B0F0"/>
              </a:buClr>
              <a:buSzPct val="100000"/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 Редовна актуализация на </a:t>
            </a:r>
            <a:r>
              <a:rPr lang="bg-BG" sz="2000" b="1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финансови </a:t>
            </a:r>
            <a:r>
              <a:rPr lang="bg-BG" sz="2000" b="1" dirty="0" smtClean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планове </a:t>
            </a:r>
            <a:r>
              <a:rPr lang="bg-BG" sz="2000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и </a:t>
            </a:r>
            <a:r>
              <a:rPr lang="bg-BG" sz="2000" b="1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планове за външни възлагания</a:t>
            </a:r>
            <a:r>
              <a:rPr lang="bg-BG" sz="2000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 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endParaRPr>
          </a:p>
          <a:p>
            <a:pPr marL="342900" lvl="0" indent="-342900" defTabSz="914400">
              <a:spcBef>
                <a:spcPts val="1200"/>
              </a:spcBef>
              <a:spcAft>
                <a:spcPts val="200"/>
              </a:spcAft>
              <a:buClr>
                <a:srgbClr val="00B0F0"/>
              </a:buClr>
              <a:buSzPct val="100000"/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 </a:t>
            </a:r>
            <a:r>
              <a:rPr lang="bg-BG" sz="2000" b="1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Екипи от експерти </a:t>
            </a:r>
            <a:r>
              <a:rPr lang="bg-BG" sz="2000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за всеки проект от страна на УО 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endParaRPr>
          </a:p>
          <a:p>
            <a:pPr marL="342900" lvl="0" indent="-342900" defTabSz="914400">
              <a:spcBef>
                <a:spcPts val="1200"/>
              </a:spcBef>
              <a:spcAft>
                <a:spcPts val="200"/>
              </a:spcAft>
              <a:buClr>
                <a:srgbClr val="00B0F0"/>
              </a:buClr>
              <a:buSzPct val="100000"/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 </a:t>
            </a:r>
            <a:r>
              <a:rPr lang="bg-BG" sz="2000" b="1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Засилване на капацитета </a:t>
            </a:r>
            <a:r>
              <a:rPr lang="bg-BG" sz="2000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на УО 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endParaRPr>
          </a:p>
          <a:p>
            <a:pPr marL="342900" lvl="0" indent="-342900" defTabSz="914400">
              <a:spcBef>
                <a:spcPts val="1200"/>
              </a:spcBef>
              <a:spcAft>
                <a:spcPts val="200"/>
              </a:spcAft>
              <a:buClr>
                <a:srgbClr val="00B0F0"/>
              </a:buClr>
              <a:buSzPct val="100000"/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 Мерки за </a:t>
            </a:r>
            <a:r>
              <a:rPr lang="bg-BG" sz="2000" b="1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намаляване на административната тежест </a:t>
            </a:r>
            <a:r>
              <a:rPr lang="bg-BG" sz="2000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за бенефициентите 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endParaRPr>
          </a:p>
          <a:p>
            <a:pPr marL="342900" lvl="0" indent="-342900" defTabSz="914400">
              <a:spcBef>
                <a:spcPts val="1200"/>
              </a:spcBef>
              <a:spcAft>
                <a:spcPts val="200"/>
              </a:spcAft>
              <a:buClr>
                <a:srgbClr val="00B0F0"/>
              </a:buClr>
              <a:buSzPct val="100000"/>
              <a:buFont typeface="Wingdings" panose="05000000000000000000" pitchFamily="2" charset="2"/>
              <a:buChar char="v"/>
            </a:pPr>
            <a:r>
              <a:rPr lang="bg-BG" sz="2000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 </a:t>
            </a:r>
            <a:r>
              <a:rPr lang="bg-BG" sz="2000" b="1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Външна експертна помощ </a:t>
            </a:r>
            <a:r>
              <a:rPr lang="bg-BG" sz="2000" dirty="0">
                <a:solidFill>
                  <a:schemeClr val="accent1">
                    <a:lumMod val="75000"/>
                  </a:schemeClr>
                </a:solidFill>
                <a:latin typeface="Candara" panose="020E0502030303020204" pitchFamily="34" charset="0"/>
              </a:rPr>
              <a:t>за УО и бенефициентите по ос 1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08234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sz="3100" dirty="0" smtClean="0">
                <a:solidFill>
                  <a:srgbClr val="C00000"/>
                </a:solidFill>
              </a:rPr>
              <a:t>4. Второ изменение на ОПНОИР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4375" y="1846052"/>
            <a:ext cx="10925175" cy="4640474"/>
          </a:xfrm>
        </p:spPr>
        <p:txBody>
          <a:bodyPr>
            <a:normAutofit fontScale="92500" lnSpcReduction="10000"/>
          </a:bodyPr>
          <a:lstStyle/>
          <a:p>
            <a:pPr marL="361950" lvl="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sz="2200" cap="none" dirty="0" smtClean="0">
                <a:solidFill>
                  <a:srgbClr val="4A66AC">
                    <a:lumMod val="75000"/>
                  </a:srgbClr>
                </a:solidFill>
              </a:rPr>
              <a:t>Решение на СКУСЕС от </a:t>
            </a:r>
            <a:r>
              <a:rPr lang="en-US" sz="2200" b="1" cap="none" dirty="0" smtClean="0">
                <a:solidFill>
                  <a:srgbClr val="4A66AC">
                    <a:lumMod val="75000"/>
                  </a:srgbClr>
                </a:solidFill>
              </a:rPr>
              <a:t>23</a:t>
            </a:r>
            <a:r>
              <a:rPr lang="bg-BG" sz="2200" b="1" cap="none" dirty="0" smtClean="0">
                <a:solidFill>
                  <a:srgbClr val="4A66AC">
                    <a:lumMod val="75000"/>
                  </a:srgbClr>
                </a:solidFill>
              </a:rPr>
              <a:t> октомври 2019 г</a:t>
            </a:r>
            <a:r>
              <a:rPr lang="bg-BG" sz="2200" cap="none" dirty="0" smtClean="0">
                <a:solidFill>
                  <a:srgbClr val="4A66AC">
                    <a:lumMod val="75000"/>
                  </a:srgbClr>
                </a:solidFill>
              </a:rPr>
              <a:t>.;</a:t>
            </a:r>
          </a:p>
          <a:p>
            <a:pPr marL="361950" lvl="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sz="2200" cap="none" dirty="0" smtClean="0">
                <a:solidFill>
                  <a:srgbClr val="4A66AC">
                    <a:lumMod val="75000"/>
                  </a:srgbClr>
                </a:solidFill>
              </a:rPr>
              <a:t>Становище на МОСВ от </a:t>
            </a:r>
            <a:r>
              <a:rPr lang="bg-BG" sz="2200" b="1" cap="none" dirty="0" smtClean="0">
                <a:solidFill>
                  <a:srgbClr val="4A66AC">
                    <a:lumMod val="75000"/>
                  </a:srgbClr>
                </a:solidFill>
              </a:rPr>
              <a:t>24 октомври 2019 г.;</a:t>
            </a:r>
          </a:p>
          <a:p>
            <a:pPr marL="361950" lvl="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sz="2200" cap="none" dirty="0" smtClean="0">
                <a:solidFill>
                  <a:srgbClr val="4A66AC">
                    <a:lumMod val="75000"/>
                  </a:srgbClr>
                </a:solidFill>
              </a:rPr>
              <a:t>Решение </a:t>
            </a:r>
            <a:r>
              <a:rPr lang="bg-BG" sz="2200" cap="none" dirty="0">
                <a:solidFill>
                  <a:srgbClr val="4A66AC">
                    <a:lumMod val="75000"/>
                  </a:srgbClr>
                </a:solidFill>
              </a:rPr>
              <a:t>на Комитета за наблюдение от </a:t>
            </a:r>
            <a:r>
              <a:rPr lang="bg-BG" sz="2200" b="1" cap="none" dirty="0" smtClean="0">
                <a:solidFill>
                  <a:srgbClr val="4A66AC">
                    <a:lumMod val="75000"/>
                  </a:srgbClr>
                </a:solidFill>
              </a:rPr>
              <a:t>25 октомври 2019 </a:t>
            </a:r>
            <a:r>
              <a:rPr lang="bg-BG" sz="2200" b="1" cap="none" dirty="0">
                <a:solidFill>
                  <a:srgbClr val="4A66AC">
                    <a:lumMod val="75000"/>
                  </a:srgbClr>
                </a:solidFill>
              </a:rPr>
              <a:t>г.</a:t>
            </a:r>
            <a:r>
              <a:rPr lang="bg-BG" sz="2200" cap="none" dirty="0">
                <a:solidFill>
                  <a:srgbClr val="4A66AC">
                    <a:lumMod val="75000"/>
                  </a:srgbClr>
                </a:solidFill>
              </a:rPr>
              <a:t>;</a:t>
            </a:r>
          </a:p>
          <a:p>
            <a:pPr marL="361950" lvl="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sz="2200" cap="none" dirty="0">
                <a:solidFill>
                  <a:srgbClr val="4A66AC">
                    <a:lumMod val="75000"/>
                  </a:srgbClr>
                </a:solidFill>
              </a:rPr>
              <a:t>Решение на Министерския съвет от </a:t>
            </a:r>
            <a:r>
              <a:rPr lang="bg-BG" sz="2200" b="1" cap="none" dirty="0">
                <a:solidFill>
                  <a:srgbClr val="4A66AC">
                    <a:lumMod val="75000"/>
                  </a:srgbClr>
                </a:solidFill>
              </a:rPr>
              <a:t>31 октомври 2019 г.;</a:t>
            </a:r>
          </a:p>
          <a:p>
            <a:pPr marL="361950" lvl="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sz="2200" cap="none" dirty="0">
                <a:solidFill>
                  <a:srgbClr val="4A66AC">
                    <a:lumMod val="75000"/>
                  </a:srgbClr>
                </a:solidFill>
              </a:rPr>
              <a:t>Изменението </a:t>
            </a:r>
            <a:r>
              <a:rPr lang="bg-BG" sz="2200" cap="none" dirty="0" smtClean="0">
                <a:solidFill>
                  <a:srgbClr val="4A66AC">
                    <a:lumMod val="75000"/>
                  </a:srgbClr>
                </a:solidFill>
              </a:rPr>
              <a:t>е </a:t>
            </a:r>
            <a:r>
              <a:rPr lang="bg-BG" sz="2200" cap="none" dirty="0">
                <a:solidFill>
                  <a:srgbClr val="4A66AC">
                    <a:lumMod val="75000"/>
                  </a:srgbClr>
                </a:solidFill>
              </a:rPr>
              <a:t>изпратено официално на ЕК за одобрение </a:t>
            </a:r>
            <a:r>
              <a:rPr lang="bg-BG" sz="2200" cap="none" dirty="0" smtClean="0">
                <a:solidFill>
                  <a:srgbClr val="4A66AC">
                    <a:lumMod val="75000"/>
                  </a:srgbClr>
                </a:solidFill>
              </a:rPr>
              <a:t>– </a:t>
            </a:r>
            <a:r>
              <a:rPr lang="bg-BG" sz="2200" b="1" cap="none" dirty="0">
                <a:solidFill>
                  <a:srgbClr val="4A66AC">
                    <a:lumMod val="75000"/>
                  </a:srgbClr>
                </a:solidFill>
              </a:rPr>
              <a:t>31 октомври 2019 г.;</a:t>
            </a:r>
          </a:p>
          <a:p>
            <a:pPr marL="361950" lvl="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sz="2200" cap="none" dirty="0">
                <a:solidFill>
                  <a:srgbClr val="4A66AC">
                    <a:lumMod val="75000"/>
                  </a:srgbClr>
                </a:solidFill>
              </a:rPr>
              <a:t>Изменението се </a:t>
            </a:r>
            <a:r>
              <a:rPr lang="bg-BG" sz="2200" cap="none" dirty="0" smtClean="0">
                <a:solidFill>
                  <a:srgbClr val="4A66AC">
                    <a:lumMod val="75000"/>
                  </a:srgbClr>
                </a:solidFill>
              </a:rPr>
              <a:t>отнася </a:t>
            </a:r>
            <a:r>
              <a:rPr lang="bg-BG" sz="2200" cap="none" dirty="0">
                <a:solidFill>
                  <a:srgbClr val="4A66AC">
                    <a:lumMod val="75000"/>
                  </a:srgbClr>
                </a:solidFill>
              </a:rPr>
              <a:t>до </a:t>
            </a:r>
            <a:r>
              <a:rPr lang="bg-BG" sz="2200" b="1" cap="none" dirty="0">
                <a:solidFill>
                  <a:srgbClr val="4A66AC">
                    <a:lumMod val="75000"/>
                  </a:srgbClr>
                </a:solidFill>
              </a:rPr>
              <a:t>прехвърляне на </a:t>
            </a:r>
            <a:r>
              <a:rPr lang="bg-BG" sz="2200" b="1" cap="none" dirty="0" smtClean="0">
                <a:solidFill>
                  <a:srgbClr val="4A66AC">
                    <a:lumMod val="75000"/>
                  </a:srgbClr>
                </a:solidFill>
              </a:rPr>
              <a:t>резерва за изпълнение (27,6 млн. лв.) </a:t>
            </a:r>
            <a:r>
              <a:rPr lang="bg-BG" sz="2200" cap="none" dirty="0" smtClean="0">
                <a:solidFill>
                  <a:srgbClr val="4A66AC">
                    <a:lumMod val="75000"/>
                  </a:srgbClr>
                </a:solidFill>
              </a:rPr>
              <a:t>от </a:t>
            </a:r>
            <a:r>
              <a:rPr lang="bg-BG" sz="2200" cap="none" dirty="0">
                <a:solidFill>
                  <a:srgbClr val="4A66AC">
                    <a:lumMod val="75000"/>
                  </a:srgbClr>
                </a:solidFill>
              </a:rPr>
              <a:t>ПО1 „</a:t>
            </a:r>
            <a:r>
              <a:rPr lang="bg-BG" sz="2200" i="1" cap="none" dirty="0">
                <a:solidFill>
                  <a:srgbClr val="4A66AC">
                    <a:lumMod val="75000"/>
                  </a:srgbClr>
                </a:solidFill>
              </a:rPr>
              <a:t>Научни изследвания и технологично развитие</a:t>
            </a:r>
            <a:r>
              <a:rPr lang="bg-BG" sz="2200" cap="none" dirty="0">
                <a:solidFill>
                  <a:srgbClr val="4A66AC">
                    <a:lumMod val="75000"/>
                  </a:srgbClr>
                </a:solidFill>
              </a:rPr>
              <a:t>“ </a:t>
            </a:r>
            <a:r>
              <a:rPr lang="bg-BG" sz="2200" cap="none" dirty="0" smtClean="0">
                <a:solidFill>
                  <a:srgbClr val="4A66AC">
                    <a:lumMod val="75000"/>
                  </a:srgbClr>
                </a:solidFill>
              </a:rPr>
              <a:t>в ПО2 „</a:t>
            </a:r>
            <a:r>
              <a:rPr lang="bg-BG" sz="2200" i="1" cap="none" dirty="0" smtClean="0">
                <a:solidFill>
                  <a:srgbClr val="4A66AC">
                    <a:lumMod val="75000"/>
                  </a:srgbClr>
                </a:solidFill>
              </a:rPr>
              <a:t>Образование и учене през целия живот</a:t>
            </a:r>
            <a:r>
              <a:rPr lang="bg-BG" sz="2200" cap="none" dirty="0" smtClean="0">
                <a:solidFill>
                  <a:srgbClr val="4A66AC">
                    <a:lumMod val="75000"/>
                  </a:srgbClr>
                </a:solidFill>
              </a:rPr>
              <a:t>“ на ОПНОИР; включване</a:t>
            </a:r>
            <a:r>
              <a:rPr lang="ru-RU" sz="2200" cap="none" dirty="0" smtClean="0">
                <a:solidFill>
                  <a:srgbClr val="4A66AC">
                    <a:lumMod val="75000"/>
                  </a:srgbClr>
                </a:solidFill>
              </a:rPr>
              <a:t> в </a:t>
            </a:r>
            <a:r>
              <a:rPr lang="ru-RU" sz="2200" cap="none" dirty="0">
                <a:solidFill>
                  <a:srgbClr val="4A66AC">
                    <a:lumMod val="75000"/>
                  </a:srgbClr>
                </a:solidFill>
              </a:rPr>
              <a:t>ИП10</a:t>
            </a:r>
            <a:r>
              <a:rPr lang="en-US" sz="2200" cap="none" dirty="0">
                <a:solidFill>
                  <a:srgbClr val="4A66AC">
                    <a:lumMod val="75000"/>
                  </a:srgbClr>
                </a:solidFill>
              </a:rPr>
              <a:t>ii </a:t>
            </a:r>
            <a:r>
              <a:rPr lang="ru-RU" sz="2200" cap="none" dirty="0">
                <a:solidFill>
                  <a:srgbClr val="4A66AC">
                    <a:lumMod val="75000"/>
                  </a:srgbClr>
                </a:solidFill>
              </a:rPr>
              <a:t>на нова допустима </a:t>
            </a:r>
            <a:r>
              <a:rPr lang="bg-BG" sz="2200" cap="none" dirty="0" smtClean="0">
                <a:solidFill>
                  <a:srgbClr val="4A66AC">
                    <a:lumMod val="75000"/>
                  </a:srgbClr>
                </a:solidFill>
              </a:rPr>
              <a:t>дейност</a:t>
            </a:r>
            <a:r>
              <a:rPr lang="ru-RU" sz="2200" cap="none" dirty="0" smtClean="0">
                <a:solidFill>
                  <a:srgbClr val="4A66AC">
                    <a:lumMod val="75000"/>
                  </a:srgbClr>
                </a:solidFill>
              </a:rPr>
              <a:t> </a:t>
            </a:r>
            <a:r>
              <a:rPr lang="bg-BG" sz="2200" cap="none" dirty="0">
                <a:solidFill>
                  <a:srgbClr val="4A66AC">
                    <a:lumMod val="75000"/>
                  </a:srgbClr>
                </a:solidFill>
              </a:rPr>
              <a:t>за </a:t>
            </a:r>
            <a:r>
              <a:rPr lang="bg-BG" sz="2200" cap="none" dirty="0" smtClean="0">
                <a:solidFill>
                  <a:srgbClr val="4A66AC">
                    <a:lumMod val="75000"/>
                  </a:srgbClr>
                </a:solidFill>
              </a:rPr>
              <a:t>въвеждане</a:t>
            </a:r>
            <a:r>
              <a:rPr lang="ru-RU" sz="2200" cap="none" dirty="0" smtClean="0">
                <a:solidFill>
                  <a:srgbClr val="4A66AC">
                    <a:lumMod val="75000"/>
                  </a:srgbClr>
                </a:solidFill>
              </a:rPr>
              <a:t> </a:t>
            </a:r>
            <a:r>
              <a:rPr lang="ru-RU" sz="2200" cap="none" dirty="0">
                <a:solidFill>
                  <a:srgbClr val="4A66AC">
                    <a:lumMod val="75000"/>
                  </a:srgbClr>
                </a:solidFill>
              </a:rPr>
              <a:t>на </a:t>
            </a:r>
            <a:r>
              <a:rPr lang="bg-BG" sz="2200" cap="none" dirty="0" smtClean="0">
                <a:solidFill>
                  <a:srgbClr val="4A66AC">
                    <a:lumMod val="75000"/>
                  </a:srgbClr>
                </a:solidFill>
              </a:rPr>
              <a:t>дигитални</a:t>
            </a:r>
            <a:r>
              <a:rPr lang="ru-RU" sz="2200" cap="none" dirty="0" smtClean="0">
                <a:solidFill>
                  <a:srgbClr val="4A66AC">
                    <a:lumMod val="75000"/>
                  </a:srgbClr>
                </a:solidFill>
              </a:rPr>
              <a:t> </a:t>
            </a:r>
            <a:r>
              <a:rPr lang="bg-BG" sz="2200" cap="none" dirty="0" smtClean="0">
                <a:solidFill>
                  <a:srgbClr val="4A66AC">
                    <a:lumMod val="75000"/>
                  </a:srgbClr>
                </a:solidFill>
              </a:rPr>
              <a:t>образователни</a:t>
            </a:r>
            <a:r>
              <a:rPr lang="ru-RU" sz="2200" cap="none" dirty="0" smtClean="0">
                <a:solidFill>
                  <a:srgbClr val="4A66AC">
                    <a:lumMod val="75000"/>
                  </a:srgbClr>
                </a:solidFill>
              </a:rPr>
              <a:t> </a:t>
            </a:r>
            <a:r>
              <a:rPr lang="ru-RU" sz="2200" cap="none" dirty="0">
                <a:solidFill>
                  <a:srgbClr val="4A66AC">
                    <a:lumMod val="75000"/>
                  </a:srgbClr>
                </a:solidFill>
              </a:rPr>
              <a:t>технологии </a:t>
            </a:r>
            <a:r>
              <a:rPr lang="bg-BG" sz="2200" cap="none" dirty="0" smtClean="0">
                <a:solidFill>
                  <a:srgbClr val="4A66AC">
                    <a:lumMod val="75000"/>
                  </a:srgbClr>
                </a:solidFill>
              </a:rPr>
              <a:t>във</a:t>
            </a:r>
            <a:r>
              <a:rPr lang="ru-RU" sz="2200" cap="none" dirty="0" smtClean="0">
                <a:solidFill>
                  <a:srgbClr val="4A66AC">
                    <a:lumMod val="75000"/>
                  </a:srgbClr>
                </a:solidFill>
              </a:rPr>
              <a:t> </a:t>
            </a:r>
            <a:r>
              <a:rPr lang="bg-BG" sz="2200" cap="none" dirty="0" smtClean="0">
                <a:solidFill>
                  <a:srgbClr val="4A66AC">
                    <a:lumMod val="75000"/>
                  </a:srgbClr>
                </a:solidFill>
              </a:rPr>
              <a:t>висшето</a:t>
            </a:r>
            <a:r>
              <a:rPr lang="ru-RU" sz="2200" cap="none" dirty="0" smtClean="0">
                <a:solidFill>
                  <a:srgbClr val="4A66AC">
                    <a:lumMod val="75000"/>
                  </a:srgbClr>
                </a:solidFill>
              </a:rPr>
              <a:t> </a:t>
            </a:r>
            <a:r>
              <a:rPr lang="ru-RU" sz="2200" cap="none" dirty="0">
                <a:solidFill>
                  <a:srgbClr val="4A66AC">
                    <a:lumMod val="75000"/>
                  </a:srgbClr>
                </a:solidFill>
              </a:rPr>
              <a:t>образование; </a:t>
            </a:r>
            <a:r>
              <a:rPr lang="bg-BG" sz="2200" cap="none" dirty="0" smtClean="0">
                <a:solidFill>
                  <a:srgbClr val="4A66AC">
                    <a:lumMod val="75000"/>
                  </a:srgbClr>
                </a:solidFill>
              </a:rPr>
              <a:t>въвеждане</a:t>
            </a:r>
            <a:r>
              <a:rPr lang="ru-RU" sz="2200" cap="none" dirty="0" smtClean="0">
                <a:solidFill>
                  <a:srgbClr val="4A66AC">
                    <a:lumMod val="75000"/>
                  </a:srgbClr>
                </a:solidFill>
              </a:rPr>
              <a:t> </a:t>
            </a:r>
            <a:r>
              <a:rPr lang="ru-RU" sz="2200" cap="none" dirty="0">
                <a:solidFill>
                  <a:srgbClr val="4A66AC">
                    <a:lumMod val="75000"/>
                  </a:srgbClr>
                </a:solidFill>
              </a:rPr>
              <a:t>на нови </a:t>
            </a:r>
            <a:r>
              <a:rPr lang="bg-BG" sz="2200" cap="none" dirty="0" smtClean="0">
                <a:solidFill>
                  <a:srgbClr val="4A66AC">
                    <a:lumMod val="75000"/>
                  </a:srgbClr>
                </a:solidFill>
              </a:rPr>
              <a:t>индикатори</a:t>
            </a:r>
            <a:r>
              <a:rPr lang="ru-RU" sz="2200" cap="none" dirty="0" smtClean="0">
                <a:solidFill>
                  <a:srgbClr val="4A66AC">
                    <a:lumMod val="75000"/>
                  </a:srgbClr>
                </a:solidFill>
              </a:rPr>
              <a:t> </a:t>
            </a:r>
            <a:r>
              <a:rPr lang="ru-RU" sz="2200" cap="none" dirty="0">
                <a:solidFill>
                  <a:srgbClr val="4A66AC">
                    <a:lumMod val="75000"/>
                  </a:srgbClr>
                </a:solidFill>
              </a:rPr>
              <a:t>и </a:t>
            </a:r>
            <a:r>
              <a:rPr lang="bg-BG" sz="2200" cap="none" dirty="0">
                <a:solidFill>
                  <a:srgbClr val="4A66AC">
                    <a:lumMod val="75000"/>
                  </a:srgbClr>
                </a:solidFill>
              </a:rPr>
              <a:t>увеличаване на стойностите на съществуващи индикатори;</a:t>
            </a:r>
          </a:p>
          <a:p>
            <a:pPr marL="361950" lvl="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sz="2200" b="1" cap="none" dirty="0" smtClean="0">
                <a:solidFill>
                  <a:srgbClr val="4A66AC">
                    <a:lumMod val="75000"/>
                  </a:srgbClr>
                </a:solidFill>
              </a:rPr>
              <a:t>Изменението осигурява допълнителна </a:t>
            </a:r>
            <a:r>
              <a:rPr lang="bg-BG" sz="2200" b="1" cap="none" dirty="0" err="1" smtClean="0">
                <a:solidFill>
                  <a:srgbClr val="4A66AC">
                    <a:lumMod val="75000"/>
                  </a:srgbClr>
                </a:solidFill>
              </a:rPr>
              <a:t>синергия</a:t>
            </a:r>
            <a:r>
              <a:rPr lang="bg-BG" sz="2200" b="1" cap="none" dirty="0" smtClean="0">
                <a:solidFill>
                  <a:srgbClr val="4A66AC">
                    <a:lumMod val="75000"/>
                  </a:srgbClr>
                </a:solidFill>
              </a:rPr>
              <a:t> между ЕСФ и ЕФРР и </a:t>
            </a:r>
            <a:r>
              <a:rPr lang="bg-BG" sz="2200" b="1" cap="none" dirty="0" err="1" smtClean="0">
                <a:solidFill>
                  <a:srgbClr val="4A66AC">
                    <a:lumMod val="75000"/>
                  </a:srgbClr>
                </a:solidFill>
              </a:rPr>
              <a:t>допълняемост</a:t>
            </a:r>
            <a:r>
              <a:rPr lang="bg-BG" sz="2200" b="1" cap="none" dirty="0" smtClean="0">
                <a:solidFill>
                  <a:srgbClr val="4A66AC">
                    <a:lumMod val="75000"/>
                  </a:srgbClr>
                </a:solidFill>
              </a:rPr>
              <a:t> на подкрепата за едни и същи целеви групи: изследователи, иноватори, преподаватели, докторанти, пост-докторанти, млади учени, специализанти, участници в научни изследвания, студенти</a:t>
            </a:r>
            <a:r>
              <a:rPr lang="ru-RU" sz="2200" b="1" cap="none" dirty="0" smtClean="0">
                <a:solidFill>
                  <a:srgbClr val="4A66AC">
                    <a:lumMod val="75000"/>
                  </a:srgbClr>
                </a:solidFill>
              </a:rPr>
              <a:t>.</a:t>
            </a:r>
            <a:endParaRPr lang="bg-BG" sz="2200" b="1" cap="none" dirty="0">
              <a:solidFill>
                <a:srgbClr val="4A66AC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6069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377" y="1371599"/>
            <a:ext cx="10279490" cy="662474"/>
          </a:xfrm>
        </p:spPr>
        <p:txBody>
          <a:bodyPr>
            <a:normAutofit fontScale="90000"/>
          </a:bodyPr>
          <a:lstStyle/>
          <a:p>
            <a:pPr algn="ctr"/>
            <a:r>
              <a:rPr lang="bg-BG" dirty="0">
                <a:solidFill>
                  <a:srgbClr val="C00000"/>
                </a:solidFill>
              </a:rPr>
              <a:t>5</a:t>
            </a:r>
            <a:r>
              <a:rPr lang="bg-BG" dirty="0" smtClean="0">
                <a:solidFill>
                  <a:srgbClr val="C00000"/>
                </a:solidFill>
              </a:rPr>
              <a:t>.</a:t>
            </a:r>
            <a:r>
              <a:rPr lang="en-GB" dirty="0" smtClean="0">
                <a:solidFill>
                  <a:srgbClr val="C00000"/>
                </a:solidFill>
              </a:rPr>
              <a:t> </a:t>
            </a:r>
            <a:r>
              <a:rPr lang="bg-BG" dirty="0" smtClean="0">
                <a:solidFill>
                  <a:srgbClr val="C00000"/>
                </a:solidFill>
              </a:rPr>
              <a:t>Информация за проведени писмени процедури</a:t>
            </a:r>
            <a:r>
              <a:rPr lang="bg-BG" sz="2400" b="1" cap="small" dirty="0" smtClean="0">
                <a:solidFill>
                  <a:srgbClr val="A51321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 </a:t>
            </a:r>
            <a:r>
              <a:rPr lang="bg-BG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/>
            </a:r>
            <a:br>
              <a:rPr lang="bg-BG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</a:br>
            <a:endParaRPr lang="bg-BG" sz="1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3377" y="1948873"/>
            <a:ext cx="10372835" cy="4671845"/>
          </a:xfrm>
        </p:spPr>
        <p:txBody>
          <a:bodyPr>
            <a:normAutofit/>
          </a:bodyPr>
          <a:lstStyle/>
          <a:p>
            <a:r>
              <a:rPr lang="bg-BG" sz="2400" dirty="0" smtClean="0">
                <a:solidFill>
                  <a:srgbClr val="002060"/>
                </a:solidFill>
              </a:rPr>
              <a:t>1. Септември 2019 г.:</a:t>
            </a:r>
          </a:p>
          <a:p>
            <a:pPr lvl="1"/>
            <a:r>
              <a:rPr lang="ru-RU" sz="2000" dirty="0" smtClean="0">
                <a:solidFill>
                  <a:srgbClr val="002060"/>
                </a:solidFill>
              </a:rPr>
              <a:t>Изменение </a:t>
            </a:r>
            <a:r>
              <a:rPr lang="ru-RU" sz="2000" dirty="0">
                <a:solidFill>
                  <a:srgbClr val="002060"/>
                </a:solidFill>
              </a:rPr>
              <a:t>на методология и </a:t>
            </a:r>
            <a:r>
              <a:rPr lang="ru-RU" sz="2000" dirty="0" smtClean="0">
                <a:solidFill>
                  <a:srgbClr val="002060"/>
                </a:solidFill>
              </a:rPr>
              <a:t>критерии </a:t>
            </a:r>
            <a:r>
              <a:rPr lang="ru-RU" sz="2000" dirty="0">
                <a:solidFill>
                  <a:srgbClr val="002060"/>
                </a:solidFill>
              </a:rPr>
              <a:t>за подбор на операция „</a:t>
            </a:r>
            <a:r>
              <a:rPr lang="ru-RU" sz="2000" b="1" dirty="0" err="1">
                <a:solidFill>
                  <a:srgbClr val="002060"/>
                </a:solidFill>
              </a:rPr>
              <a:t>Студентски</a:t>
            </a:r>
            <a:r>
              <a:rPr lang="ru-RU" sz="2000" b="1" dirty="0">
                <a:solidFill>
                  <a:srgbClr val="002060"/>
                </a:solidFill>
              </a:rPr>
              <a:t> практики 2</a:t>
            </a:r>
            <a:r>
              <a:rPr lang="ru-RU" sz="2000" dirty="0">
                <a:solidFill>
                  <a:srgbClr val="002060"/>
                </a:solidFill>
              </a:rPr>
              <a:t>“;</a:t>
            </a:r>
            <a:endParaRPr lang="ru-RU" sz="2000" dirty="0" smtClean="0">
              <a:solidFill>
                <a:srgbClr val="002060"/>
              </a:solidFill>
            </a:endParaRPr>
          </a:p>
          <a:p>
            <a:r>
              <a:rPr lang="bg-BG" sz="2400" dirty="0" smtClean="0">
                <a:solidFill>
                  <a:srgbClr val="002060"/>
                </a:solidFill>
              </a:rPr>
              <a:t>2. Октомври 2019 г.:</a:t>
            </a:r>
          </a:p>
          <a:p>
            <a:pPr lvl="1"/>
            <a:r>
              <a:rPr lang="ru-RU" sz="2000" b="1" dirty="0" err="1">
                <a:solidFill>
                  <a:srgbClr val="002060"/>
                </a:solidFill>
              </a:rPr>
              <a:t>Второ</a:t>
            </a:r>
            <a:r>
              <a:rPr lang="ru-RU" sz="2000" b="1" dirty="0">
                <a:solidFill>
                  <a:srgbClr val="002060"/>
                </a:solidFill>
              </a:rPr>
              <a:t> изменение на </a:t>
            </a:r>
            <a:r>
              <a:rPr lang="ru-RU" sz="2000" b="1" dirty="0" smtClean="0">
                <a:solidFill>
                  <a:srgbClr val="002060"/>
                </a:solidFill>
              </a:rPr>
              <a:t>ОПНОИР </a:t>
            </a:r>
            <a:r>
              <a:rPr lang="ru-RU" sz="2000" dirty="0">
                <a:solidFill>
                  <a:srgbClr val="002060"/>
                </a:solidFill>
              </a:rPr>
              <a:t>и </a:t>
            </a:r>
            <a:r>
              <a:rPr lang="ru-RU" sz="2000" dirty="0" err="1">
                <a:solidFill>
                  <a:srgbClr val="002060"/>
                </a:solidFill>
              </a:rPr>
              <a:t>даване</a:t>
            </a:r>
            <a:r>
              <a:rPr lang="ru-RU" sz="2000" dirty="0">
                <a:solidFill>
                  <a:srgbClr val="002060"/>
                </a:solidFill>
              </a:rPr>
              <a:t> на мандат на УО, след </a:t>
            </a:r>
            <a:r>
              <a:rPr lang="ru-RU" sz="2000" dirty="0" err="1">
                <a:solidFill>
                  <a:srgbClr val="002060"/>
                </a:solidFill>
              </a:rPr>
              <a:t>съгласуване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със</a:t>
            </a:r>
            <a:r>
              <a:rPr lang="ru-RU" sz="2000" dirty="0">
                <a:solidFill>
                  <a:srgbClr val="002060"/>
                </a:solidFill>
              </a:rPr>
              <a:t> СКУСЕС  и МС, да </a:t>
            </a:r>
            <a:r>
              <a:rPr lang="ru-RU" sz="2000" dirty="0" err="1">
                <a:solidFill>
                  <a:srgbClr val="002060"/>
                </a:solidFill>
              </a:rPr>
              <a:t>внесе</a:t>
            </a:r>
            <a:r>
              <a:rPr lang="ru-RU" sz="2000" dirty="0">
                <a:solidFill>
                  <a:srgbClr val="002060"/>
                </a:solidFill>
              </a:rPr>
              <a:t> предложения проект за изменение за одобрение от ЕК и отрази </a:t>
            </a:r>
            <a:r>
              <a:rPr lang="ru-RU" sz="2000" dirty="0" err="1">
                <a:solidFill>
                  <a:srgbClr val="002060"/>
                </a:solidFill>
              </a:rPr>
              <a:t>получени</a:t>
            </a:r>
            <a:r>
              <a:rPr lang="ru-RU" sz="2000" dirty="0">
                <a:solidFill>
                  <a:srgbClr val="002060"/>
                </a:solidFill>
              </a:rPr>
              <a:t> </a:t>
            </a:r>
            <a:r>
              <a:rPr lang="ru-RU" sz="2000" dirty="0" err="1">
                <a:solidFill>
                  <a:srgbClr val="002060"/>
                </a:solidFill>
              </a:rPr>
              <a:t>коментари</a:t>
            </a:r>
            <a:r>
              <a:rPr lang="ru-RU" sz="2000" dirty="0">
                <a:solidFill>
                  <a:srgbClr val="002060"/>
                </a:solidFill>
              </a:rPr>
              <a:t> от страна на ЕК при наличие на </a:t>
            </a:r>
            <a:r>
              <a:rPr lang="ru-RU" sz="2000" dirty="0" err="1">
                <a:solidFill>
                  <a:srgbClr val="002060"/>
                </a:solidFill>
              </a:rPr>
              <a:t>такива</a:t>
            </a:r>
            <a:r>
              <a:rPr lang="ru-RU" sz="2000" dirty="0" smtClean="0">
                <a:solidFill>
                  <a:srgbClr val="002060"/>
                </a:solidFill>
              </a:rPr>
              <a:t>.</a:t>
            </a:r>
            <a:endParaRPr lang="en-US" sz="2000" dirty="0" smtClean="0">
              <a:solidFill>
                <a:srgbClr val="002060"/>
              </a:solidFill>
            </a:endParaRPr>
          </a:p>
          <a:p>
            <a:pPr marL="442913" lvl="1" indent="0" algn="just">
              <a:buNone/>
            </a:pPr>
            <a:r>
              <a:rPr lang="en-US" i="1" dirty="0" smtClean="0">
                <a:solidFill>
                  <a:srgbClr val="002060"/>
                </a:solidFill>
              </a:rPr>
              <a:t>/</a:t>
            </a:r>
            <a:r>
              <a:rPr lang="ru-RU" i="1" dirty="0" err="1">
                <a:solidFill>
                  <a:srgbClr val="002060"/>
                </a:solidFill>
              </a:rPr>
              <a:t>Изменението</a:t>
            </a:r>
            <a:r>
              <a:rPr lang="ru-RU" i="1" dirty="0">
                <a:solidFill>
                  <a:srgbClr val="002060"/>
                </a:solidFill>
              </a:rPr>
              <a:t> е одобрено </a:t>
            </a:r>
            <a:r>
              <a:rPr lang="ru-RU" i="1" dirty="0" smtClean="0">
                <a:solidFill>
                  <a:srgbClr val="002060"/>
                </a:solidFill>
              </a:rPr>
              <a:t>на </a:t>
            </a:r>
            <a:r>
              <a:rPr lang="ru-RU" i="1" dirty="0" err="1">
                <a:solidFill>
                  <a:srgbClr val="002060"/>
                </a:solidFill>
              </a:rPr>
              <a:t>писмена</a:t>
            </a:r>
            <a:r>
              <a:rPr lang="ru-RU" i="1" dirty="0">
                <a:solidFill>
                  <a:srgbClr val="002060"/>
                </a:solidFill>
              </a:rPr>
              <a:t> </a:t>
            </a:r>
            <a:r>
              <a:rPr lang="ru-RU" i="1" dirty="0" smtClean="0">
                <a:solidFill>
                  <a:srgbClr val="002060"/>
                </a:solidFill>
              </a:rPr>
              <a:t>процедура, проведена в периода 11-25.10.2019 г. </a:t>
            </a:r>
            <a:r>
              <a:rPr lang="ru-RU" i="1" dirty="0" err="1" smtClean="0">
                <a:solidFill>
                  <a:srgbClr val="002060"/>
                </a:solidFill>
              </a:rPr>
              <a:t>във</a:t>
            </a:r>
            <a:r>
              <a:rPr lang="ru-RU" i="1" dirty="0" smtClean="0">
                <a:solidFill>
                  <a:srgbClr val="002060"/>
                </a:solidFill>
              </a:rPr>
              <a:t> </a:t>
            </a:r>
            <a:r>
              <a:rPr lang="ru-RU" i="1" dirty="0" err="1">
                <a:solidFill>
                  <a:srgbClr val="002060"/>
                </a:solidFill>
              </a:rPr>
              <a:t>връзка</a:t>
            </a:r>
            <a:r>
              <a:rPr lang="ru-RU" i="1" dirty="0">
                <a:solidFill>
                  <a:srgbClr val="002060"/>
                </a:solidFill>
              </a:rPr>
              <a:t> с </a:t>
            </a:r>
            <a:r>
              <a:rPr lang="ru-RU" i="1" dirty="0" err="1">
                <a:solidFill>
                  <a:srgbClr val="002060"/>
                </a:solidFill>
              </a:rPr>
              <a:t>принципно</a:t>
            </a:r>
            <a:r>
              <a:rPr lang="ru-RU" i="1" dirty="0">
                <a:solidFill>
                  <a:srgbClr val="002060"/>
                </a:solidFill>
              </a:rPr>
              <a:t> решение на КН, </a:t>
            </a:r>
            <a:r>
              <a:rPr lang="ru-RU" i="1" dirty="0" err="1">
                <a:solidFill>
                  <a:srgbClr val="002060"/>
                </a:solidFill>
              </a:rPr>
              <a:t>взето</a:t>
            </a:r>
            <a:r>
              <a:rPr lang="ru-RU" i="1" dirty="0">
                <a:solidFill>
                  <a:srgbClr val="002060"/>
                </a:solidFill>
              </a:rPr>
              <a:t> на </a:t>
            </a:r>
            <a:r>
              <a:rPr lang="ru-RU" i="1" dirty="0" err="1">
                <a:solidFill>
                  <a:srgbClr val="002060"/>
                </a:solidFill>
              </a:rPr>
              <a:t>Единадесето</a:t>
            </a:r>
            <a:r>
              <a:rPr lang="ru-RU" i="1" dirty="0">
                <a:solidFill>
                  <a:srgbClr val="002060"/>
                </a:solidFill>
              </a:rPr>
              <a:t> заседание, да </a:t>
            </a:r>
            <a:r>
              <a:rPr lang="ru-RU" i="1" dirty="0" err="1">
                <a:solidFill>
                  <a:srgbClr val="002060"/>
                </a:solidFill>
              </a:rPr>
              <a:t>бъде</a:t>
            </a:r>
            <a:r>
              <a:rPr lang="ru-RU" i="1" dirty="0">
                <a:solidFill>
                  <a:srgbClr val="002060"/>
                </a:solidFill>
              </a:rPr>
              <a:t> </a:t>
            </a:r>
            <a:r>
              <a:rPr lang="ru-RU" i="1" dirty="0" err="1">
                <a:solidFill>
                  <a:srgbClr val="002060"/>
                </a:solidFill>
              </a:rPr>
              <a:t>прехвърлен</a:t>
            </a:r>
            <a:r>
              <a:rPr lang="ru-RU" i="1" dirty="0">
                <a:solidFill>
                  <a:srgbClr val="002060"/>
                </a:solidFill>
              </a:rPr>
              <a:t> </a:t>
            </a:r>
            <a:r>
              <a:rPr lang="ru-RU" i="1" dirty="0" err="1">
                <a:solidFill>
                  <a:srgbClr val="002060"/>
                </a:solidFill>
              </a:rPr>
              <a:t>резервът</a:t>
            </a:r>
            <a:r>
              <a:rPr lang="ru-RU" i="1" dirty="0">
                <a:solidFill>
                  <a:srgbClr val="002060"/>
                </a:solidFill>
              </a:rPr>
              <a:t> за </a:t>
            </a:r>
            <a:r>
              <a:rPr lang="ru-RU" i="1" dirty="0" err="1">
                <a:solidFill>
                  <a:srgbClr val="002060"/>
                </a:solidFill>
              </a:rPr>
              <a:t>изпълнение</a:t>
            </a:r>
            <a:r>
              <a:rPr lang="ru-RU" i="1" dirty="0">
                <a:solidFill>
                  <a:srgbClr val="002060"/>
                </a:solidFill>
              </a:rPr>
              <a:t> на ПО 1 в ПО 2, </a:t>
            </a:r>
            <a:r>
              <a:rPr lang="ru-RU" i="1" dirty="0" err="1">
                <a:solidFill>
                  <a:srgbClr val="002060"/>
                </a:solidFill>
              </a:rPr>
              <a:t>както</a:t>
            </a:r>
            <a:r>
              <a:rPr lang="ru-RU" i="1" dirty="0">
                <a:solidFill>
                  <a:srgbClr val="002060"/>
                </a:solidFill>
              </a:rPr>
              <a:t> и решение от </a:t>
            </a:r>
            <a:r>
              <a:rPr lang="ru-RU" i="1" dirty="0" err="1">
                <a:solidFill>
                  <a:srgbClr val="002060"/>
                </a:solidFill>
              </a:rPr>
              <a:t>същото</a:t>
            </a:r>
            <a:r>
              <a:rPr lang="ru-RU" i="1" dirty="0">
                <a:solidFill>
                  <a:srgbClr val="002060"/>
                </a:solidFill>
              </a:rPr>
              <a:t> заседание за </a:t>
            </a:r>
            <a:r>
              <a:rPr lang="ru-RU" i="1" dirty="0" err="1">
                <a:solidFill>
                  <a:srgbClr val="002060"/>
                </a:solidFill>
              </a:rPr>
              <a:t>предприемане</a:t>
            </a:r>
            <a:r>
              <a:rPr lang="ru-RU" i="1" dirty="0">
                <a:solidFill>
                  <a:srgbClr val="002060"/>
                </a:solidFill>
              </a:rPr>
              <a:t> от УО на </a:t>
            </a:r>
            <a:r>
              <a:rPr lang="ru-RU" i="1" dirty="0" err="1">
                <a:solidFill>
                  <a:srgbClr val="002060"/>
                </a:solidFill>
              </a:rPr>
              <a:t>необходимите</a:t>
            </a:r>
            <a:r>
              <a:rPr lang="ru-RU" i="1" dirty="0">
                <a:solidFill>
                  <a:srgbClr val="002060"/>
                </a:solidFill>
              </a:rPr>
              <a:t> действия за изменение на ОПНОИР и </a:t>
            </a:r>
            <a:r>
              <a:rPr lang="ru-RU" i="1" dirty="0" err="1">
                <a:solidFill>
                  <a:srgbClr val="002060"/>
                </a:solidFill>
              </a:rPr>
              <a:t>последващото</a:t>
            </a:r>
            <a:r>
              <a:rPr lang="ru-RU" i="1" dirty="0">
                <a:solidFill>
                  <a:srgbClr val="002060"/>
                </a:solidFill>
              </a:rPr>
              <a:t> </a:t>
            </a:r>
            <a:r>
              <a:rPr lang="ru-RU" i="1" dirty="0" err="1">
                <a:solidFill>
                  <a:srgbClr val="002060"/>
                </a:solidFill>
              </a:rPr>
              <a:t>му</a:t>
            </a:r>
            <a:r>
              <a:rPr lang="ru-RU" i="1" dirty="0">
                <a:solidFill>
                  <a:srgbClr val="002060"/>
                </a:solidFill>
              </a:rPr>
              <a:t> </a:t>
            </a:r>
            <a:r>
              <a:rPr lang="ru-RU" i="1" dirty="0" err="1">
                <a:solidFill>
                  <a:srgbClr val="002060"/>
                </a:solidFill>
              </a:rPr>
              <a:t>съгласуване</a:t>
            </a:r>
            <a:r>
              <a:rPr lang="ru-RU" i="1" dirty="0">
                <a:solidFill>
                  <a:srgbClr val="002060"/>
                </a:solidFill>
              </a:rPr>
              <a:t> с КН</a:t>
            </a:r>
            <a:r>
              <a:rPr lang="ru-RU" i="1" dirty="0" smtClean="0">
                <a:solidFill>
                  <a:srgbClr val="002060"/>
                </a:solidFill>
              </a:rPr>
              <a:t>./</a:t>
            </a:r>
          </a:p>
          <a:p>
            <a:r>
              <a:rPr lang="bg-BG" sz="2400" dirty="0" smtClean="0">
                <a:solidFill>
                  <a:srgbClr val="002060"/>
                </a:solidFill>
              </a:rPr>
              <a:t>3. Октомври 2019 г. /втора/:</a:t>
            </a:r>
          </a:p>
          <a:p>
            <a:pPr lvl="1" algn="just"/>
            <a:r>
              <a:rPr lang="ru-RU" sz="2000" dirty="0">
                <a:solidFill>
                  <a:srgbClr val="002060"/>
                </a:solidFill>
              </a:rPr>
              <a:t>Изменение на методология и критерии за подбор на операция </a:t>
            </a:r>
            <a:r>
              <a:rPr lang="bg-BG" sz="2000" dirty="0" smtClean="0">
                <a:solidFill>
                  <a:srgbClr val="002060"/>
                </a:solidFill>
              </a:rPr>
              <a:t>„</a:t>
            </a:r>
            <a:r>
              <a:rPr lang="bg-BG" sz="2000" b="1" dirty="0" smtClean="0">
                <a:solidFill>
                  <a:srgbClr val="002060"/>
                </a:solidFill>
              </a:rPr>
              <a:t>Повишаване на капацитета на педагогическите специалисти за работа в мултикултурна среда</a:t>
            </a:r>
            <a:r>
              <a:rPr lang="bg-BG" sz="2000" dirty="0" smtClean="0">
                <a:solidFill>
                  <a:srgbClr val="002060"/>
                </a:solidFill>
              </a:rPr>
              <a:t>“</a:t>
            </a:r>
            <a:r>
              <a:rPr lang="ru-RU" sz="2000" dirty="0" smtClean="0">
                <a:solidFill>
                  <a:srgbClr val="002060"/>
                </a:solidFill>
              </a:rPr>
              <a:t>.</a:t>
            </a:r>
          </a:p>
          <a:p>
            <a:endParaRPr lang="ru-RU" dirty="0" smtClean="0">
              <a:latin typeface="Calibri" panose="020F0502020204030204" pitchFamily="34" charset="0"/>
            </a:endParaRPr>
          </a:p>
          <a:p>
            <a:endParaRPr lang="bg-BG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369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9874"/>
            <a:ext cx="10993616" cy="68595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44824" y="1449912"/>
            <a:ext cx="8453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b="1" dirty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6</a:t>
            </a:r>
            <a:r>
              <a:rPr lang="en-US" sz="2800" b="1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. </a:t>
            </a:r>
            <a:r>
              <a:rPr lang="bg-BG" sz="2800" b="1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Информация за извършени одити по ОП НОИР</a:t>
            </a:r>
            <a:endParaRPr lang="bg-BG" sz="2800" b="1" dirty="0">
              <a:solidFill>
                <a:srgbClr val="A5132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2372746"/>
              </p:ext>
            </p:extLst>
          </p:nvPr>
        </p:nvGraphicFramePr>
        <p:xfrm>
          <a:off x="509395" y="2115591"/>
          <a:ext cx="10911273" cy="3856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14327">
                  <a:extLst>
                    <a:ext uri="{9D8B030D-6E8A-4147-A177-3AD203B41FA5}">
                      <a16:colId xmlns:a16="http://schemas.microsoft.com/office/drawing/2014/main" xmlns="" val="522615031"/>
                    </a:ext>
                  </a:extLst>
                </a:gridCol>
                <a:gridCol w="1553795">
                  <a:extLst>
                    <a:ext uri="{9D8B030D-6E8A-4147-A177-3AD203B41FA5}">
                      <a16:colId xmlns:a16="http://schemas.microsoft.com/office/drawing/2014/main" xmlns="" val="2056673839"/>
                    </a:ext>
                  </a:extLst>
                </a:gridCol>
                <a:gridCol w="1665252">
                  <a:extLst>
                    <a:ext uri="{9D8B030D-6E8A-4147-A177-3AD203B41FA5}">
                      <a16:colId xmlns:a16="http://schemas.microsoft.com/office/drawing/2014/main" xmlns="" val="1414502418"/>
                    </a:ext>
                  </a:extLst>
                </a:gridCol>
                <a:gridCol w="2677899">
                  <a:extLst>
                    <a:ext uri="{9D8B030D-6E8A-4147-A177-3AD203B41FA5}">
                      <a16:colId xmlns:a16="http://schemas.microsoft.com/office/drawing/2014/main" xmlns="" val="10777934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Вид одит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Одитираща институция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Период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Статус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05152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sz="1600" dirty="0" smtClean="0">
                          <a:latin typeface="Candara" panose="020E0502030303020204" pitchFamily="34" charset="0"/>
                        </a:rPr>
                        <a:t>Системен одит на ОП НОИР и приоритетна ос 1</a:t>
                      </a:r>
                      <a:endParaRPr lang="bg-BG" sz="16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600" dirty="0" smtClean="0">
                          <a:latin typeface="Candara" panose="020E0502030303020204" pitchFamily="34" charset="0"/>
                        </a:rPr>
                        <a:t>ИА ОСЕС</a:t>
                      </a:r>
                      <a:endParaRPr lang="bg-BG" sz="16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600" dirty="0" smtClean="0">
                          <a:latin typeface="Candara" panose="020E0502030303020204" pitchFamily="34" charset="0"/>
                        </a:rPr>
                        <a:t>15.11.2018</a:t>
                      </a:r>
                      <a:r>
                        <a:rPr lang="bg-BG" sz="1600" baseline="0" dirty="0" smtClean="0">
                          <a:latin typeface="Candara" panose="020E0502030303020204" pitchFamily="34" charset="0"/>
                        </a:rPr>
                        <a:t> – 31.10.2019</a:t>
                      </a:r>
                      <a:endParaRPr lang="bg-BG" sz="16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600" dirty="0" smtClean="0">
                          <a:latin typeface="Candara" panose="020E0502030303020204" pitchFamily="34" charset="0"/>
                        </a:rPr>
                        <a:t>Предварителен доклад – представен на 05.11.2019 г.</a:t>
                      </a:r>
                      <a:endParaRPr lang="bg-BG" sz="16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28298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600" b="0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Одит на операциите за сертифицираните разходи в периода </a:t>
                      </a:r>
                      <a:r>
                        <a:rPr lang="en-US" sz="1600" b="0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01.01.2019-30.06.2019</a:t>
                      </a:r>
                      <a:endParaRPr lang="bg-BG" sz="1600" b="0" dirty="0" smtClean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bg-BG" sz="16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600" kern="1200" dirty="0" smtClean="0">
                          <a:effectLst/>
                          <a:latin typeface="Candara" panose="020E0502030303020204" pitchFamily="34" charset="0"/>
                        </a:rPr>
                        <a:t>ИА ОСЕС</a:t>
                      </a:r>
                      <a:endParaRPr lang="bg-BG" sz="1600" dirty="0" smtClean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5.08.2019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31.10.2019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600" dirty="0" smtClean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60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Очаква</a:t>
                      </a:r>
                      <a:r>
                        <a:rPr lang="bg-BG" sz="1600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се предварителен доклад.</a:t>
                      </a:r>
                      <a:endParaRPr lang="en-US" sz="1600" dirty="0" smtClean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474272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600" noProof="0" dirty="0" smtClean="0">
                          <a:latin typeface="Candara" panose="020E0502030303020204" pitchFamily="34" charset="0"/>
                        </a:rPr>
                        <a:t>Ефективност на ОП НОИР за изграждане и модернизиране на научноизследователската </a:t>
                      </a:r>
                      <a:r>
                        <a:rPr lang="ru-RU" sz="1600" dirty="0" smtClean="0">
                          <a:latin typeface="Candara" panose="020E0502030303020204" pitchFamily="34" charset="0"/>
                        </a:rPr>
                        <a:t>инфраструктура за периода 01.07.2015 -</a:t>
                      </a:r>
                      <a:r>
                        <a:rPr lang="ru-RU" sz="1600" baseline="0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600" dirty="0" smtClean="0">
                          <a:latin typeface="Candara" panose="020E0502030303020204" pitchFamily="34" charset="0"/>
                        </a:rPr>
                        <a:t>31.12.2019 </a:t>
                      </a:r>
                      <a:endParaRPr lang="bg-BG" sz="1600" b="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600" dirty="0" smtClean="0">
                          <a:latin typeface="Candara" panose="020E0502030303020204" pitchFamily="34" charset="0"/>
                        </a:rPr>
                        <a:t>Сметна палата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bg-BG" sz="16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600" dirty="0" smtClean="0">
                          <a:latin typeface="Candara" panose="020E0502030303020204" pitchFamily="34" charset="0"/>
                        </a:rPr>
                        <a:t>09.2019 - 06.2020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600" dirty="0" smtClean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600" dirty="0" smtClean="0">
                          <a:latin typeface="Candara" panose="020E0502030303020204" pitchFamily="34" charset="0"/>
                        </a:rPr>
                        <a:t>В процес на изпълнение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600" dirty="0" smtClean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:a16="http://schemas.microsoft.com/office/drawing/2014/main" xmlns="" val="30678396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Мониторинг и оценка на подхода ВОМР за периода </a:t>
                      </a:r>
                      <a:r>
                        <a:rPr lang="en-US" sz="1600" b="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01.01.2015 – 31.12.2019</a:t>
                      </a: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Сметна палата</a:t>
                      </a:r>
                      <a:endParaRPr lang="en-US" sz="1600" dirty="0" smtClean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09.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2019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07.2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020</a:t>
                      </a: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bg-BG" sz="16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процес на изпълнение. Одитът се</a:t>
                      </a:r>
                      <a:r>
                        <a:rPr lang="bg-BG" sz="1600" baseline="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провежда в МЗХГ и УО на ОП РЧР, ОПОС, ОПИК, ОП НОИР и ПМДР.</a:t>
                      </a:r>
                      <a:endParaRPr lang="bg-BG" sz="16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:a16="http://schemas.microsoft.com/office/drawing/2014/main" xmlns="" val="7848357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175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20000"/>
                <a:lumOff val="80000"/>
              </a:schemeClr>
            </a:gs>
            <a:gs pos="52000">
              <a:schemeClr val="accent2">
                <a:lumMod val="20000"/>
                <a:lumOff val="80000"/>
              </a:schemeClr>
            </a:gs>
            <a:gs pos="81000">
              <a:schemeClr val="accent2">
                <a:lumMod val="45000"/>
                <a:lumOff val="55000"/>
              </a:schemeClr>
            </a:gs>
            <a:gs pos="65000">
              <a:schemeClr val="accent2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88974"/>
            <a:ext cx="10515600" cy="627962"/>
          </a:xfrm>
          <a:ln>
            <a:noFill/>
          </a:ln>
        </p:spPr>
        <p:txBody>
          <a:bodyPr>
            <a:normAutofit/>
          </a:bodyPr>
          <a:lstStyle/>
          <a:p>
            <a:pPr algn="ctr"/>
            <a:r>
              <a:rPr lang="bg-BG" sz="2800" b="1" dirty="0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7</a:t>
            </a:r>
            <a:r>
              <a:rPr lang="bg-BG" sz="2800" b="1" dirty="0" smtClean="0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. Водено от общностите местно развитие (ВОМР)</a:t>
            </a:r>
            <a:endParaRPr lang="bg-BG" sz="2800" b="1" dirty="0">
              <a:ln/>
              <a:solidFill>
                <a:srgbClr val="A51321"/>
              </a:solidFill>
              <a:latin typeface="Candara" panose="020E050203030302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7676055"/>
              </p:ext>
            </p:extLst>
          </p:nvPr>
        </p:nvGraphicFramePr>
        <p:xfrm>
          <a:off x="540745" y="2082188"/>
          <a:ext cx="10515600" cy="43964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6879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rgbClr val="002060"/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b="1" u="sng" dirty="0" smtClean="0">
                <a:solidFill>
                  <a:srgbClr val="002060"/>
                </a:solidFill>
                <a:latin typeface="+mn-lt"/>
              </a:rPr>
              <a:t>Координати за контакт:</a:t>
            </a:r>
          </a:p>
          <a:p>
            <a:pPr marL="0" indent="0" algn="ctr">
              <a:spcBef>
                <a:spcPts val="600"/>
              </a:spcBef>
              <a:buNone/>
            </a:pPr>
            <a:endParaRPr lang="bg-BG" sz="2800" dirty="0" smtClean="0">
              <a:solidFill>
                <a:srgbClr val="002060"/>
              </a:solidFill>
              <a:latin typeface="+mn-lt"/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rgbClr val="002060"/>
                </a:solidFill>
                <a:latin typeface="+mn-lt"/>
              </a:rPr>
              <a:t>гр.</a:t>
            </a:r>
            <a:r>
              <a:rPr lang="en-US" sz="28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sz="2800" dirty="0" smtClean="0">
                <a:solidFill>
                  <a:srgbClr val="002060"/>
                </a:solidFill>
                <a:latin typeface="+mn-lt"/>
              </a:rPr>
              <a:t>София 1113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rgbClr val="002060"/>
                </a:solidFill>
                <a:latin typeface="+mn-lt"/>
              </a:rPr>
              <a:t>Бул.</a:t>
            </a:r>
            <a:r>
              <a:rPr lang="en-US" sz="28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sz="2800" dirty="0" smtClean="0">
                <a:solidFill>
                  <a:srgbClr val="002060"/>
                </a:solidFill>
                <a:latin typeface="+mn-lt"/>
              </a:rPr>
              <a:t>Цариградско шосе №</a:t>
            </a:r>
            <a:r>
              <a:rPr lang="en-US" sz="28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sz="2800" dirty="0" smtClean="0">
                <a:solidFill>
                  <a:srgbClr val="002060"/>
                </a:solidFill>
                <a:latin typeface="+mn-lt"/>
              </a:rPr>
              <a:t>125, блок 5, ет.</a:t>
            </a:r>
            <a:r>
              <a:rPr lang="en-US" sz="28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sz="2800" dirty="0" smtClean="0">
                <a:solidFill>
                  <a:srgbClr val="002060"/>
                </a:solidFill>
                <a:latin typeface="+mn-lt"/>
              </a:rPr>
              <a:t>1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rgbClr val="002060"/>
                </a:solidFill>
                <a:latin typeface="+mn-lt"/>
              </a:rPr>
              <a:t>Тел: </a:t>
            </a:r>
            <a:r>
              <a:rPr lang="en-GB" sz="2800" dirty="0" smtClean="0">
                <a:solidFill>
                  <a:srgbClr val="002060"/>
                </a:solidFill>
                <a:latin typeface="+mn-lt"/>
              </a:rPr>
              <a:t>+359 2 46 76 10</a:t>
            </a:r>
            <a:r>
              <a:rPr lang="bg-BG" sz="2800" dirty="0" smtClean="0">
                <a:solidFill>
                  <a:srgbClr val="002060"/>
                </a:solidFill>
                <a:latin typeface="+mn-lt"/>
              </a:rPr>
              <a:t>1</a:t>
            </a:r>
            <a:endParaRPr lang="en-GB" sz="2800" dirty="0" smtClean="0">
              <a:solidFill>
                <a:srgbClr val="002060"/>
              </a:solidFill>
              <a:latin typeface="+mn-lt"/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rgbClr val="002060"/>
                </a:solidFill>
                <a:latin typeface="+mn-lt"/>
                <a:hlinkClick r:id="rId2"/>
              </a:rPr>
              <a:t>http</a:t>
            </a:r>
            <a:r>
              <a:rPr lang="en-US" sz="2800" dirty="0">
                <a:solidFill>
                  <a:srgbClr val="002060"/>
                </a:solidFill>
                <a:latin typeface="+mn-lt"/>
                <a:hlinkClick r:id="rId2"/>
              </a:rPr>
              <a:t>://opnoir.bg</a:t>
            </a:r>
            <a:r>
              <a:rPr lang="en-US" sz="2800" dirty="0" smtClean="0">
                <a:solidFill>
                  <a:srgbClr val="002060"/>
                </a:solidFill>
                <a:latin typeface="+mn-lt"/>
                <a:hlinkClick r:id="rId2"/>
              </a:rPr>
              <a:t>/</a:t>
            </a:r>
            <a:r>
              <a:rPr lang="en-US" sz="2800" dirty="0" smtClean="0">
                <a:solidFill>
                  <a:srgbClr val="002060"/>
                </a:solidFill>
                <a:latin typeface="+mn-lt"/>
              </a:rPr>
              <a:t> </a:t>
            </a:r>
            <a:endParaRPr lang="bg-BG" sz="28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A51321"/>
                </a:solidFill>
                <a:latin typeface="+mn-lt"/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A51321"/>
                </a:solidFill>
                <a:latin typeface="+mn-lt"/>
                <a:cs typeface="Arial" panose="020B0604020202020204" pitchFamily="34" charset="0"/>
              </a:rPr>
              <a:t>Ви за </a:t>
            </a:r>
            <a:r>
              <a:rPr lang="bg-BG" sz="3000" b="1" cap="small" dirty="0">
                <a:solidFill>
                  <a:srgbClr val="A51321"/>
                </a:solidFill>
                <a:latin typeface="+mn-lt"/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A51321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56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8294</TotalTime>
  <Words>2059</Words>
  <Application>Microsoft Office PowerPoint</Application>
  <PresentationFormat>Widescreen</PresentationFormat>
  <Paragraphs>256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Arial</vt:lpstr>
      <vt:lpstr>Calibri</vt:lpstr>
      <vt:lpstr>Calibri Light</vt:lpstr>
      <vt:lpstr>Candara</vt:lpstr>
      <vt:lpstr>Courier New</vt:lpstr>
      <vt:lpstr>Times New Roman</vt:lpstr>
      <vt:lpstr>Wingdings</vt:lpstr>
      <vt:lpstr>Retrospect</vt:lpstr>
      <vt:lpstr>Office Theme</vt:lpstr>
      <vt:lpstr>12-то редовно заседание  на Комитета за наблюдение   гр. Пловдив, 20 ноември 2019 г.</vt:lpstr>
      <vt:lpstr>С ъ д ъ р ж а н и е</vt:lpstr>
      <vt:lpstr>1. Финансово изпълнение на одобрения бюджет на ОП НОИР в лв. (1)</vt:lpstr>
      <vt:lpstr>I. Финансово изпълнение на одобрения бюджет на ОП НОИР в лв. към 31.10.2019 г. </vt:lpstr>
      <vt:lpstr>I. Финансово изпълнение на одобрения бюджет на ОП НОИР в лв. към 31.05.2017 г. и 31.10.2019 г. </vt:lpstr>
      <vt:lpstr>PowerPoint Presentation</vt:lpstr>
      <vt:lpstr>2. Постигнати резултати</vt:lpstr>
      <vt:lpstr>2. Постигнати резултати</vt:lpstr>
      <vt:lpstr>2. Постигнати резултати</vt:lpstr>
      <vt:lpstr>2. Постигнати резултати</vt:lpstr>
      <vt:lpstr>Роботизирана хирургична система Da Vinci Xi </vt:lpstr>
      <vt:lpstr>„Ателие по изкуства и керамика“</vt:lpstr>
      <vt:lpstr>3. Предприети мерки за ускоряване на изпълнението на ос 1  </vt:lpstr>
      <vt:lpstr>4. Второ изменение на ОПНОИР</vt:lpstr>
      <vt:lpstr>5. Информация за проведени писмени процедури   </vt:lpstr>
      <vt:lpstr>PowerPoint Presentation</vt:lpstr>
      <vt:lpstr>7. Водено от общностите местно развитие (ВОМР)</vt:lpstr>
      <vt:lpstr>Благодаря Ви за вниманието!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Petya Andreeva</cp:lastModifiedBy>
  <cp:revision>780</cp:revision>
  <cp:lastPrinted>2018-09-18T09:54:03Z</cp:lastPrinted>
  <dcterms:created xsi:type="dcterms:W3CDTF">2016-05-13T12:08:51Z</dcterms:created>
  <dcterms:modified xsi:type="dcterms:W3CDTF">2019-11-19T12:07:32Z</dcterms:modified>
</cp:coreProperties>
</file>