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6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  <p:sldMasterId id="2147483690" r:id="rId3"/>
    <p:sldMasterId id="2147483696" r:id="rId4"/>
    <p:sldMasterId id="2147483702" r:id="rId5"/>
    <p:sldMasterId id="2147483708" r:id="rId6"/>
    <p:sldMasterId id="2147483714" r:id="rId7"/>
  </p:sldMasterIdLst>
  <p:notesMasterIdLst>
    <p:notesMasterId r:id="rId28"/>
  </p:notesMasterIdLst>
  <p:sldIdLst>
    <p:sldId id="256" r:id="rId8"/>
    <p:sldId id="258" r:id="rId9"/>
    <p:sldId id="296" r:id="rId10"/>
    <p:sldId id="297" r:id="rId11"/>
    <p:sldId id="298" r:id="rId12"/>
    <p:sldId id="302" r:id="rId13"/>
    <p:sldId id="313" r:id="rId14"/>
    <p:sldId id="312" r:id="rId15"/>
    <p:sldId id="334" r:id="rId16"/>
    <p:sldId id="333" r:id="rId17"/>
    <p:sldId id="336" r:id="rId18"/>
    <p:sldId id="335" r:id="rId19"/>
    <p:sldId id="338" r:id="rId20"/>
    <p:sldId id="337" r:id="rId21"/>
    <p:sldId id="340" r:id="rId22"/>
    <p:sldId id="339" r:id="rId23"/>
    <p:sldId id="331" r:id="rId24"/>
    <p:sldId id="330" r:id="rId25"/>
    <p:sldId id="306" r:id="rId26"/>
    <p:sldId id="260" r:id="rId27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1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E24"/>
    <a:srgbClr val="009846"/>
    <a:srgbClr val="7D9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5" autoAdjust="0"/>
    <p:restoredTop sz="89691" autoAdjust="0"/>
  </p:normalViewPr>
  <p:slideViewPr>
    <p:cSldViewPr snapToGrid="0">
      <p:cViewPr varScale="1">
        <p:scale>
          <a:sx n="103" d="100"/>
          <a:sy n="103" d="100"/>
        </p:scale>
        <p:origin x="73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.nencheva\Documents\edu_tomorrow_territorial_3009202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.yordanov\Downloads\&#1059;&#1095;&#1072;&#1097;&#1080;%20&#1074;%20&#1055;&#1054;&#1054;%20&#1087;&#1086;%20&#1086;&#1073;&#1083;&#1072;&#1089;&#1090;&#1080;%20(Autosaved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.yordanov\Downloads\&#1059;&#1095;&#1072;&#1097;&#1080;%20&#1074;%20&#1055;&#1054;&#1054;%20&#1087;&#1086;%20&#1086;&#1073;&#1083;&#1072;&#1089;&#1090;&#1080;%20(Autosaved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[edu_tomorrow_territorial_30092021.XLSX]Sheet2!PivotTable5</c:name>
    <c:fmtId val="-1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400" b="0" i="0" u="none" strike="noStrike" baseline="0">
                <a:effectLst/>
              </a:rPr>
              <a:t>Териториално разпределение на участниците в процедура </a:t>
            </a:r>
            <a:r>
              <a:rPr lang="en-GB" sz="1400" b="0" i="0" u="none" strike="noStrike" baseline="0">
                <a:effectLst/>
              </a:rPr>
              <a:t>BG05M2OP001-2.012 „</a:t>
            </a:r>
            <a:r>
              <a:rPr lang="bg-BG" sz="1400" b="0" i="0" u="none" strike="noStrike" baseline="0">
                <a:effectLst/>
              </a:rPr>
              <a:t>Образование за утрешния ден“ по области към 30.09.2021 г.</a:t>
            </a:r>
            <a:endParaRPr lang="en-US"/>
          </a:p>
        </c:rich>
      </c:tx>
      <c:overlay val="0"/>
      <c:spPr>
        <a:noFill/>
        <a:ln>
          <a:noFill/>
        </a:ln>
        <a:effectLst/>
      </c:sp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bg-BG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bg-BG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bg-BG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Sheet2!$B$3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Sheet2!$A$4:$A$32</c:f>
              <c:strCache>
                <c:ptCount val="28"/>
                <c:pt idx="0">
                  <c:v>Благоевград</c:v>
                </c:pt>
                <c:pt idx="1">
                  <c:v>Бургас</c:v>
                </c:pt>
                <c:pt idx="2">
                  <c:v>Варна</c:v>
                </c:pt>
                <c:pt idx="3">
                  <c:v>Видин</c:v>
                </c:pt>
                <c:pt idx="4">
                  <c:v>Враца</c:v>
                </c:pt>
                <c:pt idx="5">
                  <c:v>Габрово</c:v>
                </c:pt>
                <c:pt idx="6">
                  <c:v>Добрич</c:v>
                </c:pt>
                <c:pt idx="7">
                  <c:v>Кърджали</c:v>
                </c:pt>
                <c:pt idx="8">
                  <c:v>Кюстендил</c:v>
                </c:pt>
                <c:pt idx="9">
                  <c:v>Ловеч</c:v>
                </c:pt>
                <c:pt idx="10">
                  <c:v>Монтана</c:v>
                </c:pt>
                <c:pt idx="11">
                  <c:v>Пазарджик</c:v>
                </c:pt>
                <c:pt idx="12">
                  <c:v>Перник</c:v>
                </c:pt>
                <c:pt idx="13">
                  <c:v>Плевен</c:v>
                </c:pt>
                <c:pt idx="14">
                  <c:v>Пловдив</c:v>
                </c:pt>
                <c:pt idx="15">
                  <c:v>Разград</c:v>
                </c:pt>
                <c:pt idx="16">
                  <c:v>Русе</c:v>
                </c:pt>
                <c:pt idx="17">
                  <c:v>Силистра</c:v>
                </c:pt>
                <c:pt idx="18">
                  <c:v>Сливен</c:v>
                </c:pt>
                <c:pt idx="19">
                  <c:v>Смолян</c:v>
                </c:pt>
                <c:pt idx="20">
                  <c:v>София</c:v>
                </c:pt>
                <c:pt idx="21">
                  <c:v>Търговище</c:v>
                </c:pt>
                <c:pt idx="22">
                  <c:v>Хасково</c:v>
                </c:pt>
                <c:pt idx="23">
                  <c:v>Шумен</c:v>
                </c:pt>
                <c:pt idx="24">
                  <c:v>Ямбол</c:v>
                </c:pt>
                <c:pt idx="25">
                  <c:v>София област</c:v>
                </c:pt>
                <c:pt idx="26">
                  <c:v>Велико Търново</c:v>
                </c:pt>
                <c:pt idx="27">
                  <c:v>Стара Загора</c:v>
                </c:pt>
              </c:strCache>
            </c:strRef>
          </c:cat>
          <c:val>
            <c:numRef>
              <c:f>Sheet2!$B$4:$B$32</c:f>
              <c:numCache>
                <c:formatCode>#,##0</c:formatCode>
                <c:ptCount val="28"/>
                <c:pt idx="0">
                  <c:v>2699</c:v>
                </c:pt>
                <c:pt idx="1">
                  <c:v>3042</c:v>
                </c:pt>
                <c:pt idx="2">
                  <c:v>2409</c:v>
                </c:pt>
                <c:pt idx="3">
                  <c:v>599</c:v>
                </c:pt>
                <c:pt idx="4">
                  <c:v>1438</c:v>
                </c:pt>
                <c:pt idx="5">
                  <c:v>549</c:v>
                </c:pt>
                <c:pt idx="6">
                  <c:v>1516</c:v>
                </c:pt>
                <c:pt idx="7">
                  <c:v>1126</c:v>
                </c:pt>
                <c:pt idx="8">
                  <c:v>688</c:v>
                </c:pt>
                <c:pt idx="9">
                  <c:v>1192</c:v>
                </c:pt>
                <c:pt idx="10">
                  <c:v>1084</c:v>
                </c:pt>
                <c:pt idx="11">
                  <c:v>2025</c:v>
                </c:pt>
                <c:pt idx="12">
                  <c:v>810</c:v>
                </c:pt>
                <c:pt idx="13">
                  <c:v>1580</c:v>
                </c:pt>
                <c:pt idx="14">
                  <c:v>3207</c:v>
                </c:pt>
                <c:pt idx="15">
                  <c:v>1017</c:v>
                </c:pt>
                <c:pt idx="16">
                  <c:v>1785</c:v>
                </c:pt>
                <c:pt idx="17">
                  <c:v>878</c:v>
                </c:pt>
                <c:pt idx="18">
                  <c:v>1561</c:v>
                </c:pt>
                <c:pt idx="19">
                  <c:v>1194</c:v>
                </c:pt>
                <c:pt idx="20">
                  <c:v>9831</c:v>
                </c:pt>
                <c:pt idx="21">
                  <c:v>1068</c:v>
                </c:pt>
                <c:pt idx="22">
                  <c:v>1793</c:v>
                </c:pt>
                <c:pt idx="23">
                  <c:v>933</c:v>
                </c:pt>
                <c:pt idx="24">
                  <c:v>698</c:v>
                </c:pt>
                <c:pt idx="25">
                  <c:v>1499</c:v>
                </c:pt>
                <c:pt idx="26">
                  <c:v>1512</c:v>
                </c:pt>
                <c:pt idx="27">
                  <c:v>2175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EE-4D2B-8FE7-4970F367AB5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1211904"/>
        <c:axId val="201213440"/>
      </c:barChart>
      <c:catAx>
        <c:axId val="20121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201213440"/>
        <c:crosses val="autoZero"/>
        <c:auto val="1"/>
        <c:lblAlgn val="ctr"/>
        <c:lblOffset val="100"/>
        <c:noMultiLvlLbl val="0"/>
      </c:catAx>
      <c:valAx>
        <c:axId val="201213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201211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1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400" b="1" i="0" baseline="0" dirty="0">
                <a:effectLst/>
              </a:rPr>
              <a:t>Дял на Учениците, участвали в проект "Подкрепа за </a:t>
            </a:r>
            <a:r>
              <a:rPr lang="bg-BG" sz="1400" b="1" i="0" baseline="0" dirty="0" err="1" smtClean="0">
                <a:effectLst/>
              </a:rPr>
              <a:t>дуалната</a:t>
            </a:r>
            <a:r>
              <a:rPr lang="bg-BG" sz="1400" b="1" i="0" baseline="0" dirty="0" smtClean="0">
                <a:effectLst/>
              </a:rPr>
              <a:t> </a:t>
            </a:r>
            <a:r>
              <a:rPr lang="bg-BG" sz="1400" b="1" i="0" baseline="0" dirty="0">
                <a:effectLst/>
              </a:rPr>
              <a:t>Система на обучение", спрямо общия брой ученици в </a:t>
            </a:r>
            <a:r>
              <a:rPr lang="bg-BG" sz="1400" b="1" i="0" baseline="0" dirty="0" smtClean="0">
                <a:effectLst/>
              </a:rPr>
              <a:t>професионалните </a:t>
            </a:r>
            <a:r>
              <a:rPr lang="bg-BG" sz="1400" b="1" i="0" baseline="0" dirty="0">
                <a:effectLst/>
              </a:rPr>
              <a:t>училища по области</a:t>
            </a:r>
            <a:endParaRPr lang="en-GB" sz="1400" dirty="0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20"/>
              <c:layout>
                <c:manualLayout>
                  <c:x val="1.1169197639517601E-2"/>
                  <c:y val="1.13787727650119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D142-45D2-8EC4-9F055F603A9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(Sheet0!$A$7:$A$11,Sheet0!$A$13:$A$17,Sheet0!$A$19:$A$22,Sheet0!$A$24:$A$27,Sheet0!$A$29:$A$33,Sheet0!$A$35:$A$39)</c:f>
              <c:strCache>
                <c:ptCount val="28"/>
                <c:pt idx="0">
                  <c:v>Видин</c:v>
                </c:pt>
                <c:pt idx="1">
                  <c:v>Враца</c:v>
                </c:pt>
                <c:pt idx="2">
                  <c:v>Ловеч</c:v>
                </c:pt>
                <c:pt idx="3">
                  <c:v>Монтана</c:v>
                </c:pt>
                <c:pt idx="4">
                  <c:v>Плевен</c:v>
                </c:pt>
                <c:pt idx="5">
                  <c:v>Велико Търново</c:v>
                </c:pt>
                <c:pt idx="6">
                  <c:v>Габрово</c:v>
                </c:pt>
                <c:pt idx="7">
                  <c:v>Разград</c:v>
                </c:pt>
                <c:pt idx="8">
                  <c:v>Русе</c:v>
                </c:pt>
                <c:pt idx="9">
                  <c:v>Силистра</c:v>
                </c:pt>
                <c:pt idx="10">
                  <c:v>Варна</c:v>
                </c:pt>
                <c:pt idx="11">
                  <c:v>Добрич</c:v>
                </c:pt>
                <c:pt idx="12">
                  <c:v>Търговище</c:v>
                </c:pt>
                <c:pt idx="13">
                  <c:v>Шумен</c:v>
                </c:pt>
                <c:pt idx="14">
                  <c:v>Бургас</c:v>
                </c:pt>
                <c:pt idx="15">
                  <c:v>Сливен</c:v>
                </c:pt>
                <c:pt idx="16">
                  <c:v>Стара Загора</c:v>
                </c:pt>
                <c:pt idx="17">
                  <c:v>Ямбол</c:v>
                </c:pt>
                <c:pt idx="18">
                  <c:v>Благоевград</c:v>
                </c:pt>
                <c:pt idx="19">
                  <c:v>Кюстендил</c:v>
                </c:pt>
                <c:pt idx="20">
                  <c:v>Перник</c:v>
                </c:pt>
                <c:pt idx="21">
                  <c:v>София (област)</c:v>
                </c:pt>
                <c:pt idx="22">
                  <c:v>София (столица)</c:v>
                </c:pt>
                <c:pt idx="23">
                  <c:v>Кърджали</c:v>
                </c:pt>
                <c:pt idx="24">
                  <c:v>Пазарджик</c:v>
                </c:pt>
                <c:pt idx="25">
                  <c:v>Пловдив</c:v>
                </c:pt>
                <c:pt idx="26">
                  <c:v>Смолян</c:v>
                </c:pt>
                <c:pt idx="27">
                  <c:v>Хасково</c:v>
                </c:pt>
              </c:strCache>
            </c:strRef>
          </c:cat>
          <c:val>
            <c:numRef>
              <c:f>(Sheet0!$L$7:$L$11,Sheet0!$L$13:$L$17,Sheet0!$L$19:$L$22,Sheet0!$L$24:$L$27,Sheet0!$L$29:$L$33,Sheet0!$L$35:$L$39)</c:f>
              <c:numCache>
                <c:formatCode>0.00%</c:formatCode>
                <c:ptCount val="28"/>
                <c:pt idx="0">
                  <c:v>3.69935408103347E-2</c:v>
                </c:pt>
                <c:pt idx="1">
                  <c:v>7.9180509413067549E-2</c:v>
                </c:pt>
                <c:pt idx="2">
                  <c:v>6.6897347174163777E-2</c:v>
                </c:pt>
                <c:pt idx="3">
                  <c:v>5.723660226029894E-2</c:v>
                </c:pt>
                <c:pt idx="4">
                  <c:v>4.2103058232090491E-2</c:v>
                </c:pt>
                <c:pt idx="5">
                  <c:v>7.7704848613169591E-2</c:v>
                </c:pt>
                <c:pt idx="6">
                  <c:v>9.0647482014388492E-2</c:v>
                </c:pt>
                <c:pt idx="7">
                  <c:v>6.906579425663395E-2</c:v>
                </c:pt>
                <c:pt idx="8">
                  <c:v>9.5599393019726864E-2</c:v>
                </c:pt>
                <c:pt idx="9">
                  <c:v>1.4395393474088292E-2</c:v>
                </c:pt>
                <c:pt idx="10">
                  <c:v>1.8527095877721167E-2</c:v>
                </c:pt>
                <c:pt idx="11">
                  <c:v>3.47545682551057E-2</c:v>
                </c:pt>
                <c:pt idx="12">
                  <c:v>3.3155955792058947E-2</c:v>
                </c:pt>
                <c:pt idx="13">
                  <c:v>4.9286199864038066E-2</c:v>
                </c:pt>
                <c:pt idx="14">
                  <c:v>1.8610579987253028E-2</c:v>
                </c:pt>
                <c:pt idx="15">
                  <c:v>3.2011747430249635E-2</c:v>
                </c:pt>
                <c:pt idx="16">
                  <c:v>6.0244513183090292E-2</c:v>
                </c:pt>
                <c:pt idx="17">
                  <c:v>8.7181254307374223E-2</c:v>
                </c:pt>
                <c:pt idx="18">
                  <c:v>2.1937225784677692E-2</c:v>
                </c:pt>
                <c:pt idx="19">
                  <c:v>0.13409290096406662</c:v>
                </c:pt>
                <c:pt idx="20">
                  <c:v>0.12723492723492724</c:v>
                </c:pt>
                <c:pt idx="21">
                  <c:v>2.8476692022625316E-2</c:v>
                </c:pt>
                <c:pt idx="22">
                  <c:v>3.2337709261712637E-2</c:v>
                </c:pt>
                <c:pt idx="23">
                  <c:v>2.1983390327308255E-2</c:v>
                </c:pt>
                <c:pt idx="24">
                  <c:v>6.7333939945404916E-2</c:v>
                </c:pt>
                <c:pt idx="25">
                  <c:v>5.3532287978418476E-2</c:v>
                </c:pt>
                <c:pt idx="26">
                  <c:v>3.3281733746130034E-2</c:v>
                </c:pt>
                <c:pt idx="27">
                  <c:v>2.1658127619934794E-2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CE-4565-AB28-082157D19C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29291392"/>
        <c:axId val="129469056"/>
        <c:axId val="0"/>
      </c:bar3DChart>
      <c:catAx>
        <c:axId val="129291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129469056"/>
        <c:crosses val="autoZero"/>
        <c:auto val="1"/>
        <c:lblAlgn val="ctr"/>
        <c:lblOffset val="100"/>
        <c:noMultiLvlLbl val="0"/>
      </c:catAx>
      <c:valAx>
        <c:axId val="1294690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crossAx val="129291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bg-BG" sz="1400"/>
              <a:t>Разпределение на учениците, участвали в проект "Подкрепа за дуалната система на обучение" по райони на планиране</a:t>
            </a:r>
            <a:endParaRPr lang="en-GB" sz="140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14E1-47D3-8856-91FC11527661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14E1-47D3-8856-91FC11527661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14E1-47D3-8856-91FC11527661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14E1-47D3-8856-91FC11527661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9-14E1-47D3-8856-91FC11527661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B-14E1-47D3-8856-91FC1152766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outEnd"/>
            <c:showLegendKey val="1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(Sheet0!$A$6,Sheet0!$A$12,Sheet0!$A$18,Sheet0!$A$23,Sheet0!$A$28,Sheet0!$A$34)</c:f>
              <c:strCache>
                <c:ptCount val="6"/>
                <c:pt idx="0">
                  <c:v>Северозападен</c:v>
                </c:pt>
                <c:pt idx="1">
                  <c:v>Северен централен</c:v>
                </c:pt>
                <c:pt idx="2">
                  <c:v>Североизточен</c:v>
                </c:pt>
                <c:pt idx="3">
                  <c:v>Югоизточен</c:v>
                </c:pt>
                <c:pt idx="4">
                  <c:v>Югозападен</c:v>
                </c:pt>
                <c:pt idx="5">
                  <c:v>Южен централен</c:v>
                </c:pt>
              </c:strCache>
            </c:strRef>
          </c:cat>
          <c:val>
            <c:numRef>
              <c:f>(Sheet0!$M$6,Sheet0!$M$12,Sheet0!$M$18,Sheet0!$M$23,Sheet0!$M$28,Sheet0!$M$34)</c:f>
              <c:numCache>
                <c:formatCode>0.00%</c:formatCode>
                <c:ptCount val="6"/>
                <c:pt idx="0">
                  <c:v>0.14571617598412173</c:v>
                </c:pt>
                <c:pt idx="1">
                  <c:v>0.19086999669202778</c:v>
                </c:pt>
                <c:pt idx="2">
                  <c:v>7.9887528944756869E-2</c:v>
                </c:pt>
                <c:pt idx="3">
                  <c:v>0.15167052596758188</c:v>
                </c:pt>
                <c:pt idx="4">
                  <c:v>0.2356930201786305</c:v>
                </c:pt>
                <c:pt idx="5">
                  <c:v>0.19616275223288124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14E1-47D3-8856-91FC11527661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19.11.2021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6069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10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77050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FE4BE-0A7D-41F3-A0EB-44B74E793C5F}" type="slidenum">
              <a:rPr lang="bg-BG" smtClean="0">
                <a:solidFill>
                  <a:prstClr val="black"/>
                </a:solidFill>
              </a:rPr>
              <a:pPr/>
              <a:t>15</a:t>
            </a:fld>
            <a:endParaRPr lang="bg-BG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76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769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301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157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45248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гр. София, 1113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ctr"/>
            <a:r>
              <a:rPr lang="bg-BG" b="1" dirty="0">
                <a:solidFill>
                  <a:srgbClr val="002060"/>
                </a:solidFill>
                <a:ea typeface="Calibri" panose="020F0502020204030204" pitchFamily="34" charset="0"/>
              </a:rPr>
              <a:t>№ 125, блок 5, ет. 1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u="sng" dirty="0" err="1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u="sng" dirty="0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dirty="0">
                  <a:solidFill>
                    <a:srgbClr val="002060"/>
                  </a:solidFill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u="sng" dirty="0">
                    <a:solidFill>
                      <a:srgbClr val="002060"/>
                    </a:solidFill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=""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dirty="0">
                  <a:solidFill>
                    <a:srgbClr val="002060"/>
                  </a:solidFill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3084747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0347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380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772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711354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гр. София, 1113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ctr"/>
            <a:r>
              <a:rPr lang="bg-BG" b="1" dirty="0">
                <a:solidFill>
                  <a:srgbClr val="002060"/>
                </a:solidFill>
                <a:ea typeface="Calibri" panose="020F0502020204030204" pitchFamily="34" charset="0"/>
              </a:rPr>
              <a:t>№ 125, блок 5, ет. 1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u="sng" dirty="0" err="1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u="sng" dirty="0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dirty="0">
                  <a:solidFill>
                    <a:srgbClr val="002060"/>
                  </a:solidFill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u="sng" dirty="0">
                    <a:solidFill>
                      <a:srgbClr val="002060"/>
                    </a:solidFill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dirty="0">
                  <a:solidFill>
                    <a:srgbClr val="002060"/>
                  </a:solidFill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9004516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131455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12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2635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53516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гр. София, 1113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ctr"/>
            <a:r>
              <a:rPr lang="bg-BG" b="1" dirty="0">
                <a:solidFill>
                  <a:srgbClr val="002060"/>
                </a:solidFill>
                <a:ea typeface="Calibri" panose="020F0502020204030204" pitchFamily="34" charset="0"/>
              </a:rPr>
              <a:t>№ 125, блок 5, ет. 1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u="sng" dirty="0" err="1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u="sng" dirty="0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dirty="0">
                  <a:solidFill>
                    <a:srgbClr val="002060"/>
                  </a:solidFill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u="sng" dirty="0">
                    <a:solidFill>
                      <a:srgbClr val="002060"/>
                    </a:solidFill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dirty="0">
                  <a:solidFill>
                    <a:srgbClr val="002060"/>
                  </a:solidFill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5420581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863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7275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6866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3117903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гр. София, 1113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ctr"/>
            <a:r>
              <a:rPr lang="bg-BG" b="1" dirty="0">
                <a:solidFill>
                  <a:srgbClr val="002060"/>
                </a:solidFill>
                <a:ea typeface="Calibri" panose="020F0502020204030204" pitchFamily="34" charset="0"/>
              </a:rPr>
              <a:t>№ 125, блок 5, ет. 1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u="sng" dirty="0" err="1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u="sng" dirty="0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dirty="0">
                  <a:solidFill>
                    <a:srgbClr val="002060"/>
                  </a:solidFill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u="sng" dirty="0">
                    <a:solidFill>
                      <a:srgbClr val="002060"/>
                    </a:solidFill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dirty="0">
                  <a:solidFill>
                    <a:srgbClr val="002060"/>
                  </a:solidFill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37844036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055468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2991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3076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4073144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гр. София, 1113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ctr"/>
            <a:r>
              <a:rPr lang="bg-BG" b="1" dirty="0">
                <a:solidFill>
                  <a:srgbClr val="002060"/>
                </a:solidFill>
                <a:ea typeface="Calibri" panose="020F0502020204030204" pitchFamily="34" charset="0"/>
              </a:rPr>
              <a:t>№ 125, блок 5, ет. 1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u="sng" dirty="0" err="1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u="sng" dirty="0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dirty="0">
                  <a:solidFill>
                    <a:srgbClr val="002060"/>
                  </a:solidFill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u="sng" dirty="0">
                    <a:solidFill>
                      <a:srgbClr val="002060"/>
                    </a:solidFill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=""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dirty="0">
                  <a:solidFill>
                    <a:srgbClr val="002060"/>
                  </a:solidFill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2467197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96344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895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1112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ED7D31"/>
                </a:solidFill>
              </a:rPr>
              <a:pPr/>
              <a:t>‹#›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6148743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гр. София, 1113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ea typeface="Calibri" panose="020F0502020204030204" pitchFamily="34" charset="0"/>
            </a:endParaRPr>
          </a:p>
          <a:p>
            <a:pPr algn="ctr"/>
            <a:r>
              <a:rPr lang="bg-BG" b="1" dirty="0">
                <a:solidFill>
                  <a:srgbClr val="002060"/>
                </a:solidFill>
                <a:ea typeface="Calibri" panose="020F0502020204030204" pitchFamily="34" charset="0"/>
              </a:rPr>
              <a:t>№ 125, блок 5, ет. 1</a:t>
            </a:r>
          </a:p>
          <a:p>
            <a:pPr algn="ctr"/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u="sng" dirty="0" err="1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u="sng" dirty="0">
                  <a:solidFill>
                    <a:srgbClr val="002060"/>
                  </a:solidFill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dirty="0">
                  <a:solidFill>
                    <a:srgbClr val="002060"/>
                  </a:solidFill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u="sng" dirty="0">
                    <a:solidFill>
                      <a:srgbClr val="002060"/>
                    </a:solidFill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dirty="0">
                  <a:solidFill>
                    <a:srgbClr val="002060"/>
                  </a:solidFill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989382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517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922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068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88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28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76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3796" y="1081355"/>
            <a:ext cx="6373019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38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Вътрешна оценка на системните проекти с конкретен бенефициент МОН, изпълнявани по ОПНОИР 2014-2020 г.</a:t>
            </a:r>
            <a:endParaRPr lang="bg-BG" sz="3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ourier New" panose="02070309020205020404" pitchFamily="49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403796" y="4192621"/>
            <a:ext cx="10058400" cy="23628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r>
              <a:rPr lang="bg-BG" sz="33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</a:t>
            </a:r>
            <a:r>
              <a:rPr lang="en-US" sz="33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5</a:t>
            </a:r>
            <a:r>
              <a:rPr lang="bg-BG" sz="33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-то редовно заседание </a:t>
            </a:r>
            <a:br>
              <a:rPr lang="bg-BG" sz="33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3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Комитета за наблюдение</a:t>
            </a:r>
            <a:r>
              <a:rPr lang="en-US" sz="32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en-US" sz="32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28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23 </a:t>
            </a:r>
            <a:r>
              <a:rPr lang="bg-BG" sz="28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ноември 2021</a:t>
            </a:r>
            <a:r>
              <a:rPr lang="ru-RU" sz="28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г., </a:t>
            </a:r>
            <a:r>
              <a:rPr lang="bg-BG" sz="28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платформа</a:t>
            </a:r>
            <a:r>
              <a:rPr lang="en-US" sz="28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ZOOM</a:t>
            </a:r>
            <a:endParaRPr lang="en-GB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7D3AB7C-6293-4B75-999B-93A8D3BC6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91AB827-5E7D-44E2-8C07-9E5CA2ECC1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553" y="904604"/>
            <a:ext cx="10993549" cy="55209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Нормативни изисквания за извършване на оценката</a:t>
            </a:r>
            <a:endParaRPr lang="bg-BG" sz="2500" b="1" dirty="0">
              <a:solidFill>
                <a:srgbClr val="A51321"/>
              </a:solidFill>
              <a:latin typeface="+mn-lt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39241" y="1934678"/>
            <a:ext cx="8800422" cy="4290904"/>
            <a:chOff x="2012744" y="1669942"/>
            <a:chExt cx="6992229" cy="3563039"/>
          </a:xfrm>
        </p:grpSpPr>
        <p:grpSp>
          <p:nvGrpSpPr>
            <p:cNvPr id="6" name="Group 5"/>
            <p:cNvGrpSpPr/>
            <p:nvPr/>
          </p:nvGrpSpPr>
          <p:grpSpPr>
            <a:xfrm>
              <a:off x="2012744" y="1669942"/>
              <a:ext cx="6992229" cy="3563039"/>
              <a:chOff x="1737127" y="2133600"/>
              <a:chExt cx="5769233" cy="2939835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4605655" y="2133600"/>
                <a:ext cx="2795460" cy="2795458"/>
                <a:chOff x="4605655" y="1853151"/>
                <a:chExt cx="2795460" cy="2795458"/>
              </a:xfrm>
            </p:grpSpPr>
            <p:sp>
              <p:nvSpPr>
                <p:cNvPr id="19" name="Teardrop 18"/>
                <p:cNvSpPr/>
                <p:nvPr/>
              </p:nvSpPr>
              <p:spPr>
                <a:xfrm rot="12510808">
                  <a:off x="4605655" y="1853151"/>
                  <a:ext cx="2795460" cy="2795458"/>
                </a:xfrm>
                <a:prstGeom prst="teardrop">
                  <a:avLst/>
                </a:prstGeom>
                <a:solidFill>
                  <a:srgbClr val="0070C0"/>
                </a:solidFill>
                <a:ln>
                  <a:solidFill>
                    <a:srgbClr val="00B0F0"/>
                  </a:solidFill>
                </a:ln>
                <a:effectLst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20" name="Oval 19"/>
                <p:cNvSpPr/>
                <p:nvPr/>
              </p:nvSpPr>
              <p:spPr>
                <a:xfrm>
                  <a:off x="5138941" y="2248343"/>
                  <a:ext cx="1976025" cy="19760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203200" dist="76200" dir="13500000">
                    <a:schemeClr val="tx1">
                      <a:lumMod val="75000"/>
                      <a:lumOff val="25000"/>
                      <a:alpha val="50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grpSp>
            <p:nvGrpSpPr>
              <p:cNvPr id="8" name="Group 7"/>
              <p:cNvGrpSpPr/>
              <p:nvPr/>
            </p:nvGrpSpPr>
            <p:grpSpPr>
              <a:xfrm>
                <a:off x="1737127" y="2277977"/>
                <a:ext cx="3982744" cy="2795458"/>
                <a:chOff x="1737127" y="1997528"/>
                <a:chExt cx="3982744" cy="2795458"/>
              </a:xfrm>
            </p:grpSpPr>
            <p:sp>
              <p:nvSpPr>
                <p:cNvPr id="15" name="Down Arrow 14"/>
                <p:cNvSpPr/>
                <p:nvPr/>
              </p:nvSpPr>
              <p:spPr>
                <a:xfrm rot="17258098">
                  <a:off x="4352714" y="1834010"/>
                  <a:ext cx="939035" cy="1795278"/>
                </a:xfrm>
                <a:prstGeom prst="downArrow">
                  <a:avLst>
                    <a:gd name="adj1" fmla="val 50000"/>
                    <a:gd name="adj2" fmla="val 64297"/>
                  </a:avLst>
                </a:prstGeom>
                <a:solidFill>
                  <a:schemeClr val="accent4"/>
                </a:solidFill>
                <a:ln>
                  <a:noFill/>
                </a:ln>
                <a:effectLst>
                  <a:outerShdw blurRad="50800" dist="25400" dir="48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grpSp>
              <p:nvGrpSpPr>
                <p:cNvPr id="16" name="Group 15"/>
                <p:cNvGrpSpPr/>
                <p:nvPr/>
              </p:nvGrpSpPr>
              <p:grpSpPr>
                <a:xfrm>
                  <a:off x="1737127" y="1997528"/>
                  <a:ext cx="2795460" cy="2795458"/>
                  <a:chOff x="1737127" y="1965728"/>
                  <a:chExt cx="2795460" cy="2795458"/>
                </a:xfrm>
              </p:grpSpPr>
              <p:sp>
                <p:nvSpPr>
                  <p:cNvPr id="17" name="Teardrop 16"/>
                  <p:cNvSpPr/>
                  <p:nvPr/>
                </p:nvSpPr>
                <p:spPr>
                  <a:xfrm rot="1044413">
                    <a:off x="1737127" y="1965728"/>
                    <a:ext cx="2795460" cy="2795458"/>
                  </a:xfrm>
                  <a:prstGeom prst="teardrop">
                    <a:avLst/>
                  </a:prstGeom>
                  <a:solidFill>
                    <a:schemeClr val="accent4"/>
                  </a:solidFill>
                  <a:ln>
                    <a:noFill/>
                  </a:ln>
                  <a:effectLst/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/>
                  </a:p>
                </p:txBody>
              </p:sp>
              <p:sp>
                <p:nvSpPr>
                  <p:cNvPr id="18" name="Oval 17"/>
                  <p:cNvSpPr/>
                  <p:nvPr/>
                </p:nvSpPr>
                <p:spPr>
                  <a:xfrm>
                    <a:off x="1986376" y="2367373"/>
                    <a:ext cx="1976025" cy="1976027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>
                    <a:innerShdw blurRad="203200" dist="76200" dir="13500000">
                      <a:schemeClr val="tx1">
                        <a:lumMod val="75000"/>
                        <a:lumOff val="25000"/>
                        <a:alpha val="50000"/>
                      </a:scheme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/>
                  </a:p>
                </p:txBody>
              </p:sp>
            </p:grpSp>
          </p:grpSp>
          <p:grpSp>
            <p:nvGrpSpPr>
              <p:cNvPr id="10" name="Group 9"/>
              <p:cNvGrpSpPr/>
              <p:nvPr/>
            </p:nvGrpSpPr>
            <p:grpSpPr>
              <a:xfrm>
                <a:off x="5448961" y="2726534"/>
                <a:ext cx="2057399" cy="1620619"/>
                <a:chOff x="740489" y="1410352"/>
                <a:chExt cx="3082079" cy="1620619"/>
              </a:xfrm>
            </p:grpSpPr>
            <p:sp>
              <p:nvSpPr>
                <p:cNvPr id="13" name="Rectangle 12"/>
                <p:cNvSpPr/>
                <p:nvPr/>
              </p:nvSpPr>
              <p:spPr>
                <a:xfrm>
                  <a:off x="740489" y="1410352"/>
                  <a:ext cx="3082079" cy="304800"/>
                </a:xfrm>
                <a:prstGeom prst="rect">
                  <a:avLst/>
                </a:prstGeom>
                <a:noFill/>
                <a:ln w="25400" cap="flat" cmpd="sng" algn="ctr">
                  <a:noFill/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174625" marR="0" lvl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noProof="0" dirty="0">
                    <a:ln>
                      <a:noFill/>
                    </a:ln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effectLst/>
                    <a:uLnTx/>
                    <a:uFillTx/>
                    <a:latin typeface="Arial" pitchFamily="34" charset="0"/>
                    <a:ea typeface="+mn-ea"/>
                    <a:cs typeface="Arial" pitchFamily="34" charset="0"/>
                  </a:endParaRPr>
                </a:p>
              </p:txBody>
            </p:sp>
            <p:sp>
              <p:nvSpPr>
                <p:cNvPr id="14" name="Rectangle 13"/>
                <p:cNvSpPr/>
                <p:nvPr/>
              </p:nvSpPr>
              <p:spPr>
                <a:xfrm>
                  <a:off x="1068036" y="1589630"/>
                  <a:ext cx="2031797" cy="1441341"/>
                </a:xfrm>
                <a:prstGeom prst="rect">
                  <a:avLst/>
                </a:prstGeom>
                <a:noFill/>
                <a:ln w="12700" cap="flat" cmpd="sng" algn="ctr">
                  <a:noFill/>
                  <a:prstDash val="solid"/>
                </a:ln>
                <a:effectLst/>
              </p:spPr>
              <p:txBody>
                <a:bodyPr lIns="91440" tIns="0" rIns="91440" bIns="0" rtlCol="0" anchor="t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lvl="0">
                    <a:defRPr/>
                  </a:pPr>
                  <a:r>
                    <a:rPr lang="bg-BG" sz="2000" dirty="0" smtClean="0">
                      <a:solidFill>
                        <a:schemeClr val="tx2"/>
                      </a:solidFill>
                    </a:rPr>
                    <a:t>План за оценка на Оперативна програма „Наука и образование за интелигентен растеж“ </a:t>
                  </a:r>
                </a:p>
                <a:p>
                  <a:pPr lvl="0">
                    <a:defRPr/>
                  </a:pPr>
                  <a:r>
                    <a:rPr lang="bg-BG" sz="2000" dirty="0" smtClean="0">
                      <a:solidFill>
                        <a:schemeClr val="tx2"/>
                      </a:solidFill>
                    </a:rPr>
                    <a:t>2014-2020 </a:t>
                  </a:r>
                  <a:endParaRPr lang="bg-BG" sz="2000" dirty="0">
                    <a:solidFill>
                      <a:schemeClr val="tx2"/>
                    </a:solidFill>
                  </a:endParaRPr>
                </a:p>
              </p:txBody>
            </p:sp>
          </p:grpSp>
          <p:sp>
            <p:nvSpPr>
              <p:cNvPr id="12" name="Down Arrow 11"/>
              <p:cNvSpPr/>
              <p:nvPr/>
            </p:nvSpPr>
            <p:spPr>
              <a:xfrm rot="6887683">
                <a:off x="4023399" y="3157452"/>
                <a:ext cx="978880" cy="1750429"/>
              </a:xfrm>
              <a:prstGeom prst="downArrow">
                <a:avLst>
                  <a:gd name="adj1" fmla="val 50000"/>
                  <a:gd name="adj2" fmla="val 66764"/>
                </a:avLst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2782335" y="2605852"/>
              <a:ext cx="1802794" cy="18656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bg-BG" sz="2000" dirty="0" smtClean="0">
                  <a:solidFill>
                    <a:schemeClr val="tx2"/>
                  </a:solidFill>
                </a:rPr>
                <a:t>чл. 56, </a:t>
              </a:r>
              <a:r>
                <a:rPr lang="bg-BG" sz="2000" dirty="0" err="1" smtClean="0">
                  <a:solidFill>
                    <a:schemeClr val="tx2"/>
                  </a:solidFill>
                </a:rPr>
                <a:t>пар</a:t>
              </a:r>
              <a:r>
                <a:rPr lang="bg-BG" sz="2000" dirty="0" smtClean="0">
                  <a:solidFill>
                    <a:schemeClr val="tx2"/>
                  </a:solidFill>
                </a:rPr>
                <a:t>. 3 от Регламент (ЕС) № 1303/2013 на Европейския парламент и на Съвета от 17 декември 2013 </a:t>
              </a:r>
              <a:endParaRPr lang="bg-BG" sz="2000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073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69910E-A512-471D-8D9D-ACEE71DABC02}"/>
              </a:ext>
            </a:extLst>
          </p:cNvPr>
          <p:cNvSpPr txBox="1"/>
          <p:nvPr/>
        </p:nvSpPr>
        <p:spPr>
          <a:xfrm>
            <a:off x="5029492" y="930748"/>
            <a:ext cx="247952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bg-BG" sz="2500" b="1" dirty="0" smtClean="0">
                <a:solidFill>
                  <a:srgbClr val="A51321"/>
                </a:solidFill>
              </a:rPr>
              <a:t>Цел на оценката</a:t>
            </a:r>
            <a:endParaRPr lang="bg-BG" sz="25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65715" y="1968971"/>
            <a:ext cx="2711496" cy="2653671"/>
            <a:chOff x="2498889" y="1874520"/>
            <a:chExt cx="3254392" cy="3401605"/>
          </a:xfrm>
        </p:grpSpPr>
        <p:sp>
          <p:nvSpPr>
            <p:cNvPr id="12" name="Oval 11"/>
            <p:cNvSpPr/>
            <p:nvPr/>
          </p:nvSpPr>
          <p:spPr>
            <a:xfrm>
              <a:off x="2498889" y="4139875"/>
              <a:ext cx="3254392" cy="1136250"/>
            </a:xfrm>
            <a:prstGeom prst="ellipse">
              <a:avLst/>
            </a:prstGeom>
            <a:gradFill flip="none" rotWithShape="1">
              <a:gsLst>
                <a:gs pos="0">
                  <a:sysClr val="windowText" lastClr="000000">
                    <a:lumMod val="50000"/>
                    <a:lumOff val="50000"/>
                    <a:alpha val="70000"/>
                  </a:sysClr>
                </a:gs>
                <a:gs pos="100000">
                  <a:sysClr val="window" lastClr="FFFFFF">
                    <a:alpha val="0"/>
                    <a:lumMod val="10000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2674620" y="1874520"/>
              <a:ext cx="2926080" cy="2926080"/>
              <a:chOff x="2674620" y="1874520"/>
              <a:chExt cx="2926080" cy="2926080"/>
            </a:xfrm>
          </p:grpSpPr>
          <p:sp>
            <p:nvSpPr>
              <p:cNvPr id="14" name="Oval 13"/>
              <p:cNvSpPr/>
              <p:nvPr/>
            </p:nvSpPr>
            <p:spPr>
              <a:xfrm>
                <a:off x="2674620" y="1874520"/>
                <a:ext cx="2926080" cy="29260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rgbClr val="FAFAFA"/>
                  </a:gs>
                </a:gsLst>
                <a:lin ang="18900000" scaled="1"/>
                <a:tileRect/>
              </a:gradFill>
              <a:ln w="12700">
                <a:gradFill flip="none" rotWithShape="1">
                  <a:gsLst>
                    <a:gs pos="0">
                      <a:schemeClr val="bg1">
                        <a:lumMod val="70000"/>
                      </a:schemeClr>
                    </a:gs>
                    <a:gs pos="100000">
                      <a:schemeClr val="bg1">
                        <a:lumMod val="93000"/>
                      </a:schemeClr>
                    </a:gs>
                  </a:gsLst>
                  <a:lin ang="189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Freeform 14"/>
              <p:cNvSpPr/>
              <p:nvPr/>
            </p:nvSpPr>
            <p:spPr>
              <a:xfrm>
                <a:off x="4095314" y="1893570"/>
                <a:ext cx="1409680" cy="1805940"/>
              </a:xfrm>
              <a:custGeom>
                <a:avLst/>
                <a:gdLst>
                  <a:gd name="connsiteX0" fmla="*/ 0 w 1394460"/>
                  <a:gd name="connsiteY0" fmla="*/ 0 h 1805940"/>
                  <a:gd name="connsiteX1" fmla="*/ 1394460 w 1394460"/>
                  <a:gd name="connsiteY1" fmla="*/ 1805940 h 1805940"/>
                  <a:gd name="connsiteX2" fmla="*/ 0 w 1394460"/>
                  <a:gd name="connsiteY2" fmla="*/ 1436370 h 1805940"/>
                  <a:gd name="connsiteX3" fmla="*/ 0 w 1394460"/>
                  <a:gd name="connsiteY3" fmla="*/ 0 h 1805940"/>
                  <a:gd name="connsiteX0" fmla="*/ 0 w 1394460"/>
                  <a:gd name="connsiteY0" fmla="*/ 0 h 1805940"/>
                  <a:gd name="connsiteX1" fmla="*/ 1394460 w 1394460"/>
                  <a:gd name="connsiteY1" fmla="*/ 1805940 h 1805940"/>
                  <a:gd name="connsiteX2" fmla="*/ 0 w 1394460"/>
                  <a:gd name="connsiteY2" fmla="*/ 1436370 h 1805940"/>
                  <a:gd name="connsiteX3" fmla="*/ 0 w 1394460"/>
                  <a:gd name="connsiteY3" fmla="*/ 0 h 1805940"/>
                  <a:gd name="connsiteX0" fmla="*/ 0 w 1417426"/>
                  <a:gd name="connsiteY0" fmla="*/ 0 h 1805940"/>
                  <a:gd name="connsiteX1" fmla="*/ 1394460 w 1417426"/>
                  <a:gd name="connsiteY1" fmla="*/ 1805940 h 1805940"/>
                  <a:gd name="connsiteX2" fmla="*/ 0 w 1417426"/>
                  <a:gd name="connsiteY2" fmla="*/ 1436370 h 1805940"/>
                  <a:gd name="connsiteX3" fmla="*/ 0 w 1417426"/>
                  <a:gd name="connsiteY3" fmla="*/ 0 h 1805940"/>
                  <a:gd name="connsiteX0" fmla="*/ 0 w 1415801"/>
                  <a:gd name="connsiteY0" fmla="*/ 0 h 1805940"/>
                  <a:gd name="connsiteX1" fmla="*/ 1394460 w 1415801"/>
                  <a:gd name="connsiteY1" fmla="*/ 1805940 h 1805940"/>
                  <a:gd name="connsiteX2" fmla="*/ 0 w 1415801"/>
                  <a:gd name="connsiteY2" fmla="*/ 1436370 h 1805940"/>
                  <a:gd name="connsiteX3" fmla="*/ 0 w 1415801"/>
                  <a:gd name="connsiteY3" fmla="*/ 0 h 1805940"/>
                  <a:gd name="connsiteX0" fmla="*/ 0 w 1409680"/>
                  <a:gd name="connsiteY0" fmla="*/ 0 h 1805940"/>
                  <a:gd name="connsiteX1" fmla="*/ 1394460 w 1409680"/>
                  <a:gd name="connsiteY1" fmla="*/ 1805940 h 1805940"/>
                  <a:gd name="connsiteX2" fmla="*/ 0 w 1409680"/>
                  <a:gd name="connsiteY2" fmla="*/ 1436370 h 1805940"/>
                  <a:gd name="connsiteX3" fmla="*/ 0 w 1409680"/>
                  <a:gd name="connsiteY3" fmla="*/ 0 h 1805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09680" h="1805940">
                    <a:moveTo>
                      <a:pt x="0" y="0"/>
                    </a:moveTo>
                    <a:cubicBezTo>
                      <a:pt x="933450" y="76200"/>
                      <a:pt x="1512570" y="1108710"/>
                      <a:pt x="1394460" y="1805940"/>
                    </a:cubicBezTo>
                    <a:lnTo>
                      <a:pt x="0" y="1436370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 15"/>
              <p:cNvSpPr/>
              <p:nvPr/>
            </p:nvSpPr>
            <p:spPr>
              <a:xfrm>
                <a:off x="3254742" y="1893570"/>
                <a:ext cx="848338" cy="2186940"/>
              </a:xfrm>
              <a:custGeom>
                <a:avLst/>
                <a:gdLst>
                  <a:gd name="connsiteX0" fmla="*/ 842010 w 842010"/>
                  <a:gd name="connsiteY0" fmla="*/ 0 h 2186940"/>
                  <a:gd name="connsiteX1" fmla="*/ 0 w 842010"/>
                  <a:gd name="connsiteY1" fmla="*/ 2186940 h 2186940"/>
                  <a:gd name="connsiteX2" fmla="*/ 842010 w 842010"/>
                  <a:gd name="connsiteY2" fmla="*/ 1436370 h 2186940"/>
                  <a:gd name="connsiteX3" fmla="*/ 842010 w 842010"/>
                  <a:gd name="connsiteY3" fmla="*/ 0 h 2186940"/>
                  <a:gd name="connsiteX0" fmla="*/ 846845 w 846845"/>
                  <a:gd name="connsiteY0" fmla="*/ 0 h 2186940"/>
                  <a:gd name="connsiteX1" fmla="*/ 4835 w 846845"/>
                  <a:gd name="connsiteY1" fmla="*/ 2186940 h 2186940"/>
                  <a:gd name="connsiteX2" fmla="*/ 846845 w 846845"/>
                  <a:gd name="connsiteY2" fmla="*/ 1436370 h 2186940"/>
                  <a:gd name="connsiteX3" fmla="*/ 846845 w 846845"/>
                  <a:gd name="connsiteY3" fmla="*/ 0 h 2186940"/>
                  <a:gd name="connsiteX0" fmla="*/ 853715 w 853715"/>
                  <a:gd name="connsiteY0" fmla="*/ 0 h 2186940"/>
                  <a:gd name="connsiteX1" fmla="*/ 11705 w 853715"/>
                  <a:gd name="connsiteY1" fmla="*/ 2186940 h 2186940"/>
                  <a:gd name="connsiteX2" fmla="*/ 853715 w 853715"/>
                  <a:gd name="connsiteY2" fmla="*/ 1436370 h 2186940"/>
                  <a:gd name="connsiteX3" fmla="*/ 853715 w 853715"/>
                  <a:gd name="connsiteY3" fmla="*/ 0 h 2186940"/>
                  <a:gd name="connsiteX0" fmla="*/ 848865 w 848865"/>
                  <a:gd name="connsiteY0" fmla="*/ 0 h 2186940"/>
                  <a:gd name="connsiteX1" fmla="*/ 6855 w 848865"/>
                  <a:gd name="connsiteY1" fmla="*/ 2186940 h 2186940"/>
                  <a:gd name="connsiteX2" fmla="*/ 848865 w 848865"/>
                  <a:gd name="connsiteY2" fmla="*/ 1436370 h 2186940"/>
                  <a:gd name="connsiteX3" fmla="*/ 848865 w 848865"/>
                  <a:gd name="connsiteY3" fmla="*/ 0 h 2186940"/>
                  <a:gd name="connsiteX0" fmla="*/ 848681 w 848681"/>
                  <a:gd name="connsiteY0" fmla="*/ 0 h 2186940"/>
                  <a:gd name="connsiteX1" fmla="*/ 6671 w 848681"/>
                  <a:gd name="connsiteY1" fmla="*/ 2186940 h 2186940"/>
                  <a:gd name="connsiteX2" fmla="*/ 848681 w 848681"/>
                  <a:gd name="connsiteY2" fmla="*/ 1436370 h 2186940"/>
                  <a:gd name="connsiteX3" fmla="*/ 848681 w 848681"/>
                  <a:gd name="connsiteY3" fmla="*/ 0 h 2186940"/>
                  <a:gd name="connsiteX0" fmla="*/ 848338 w 848338"/>
                  <a:gd name="connsiteY0" fmla="*/ 0 h 2186940"/>
                  <a:gd name="connsiteX1" fmla="*/ 6328 w 848338"/>
                  <a:gd name="connsiteY1" fmla="*/ 2186940 h 2186940"/>
                  <a:gd name="connsiteX2" fmla="*/ 848338 w 848338"/>
                  <a:gd name="connsiteY2" fmla="*/ 1436370 h 2186940"/>
                  <a:gd name="connsiteX3" fmla="*/ 848338 w 848338"/>
                  <a:gd name="connsiteY3" fmla="*/ 0 h 2186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48338" h="2186940">
                    <a:moveTo>
                      <a:pt x="848338" y="0"/>
                    </a:moveTo>
                    <a:cubicBezTo>
                      <a:pt x="167618" y="325120"/>
                      <a:pt x="-40662" y="1469390"/>
                      <a:pt x="6328" y="2186940"/>
                    </a:cubicBezTo>
                    <a:lnTo>
                      <a:pt x="848338" y="1436370"/>
                    </a:lnTo>
                    <a:lnTo>
                      <a:pt x="848338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7" name="Freeform 16"/>
              <p:cNvSpPr/>
              <p:nvPr/>
            </p:nvSpPr>
            <p:spPr>
              <a:xfrm>
                <a:off x="3261070" y="3322321"/>
                <a:ext cx="2236470" cy="897054"/>
              </a:xfrm>
              <a:custGeom>
                <a:avLst/>
                <a:gdLst>
                  <a:gd name="connsiteX0" fmla="*/ 842010 w 2236470"/>
                  <a:gd name="connsiteY0" fmla="*/ 0 h 754380"/>
                  <a:gd name="connsiteX1" fmla="*/ 2236470 w 2236470"/>
                  <a:gd name="connsiteY1" fmla="*/ 377190 h 754380"/>
                  <a:gd name="connsiteX2" fmla="*/ 0 w 2236470"/>
                  <a:gd name="connsiteY2" fmla="*/ 754380 h 754380"/>
                  <a:gd name="connsiteX3" fmla="*/ 842010 w 2236470"/>
                  <a:gd name="connsiteY3" fmla="*/ 0 h 754380"/>
                  <a:gd name="connsiteX0" fmla="*/ 842010 w 2236470"/>
                  <a:gd name="connsiteY0" fmla="*/ 0 h 861103"/>
                  <a:gd name="connsiteX1" fmla="*/ 2236470 w 2236470"/>
                  <a:gd name="connsiteY1" fmla="*/ 377190 h 861103"/>
                  <a:gd name="connsiteX2" fmla="*/ 0 w 2236470"/>
                  <a:gd name="connsiteY2" fmla="*/ 754380 h 861103"/>
                  <a:gd name="connsiteX3" fmla="*/ 842010 w 2236470"/>
                  <a:gd name="connsiteY3" fmla="*/ 0 h 861103"/>
                  <a:gd name="connsiteX0" fmla="*/ 842010 w 2236470"/>
                  <a:gd name="connsiteY0" fmla="*/ 0 h 920760"/>
                  <a:gd name="connsiteX1" fmla="*/ 2236470 w 2236470"/>
                  <a:gd name="connsiteY1" fmla="*/ 377190 h 920760"/>
                  <a:gd name="connsiteX2" fmla="*/ 0 w 2236470"/>
                  <a:gd name="connsiteY2" fmla="*/ 754380 h 920760"/>
                  <a:gd name="connsiteX3" fmla="*/ 842010 w 2236470"/>
                  <a:gd name="connsiteY3" fmla="*/ 0 h 920760"/>
                  <a:gd name="connsiteX0" fmla="*/ 842010 w 2236470"/>
                  <a:gd name="connsiteY0" fmla="*/ 0 h 897054"/>
                  <a:gd name="connsiteX1" fmla="*/ 2236470 w 2236470"/>
                  <a:gd name="connsiteY1" fmla="*/ 377190 h 897054"/>
                  <a:gd name="connsiteX2" fmla="*/ 0 w 2236470"/>
                  <a:gd name="connsiteY2" fmla="*/ 754380 h 897054"/>
                  <a:gd name="connsiteX3" fmla="*/ 842010 w 2236470"/>
                  <a:gd name="connsiteY3" fmla="*/ 0 h 8970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36470" h="897054">
                    <a:moveTo>
                      <a:pt x="842010" y="0"/>
                    </a:moveTo>
                    <a:lnTo>
                      <a:pt x="2236470" y="377190"/>
                    </a:lnTo>
                    <a:cubicBezTo>
                      <a:pt x="1849120" y="872490"/>
                      <a:pt x="863600" y="1047750"/>
                      <a:pt x="0" y="754380"/>
                    </a:cubicBezTo>
                    <a:lnTo>
                      <a:pt x="842010" y="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0">
                    <a:schemeClr val="bg1">
                      <a:lumMod val="95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8" name="Freeform 17"/>
              <p:cNvSpPr/>
              <p:nvPr/>
            </p:nvSpPr>
            <p:spPr>
              <a:xfrm>
                <a:off x="3705280" y="2651760"/>
                <a:ext cx="1069848" cy="1062633"/>
              </a:xfrm>
              <a:custGeom>
                <a:avLst/>
                <a:gdLst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13460"/>
                  <a:gd name="connsiteX1" fmla="*/ 1051560 w 1051560"/>
                  <a:gd name="connsiteY1" fmla="*/ 861060 h 1013460"/>
                  <a:gd name="connsiteX2" fmla="*/ 0 w 1051560"/>
                  <a:gd name="connsiteY2" fmla="*/ 1013460 h 1013460"/>
                  <a:gd name="connsiteX3" fmla="*/ 381000 w 1051560"/>
                  <a:gd name="connsiteY3" fmla="*/ 0 h 1013460"/>
                  <a:gd name="connsiteX0" fmla="*/ 381000 w 1051560"/>
                  <a:gd name="connsiteY0" fmla="*/ 0 h 1058469"/>
                  <a:gd name="connsiteX1" fmla="*/ 1051560 w 1051560"/>
                  <a:gd name="connsiteY1" fmla="*/ 861060 h 1058469"/>
                  <a:gd name="connsiteX2" fmla="*/ 0 w 1051560"/>
                  <a:gd name="connsiteY2" fmla="*/ 1013460 h 1058469"/>
                  <a:gd name="connsiteX3" fmla="*/ 381000 w 1051560"/>
                  <a:gd name="connsiteY3" fmla="*/ 0 h 1058469"/>
                  <a:gd name="connsiteX0" fmla="*/ 381000 w 1051560"/>
                  <a:gd name="connsiteY0" fmla="*/ 0 h 1076081"/>
                  <a:gd name="connsiteX1" fmla="*/ 1051560 w 1051560"/>
                  <a:gd name="connsiteY1" fmla="*/ 861060 h 1076081"/>
                  <a:gd name="connsiteX2" fmla="*/ 0 w 1051560"/>
                  <a:gd name="connsiteY2" fmla="*/ 1013460 h 1076081"/>
                  <a:gd name="connsiteX3" fmla="*/ 381000 w 1051560"/>
                  <a:gd name="connsiteY3" fmla="*/ 0 h 1076081"/>
                  <a:gd name="connsiteX0" fmla="*/ 381000 w 1051560"/>
                  <a:gd name="connsiteY0" fmla="*/ 0 h 1062633"/>
                  <a:gd name="connsiteX1" fmla="*/ 1051560 w 1051560"/>
                  <a:gd name="connsiteY1" fmla="*/ 861060 h 1062633"/>
                  <a:gd name="connsiteX2" fmla="*/ 0 w 1051560"/>
                  <a:gd name="connsiteY2" fmla="*/ 1013460 h 1062633"/>
                  <a:gd name="connsiteX3" fmla="*/ 381000 w 1051560"/>
                  <a:gd name="connsiteY3" fmla="*/ 0 h 1062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51560" h="1062633">
                    <a:moveTo>
                      <a:pt x="381000" y="0"/>
                    </a:moveTo>
                    <a:cubicBezTo>
                      <a:pt x="848360" y="154940"/>
                      <a:pt x="1033780" y="500380"/>
                      <a:pt x="1051560" y="861060"/>
                    </a:cubicBezTo>
                    <a:cubicBezTo>
                      <a:pt x="840740" y="1028700"/>
                      <a:pt x="406400" y="1127760"/>
                      <a:pt x="0" y="1013460"/>
                    </a:cubicBezTo>
                    <a:cubicBezTo>
                      <a:pt x="0" y="693420"/>
                      <a:pt x="71120" y="251460"/>
                      <a:pt x="381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70C0"/>
                  </a:gs>
                  <a:gs pos="100000">
                    <a:srgbClr val="002060"/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002060"/>
                </a:solidFill>
              </a:ln>
              <a:effectLst>
                <a:outerShdw blurRad="190500" sx="102000" sy="102000" algn="c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8" name="Rectangle 7"/>
          <p:cNvSpPr/>
          <p:nvPr/>
        </p:nvSpPr>
        <p:spPr>
          <a:xfrm>
            <a:off x="3893045" y="1541389"/>
            <a:ext cx="7973649" cy="112847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ctr"/>
          <a:lstStyle/>
          <a:p>
            <a:pPr lvl="0" algn="just">
              <a:defRPr/>
            </a:pPr>
            <a:r>
              <a:rPr lang="bg-BG" sz="2000" b="1" i="1" dirty="0">
                <a:solidFill>
                  <a:schemeClr val="accent1"/>
                </a:solidFill>
              </a:rPr>
              <a:t>Цел на оценката</a:t>
            </a:r>
            <a:r>
              <a:rPr lang="bg-BG" sz="1600" b="1" kern="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bg-BG" sz="1600" i="1" kern="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Да се извърши </a:t>
            </a:r>
            <a:r>
              <a:rPr lang="bg-BG" sz="1900" i="1" dirty="0">
                <a:solidFill>
                  <a:schemeClr val="accent1"/>
                </a:solidFill>
              </a:rPr>
              <a:t>о</a:t>
            </a:r>
            <a:r>
              <a:rPr lang="bg-BG" sz="1900" i="1" dirty="0" smtClean="0">
                <a:solidFill>
                  <a:schemeClr val="accent1"/>
                </a:solidFill>
              </a:rPr>
              <a:t>ценка на напредъка </a:t>
            </a:r>
            <a:r>
              <a:rPr lang="bg-BG" sz="1900" i="1" dirty="0">
                <a:solidFill>
                  <a:schemeClr val="accent1"/>
                </a:solidFill>
              </a:rPr>
              <a:t>по изпълнението на Програмата и ключовото въздействие, което оказват системните проекти върху реформите в образованието.</a:t>
            </a:r>
            <a:endParaRPr lang="en-US" sz="1900" i="1" dirty="0">
              <a:solidFill>
                <a:schemeClr val="accent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616545" y="2337190"/>
            <a:ext cx="2031430" cy="688037"/>
          </a:xfrm>
          <a:prstGeom prst="line">
            <a:avLst/>
          </a:prstGeom>
          <a:ln w="19050">
            <a:gradFill flip="none" rotWithShape="1">
              <a:gsLst>
                <a:gs pos="0">
                  <a:srgbClr val="00B0F0"/>
                </a:gs>
                <a:gs pos="21000">
                  <a:srgbClr val="0070C0"/>
                </a:gs>
              </a:gsLst>
              <a:lin ang="0" scaled="1"/>
              <a:tileRect/>
            </a:gra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743544" y="3610230"/>
            <a:ext cx="1922299" cy="994802"/>
          </a:xfrm>
          <a:prstGeom prst="line">
            <a:avLst/>
          </a:prstGeom>
          <a:ln w="19050">
            <a:solidFill>
              <a:schemeClr val="tx2">
                <a:lumMod val="75000"/>
              </a:schemeClr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3762224" y="2803454"/>
            <a:ext cx="8104470" cy="3689421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91440" tIns="0" rIns="91440" bIns="0" rtlCol="0" anchor="ctr"/>
          <a:lstStyle/>
          <a:p>
            <a:pPr lvl="0" algn="just">
              <a:defRPr/>
            </a:pPr>
            <a:r>
              <a:rPr lang="bg-BG" sz="2000" b="1" i="1" dirty="0" smtClean="0">
                <a:solidFill>
                  <a:schemeClr val="tx2"/>
                </a:solidFill>
              </a:rPr>
              <a:t>Специфични цели на оценката</a:t>
            </a:r>
            <a:r>
              <a:rPr lang="bg-BG" sz="1600" b="1" kern="0" dirty="0" smtClean="0">
                <a:solidFill>
                  <a:srgbClr val="0037A4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285750" lvl="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bg-BG" sz="1900" i="1" dirty="0" smtClean="0">
                <a:solidFill>
                  <a:schemeClr val="tx2">
                    <a:lumMod val="75000"/>
                  </a:schemeClr>
                </a:solidFill>
              </a:rPr>
              <a:t>да се оцени общият напредък в изпълнение на дейностите по проектите;</a:t>
            </a:r>
          </a:p>
          <a:p>
            <a:pPr marL="265113" lvl="0" indent="-265113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bg-BG" sz="1900" i="1" dirty="0">
                <a:solidFill>
                  <a:schemeClr val="tx2">
                    <a:lumMod val="75000"/>
                  </a:schemeClr>
                </a:solidFill>
              </a:rPr>
              <a:t>срещнати затруднения при изпълнение на проектите и предприети действия за преодоляването им (вкл. </a:t>
            </a:r>
            <a:r>
              <a:rPr lang="bg-BG" sz="1900" i="1" dirty="0" smtClean="0">
                <a:solidFill>
                  <a:schemeClr val="tx2">
                    <a:lumMod val="75000"/>
                  </a:schemeClr>
                </a:solidFill>
              </a:rPr>
              <a:t>в</a:t>
            </a:r>
            <a:r>
              <a:rPr lang="en-US" sz="1900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bg-BG" sz="1900" i="1" dirty="0" smtClean="0">
                <a:solidFill>
                  <a:schemeClr val="tx2">
                    <a:lumMod val="75000"/>
                  </a:schemeClr>
                </a:solidFill>
              </a:rPr>
              <a:t>следствие </a:t>
            </a:r>
            <a:r>
              <a:rPr lang="bg-BG" sz="1900" i="1" dirty="0">
                <a:solidFill>
                  <a:schemeClr val="tx2">
                    <a:lumMod val="75000"/>
                  </a:schemeClr>
                </a:solidFill>
              </a:rPr>
              <a:t>на COVID-19);</a:t>
            </a:r>
          </a:p>
          <a:p>
            <a:pPr marL="265113" lvl="0" indent="-265113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bg-BG" sz="1900" i="1" dirty="0">
                <a:solidFill>
                  <a:schemeClr val="tx2">
                    <a:lumMod val="75000"/>
                  </a:schemeClr>
                </a:solidFill>
              </a:rPr>
              <a:t>устойчивост на резултатите по проектите;</a:t>
            </a:r>
          </a:p>
          <a:p>
            <a:pPr marL="265113" lvl="0" indent="-265113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bg-BG" sz="1900" i="1" dirty="0">
                <a:solidFill>
                  <a:schemeClr val="tx2">
                    <a:lumMod val="75000"/>
                  </a:schemeClr>
                </a:solidFill>
              </a:rPr>
              <a:t>научени уроци и въздействие на проектите;</a:t>
            </a:r>
          </a:p>
          <a:p>
            <a:pPr marL="265113" lvl="0" indent="-265113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bg-BG" sz="1900" i="1" dirty="0">
                <a:solidFill>
                  <a:schemeClr val="tx2">
                    <a:lumMod val="75000"/>
                  </a:schemeClr>
                </a:solidFill>
              </a:rPr>
              <a:t>териториален обхват на целевите групи;</a:t>
            </a:r>
          </a:p>
          <a:p>
            <a:pPr marL="265113" lvl="0" indent="-265113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bg-BG" sz="1900" i="1" dirty="0">
                <a:solidFill>
                  <a:schemeClr val="tx2">
                    <a:lumMod val="75000"/>
                  </a:schemeClr>
                </a:solidFill>
              </a:rPr>
              <a:t>идентифицирани нужди в хода на изпълнение на проектите;</a:t>
            </a:r>
          </a:p>
          <a:p>
            <a:pPr marL="265113" lvl="0" indent="-265113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bg-BG" sz="1900" i="1" dirty="0">
                <a:solidFill>
                  <a:schemeClr val="tx2">
                    <a:lumMod val="75000"/>
                  </a:schemeClr>
                </a:solidFill>
              </a:rPr>
              <a:t>изпълнение на индикаторите, заложени по проектите;</a:t>
            </a:r>
          </a:p>
          <a:p>
            <a:pPr marL="265113" lvl="0" indent="-265113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bg-BG" sz="1900" i="1" dirty="0">
                <a:solidFill>
                  <a:schemeClr val="tx2">
                    <a:lumMod val="75000"/>
                  </a:schemeClr>
                </a:solidFill>
              </a:rPr>
              <a:t>да се изведат </a:t>
            </a:r>
            <a:r>
              <a:rPr lang="bg-BG" sz="1900" i="1" dirty="0" smtClean="0">
                <a:solidFill>
                  <a:schemeClr val="tx2">
                    <a:lumMod val="75000"/>
                  </a:schemeClr>
                </a:solidFill>
              </a:rPr>
              <a:t>препоръки за следващия програмен период.</a:t>
            </a:r>
            <a:endParaRPr lang="bg-BG" sz="1900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25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69910E-A512-471D-8D9D-ACEE71DABC02}"/>
              </a:ext>
            </a:extLst>
          </p:cNvPr>
          <p:cNvSpPr txBox="1"/>
          <p:nvPr/>
        </p:nvSpPr>
        <p:spPr>
          <a:xfrm>
            <a:off x="4811868" y="930748"/>
            <a:ext cx="291477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</a:rPr>
              <a:t>О</a:t>
            </a:r>
            <a:r>
              <a:rPr lang="bg-BG" sz="2500" b="1" dirty="0" smtClean="0">
                <a:solidFill>
                  <a:srgbClr val="A51321"/>
                </a:solidFill>
              </a:rPr>
              <a:t>бхват на оценката</a:t>
            </a:r>
            <a:endParaRPr lang="bg-BG" sz="25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23875" y="1564024"/>
            <a:ext cx="11439526" cy="5111413"/>
            <a:chOff x="106159" y="1440989"/>
            <a:chExt cx="5664220" cy="5103004"/>
          </a:xfrm>
        </p:grpSpPr>
        <p:sp>
          <p:nvSpPr>
            <p:cNvPr id="20" name="Rectangle 19"/>
            <p:cNvSpPr/>
            <p:nvPr/>
          </p:nvSpPr>
          <p:spPr>
            <a:xfrm rot="21388734">
              <a:off x="665054" y="1493827"/>
              <a:ext cx="1136109" cy="1774672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38300">
                  <a:schemeClr val="accent6">
                    <a:lumMod val="60000"/>
                    <a:lumOff val="40000"/>
                  </a:schemeClr>
                </a:gs>
                <a:gs pos="0">
                  <a:srgbClr val="92D050">
                    <a:lumMod val="42000"/>
                    <a:lumOff val="58000"/>
                  </a:srgbClr>
                </a:gs>
                <a:gs pos="100000">
                  <a:schemeClr val="accent6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" tIns="45720" rIns="45720" bIns="45720" rtlCol="0" anchor="ctr"/>
            <a:lstStyle/>
            <a:p>
              <a:pPr algn="ctr"/>
              <a:endParaRPr lang="en-US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 rot="21360000">
              <a:off x="696560" y="1861398"/>
              <a:ext cx="1059525" cy="13212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bg-BG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5 системни проекта по </a:t>
              </a:r>
            </a:p>
            <a:p>
              <a:pPr algn="ctr"/>
              <a:r>
                <a:rPr lang="bg-BG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ПО 2 „Образование и учене през целия живот“</a:t>
              </a:r>
              <a:endParaRPr lang="bg-BG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1096232" y="1617931"/>
              <a:ext cx="184784" cy="278661"/>
              <a:chOff x="4917751" y="2235211"/>
              <a:chExt cx="2584949" cy="3715445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24" name="Oval 23"/>
              <p:cNvSpPr/>
              <p:nvPr/>
            </p:nvSpPr>
            <p:spPr>
              <a:xfrm>
                <a:off x="4917751" y="2429050"/>
                <a:ext cx="2468294" cy="3521606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rgbClr val="00698E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5972475" y="2235211"/>
                <a:ext cx="1530225" cy="153021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</p:grpSp>
        <p:sp>
          <p:nvSpPr>
            <p:cNvPr id="27" name="Rectangle 19"/>
            <p:cNvSpPr/>
            <p:nvPr/>
          </p:nvSpPr>
          <p:spPr>
            <a:xfrm>
              <a:off x="2376836" y="1445678"/>
              <a:ext cx="1164717" cy="1738111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57500">
                  <a:schemeClr val="accent5">
                    <a:lumMod val="60000"/>
                    <a:lumOff val="40000"/>
                  </a:schemeClr>
                </a:gs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" tIns="45720" rIns="45720" bIns="45720" rtlCol="0" anchor="ctr"/>
            <a:lstStyle/>
            <a:p>
              <a:pPr algn="ctr"/>
              <a:endParaRPr lang="en-US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2365724" y="1848096"/>
              <a:ext cx="1175829" cy="13212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bg-BG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1 системен проект по </a:t>
              </a:r>
            </a:p>
            <a:p>
              <a:pPr algn="ctr"/>
              <a:r>
                <a:rPr lang="bg-BG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ПО 3 „Образователна среда за активно социално приобщаване“</a:t>
              </a:r>
              <a:endParaRPr lang="bg-BG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2800420" y="1582234"/>
              <a:ext cx="204140" cy="292462"/>
              <a:chOff x="4646988" y="2235200"/>
              <a:chExt cx="2855709" cy="3899492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30" name="Oval 29"/>
              <p:cNvSpPr/>
              <p:nvPr/>
            </p:nvSpPr>
            <p:spPr>
              <a:xfrm>
                <a:off x="4646988" y="2429053"/>
                <a:ext cx="2566093" cy="370563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</p:grpSp>
        <p:sp>
          <p:nvSpPr>
            <p:cNvPr id="33" name="Rectangle 19"/>
            <p:cNvSpPr/>
            <p:nvPr/>
          </p:nvSpPr>
          <p:spPr>
            <a:xfrm rot="21599113">
              <a:off x="4096107" y="1440989"/>
              <a:ext cx="1139255" cy="1742504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>
              <a:gsLst>
                <a:gs pos="57500">
                  <a:schemeClr val="accent4">
                    <a:lumMod val="40000"/>
                    <a:lumOff val="60000"/>
                  </a:schemeClr>
                </a:gs>
                <a:gs pos="0">
                  <a:schemeClr val="accent4">
                    <a:lumMod val="20000"/>
                    <a:lumOff val="80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" tIns="45720" rIns="45720" bIns="45720" rtlCol="0" anchor="ctr"/>
            <a:lstStyle/>
            <a:p>
              <a:pPr algn="ctr"/>
              <a:endParaRPr lang="en-US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 rot="21599113">
              <a:off x="4045236" y="1862213"/>
              <a:ext cx="1206997" cy="13212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bg-BG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Сравнение между проекти по процедури, насочени към ограмотяване на възрастни</a:t>
              </a:r>
              <a:endPara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endParaRPr>
            </a:p>
          </p:txBody>
        </p:sp>
        <p:grpSp>
          <p:nvGrpSpPr>
            <p:cNvPr id="35" name="Group 34"/>
            <p:cNvGrpSpPr/>
            <p:nvPr/>
          </p:nvGrpSpPr>
          <p:grpSpPr>
            <a:xfrm rot="21599113">
              <a:off x="4573357" y="1577524"/>
              <a:ext cx="184785" cy="297208"/>
              <a:chOff x="4917744" y="2235200"/>
              <a:chExt cx="2584953" cy="3962772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36" name="Oval 35"/>
              <p:cNvSpPr/>
              <p:nvPr/>
            </p:nvSpPr>
            <p:spPr>
              <a:xfrm>
                <a:off x="4917744" y="2429067"/>
                <a:ext cx="2584517" cy="376890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</p:grpSp>
        <p:sp>
          <p:nvSpPr>
            <p:cNvPr id="40" name="Rectangle 39"/>
            <p:cNvSpPr/>
            <p:nvPr/>
          </p:nvSpPr>
          <p:spPr>
            <a:xfrm>
              <a:off x="106159" y="3409836"/>
              <a:ext cx="2190573" cy="31341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bg-BG" b="1" dirty="0">
                  <a:solidFill>
                    <a:schemeClr val="tx2">
                      <a:lumMod val="75000"/>
                    </a:schemeClr>
                  </a:solidFill>
                </a:rPr>
                <a:t>BG05M2OP001-2.010 </a:t>
              </a:r>
              <a:r>
                <a:rPr lang="bg-BG" dirty="0">
                  <a:solidFill>
                    <a:schemeClr val="tx2">
                      <a:lumMod val="75000"/>
                    </a:schemeClr>
                  </a:solidFill>
                </a:rPr>
                <a:t>„Квалификация за професионално развитие на педагогическите специалисти“</a:t>
              </a:r>
            </a:p>
            <a:p>
              <a:pPr lvl="0"/>
              <a:r>
                <a:rPr lang="bg-BG" b="1" dirty="0">
                  <a:solidFill>
                    <a:schemeClr val="tx2">
                      <a:lumMod val="75000"/>
                    </a:schemeClr>
                  </a:solidFill>
                </a:rPr>
                <a:t>BG05M2OP001-2.011-0001</a:t>
              </a:r>
              <a:r>
                <a:rPr lang="bg-BG" dirty="0">
                  <a:solidFill>
                    <a:schemeClr val="tx2">
                      <a:lumMod val="75000"/>
                    </a:schemeClr>
                  </a:solidFill>
                </a:rPr>
                <a:t>  „Подкрепа за успех“</a:t>
              </a:r>
            </a:p>
            <a:p>
              <a:pPr lvl="0"/>
              <a:r>
                <a:rPr lang="bg-BG" b="1" dirty="0">
                  <a:solidFill>
                    <a:schemeClr val="tx2">
                      <a:lumMod val="75000"/>
                    </a:schemeClr>
                  </a:solidFill>
                </a:rPr>
                <a:t>BG05M2OP001-2.012-0001 </a:t>
              </a:r>
              <a:r>
                <a:rPr lang="bg-BG" dirty="0">
                  <a:solidFill>
                    <a:schemeClr val="tx2">
                      <a:lumMod val="75000"/>
                    </a:schemeClr>
                  </a:solidFill>
                </a:rPr>
                <a:t>„Образование за утрешния ден“</a:t>
              </a:r>
            </a:p>
            <a:p>
              <a:pPr lvl="0"/>
              <a:r>
                <a:rPr lang="bg-BG" b="1" dirty="0">
                  <a:solidFill>
                    <a:schemeClr val="tx2">
                      <a:lumMod val="75000"/>
                    </a:schemeClr>
                  </a:solidFill>
                </a:rPr>
                <a:t>BG05M2ОP001-2.013-0001</a:t>
              </a:r>
              <a:r>
                <a:rPr lang="bg-BG" dirty="0">
                  <a:solidFill>
                    <a:schemeClr val="tx2">
                      <a:lumMod val="75000"/>
                    </a:schemeClr>
                  </a:solidFill>
                </a:rPr>
                <a:t> „Студентски практики 2“</a:t>
              </a:r>
            </a:p>
            <a:p>
              <a:pPr lvl="0"/>
              <a:r>
                <a:rPr lang="bg-BG" b="1" dirty="0">
                  <a:solidFill>
                    <a:schemeClr val="tx2">
                      <a:lumMod val="75000"/>
                    </a:schemeClr>
                  </a:solidFill>
                </a:rPr>
                <a:t>BG05M2OP001-2.014-0001 </a:t>
              </a:r>
              <a:r>
                <a:rPr lang="bg-BG" dirty="0">
                  <a:solidFill>
                    <a:schemeClr val="tx2">
                      <a:lumMod val="75000"/>
                    </a:schemeClr>
                  </a:solidFill>
                </a:rPr>
                <a:t>„</a:t>
              </a:r>
              <a:r>
                <a:rPr lang="bg-BG" dirty="0" smtClean="0">
                  <a:solidFill>
                    <a:schemeClr val="tx2">
                      <a:lumMod val="75000"/>
                    </a:schemeClr>
                  </a:solidFill>
                </a:rPr>
                <a:t>Подкрепа за </a:t>
              </a:r>
              <a:r>
                <a:rPr lang="bg-BG" dirty="0" err="1">
                  <a:solidFill>
                    <a:schemeClr val="tx2">
                      <a:lumMod val="75000"/>
                    </a:schemeClr>
                  </a:solidFill>
                </a:rPr>
                <a:t>дуалната</a:t>
              </a:r>
              <a:r>
                <a:rPr lang="bg-BG" dirty="0">
                  <a:solidFill>
                    <a:schemeClr val="tx2">
                      <a:lumMod val="75000"/>
                    </a:schemeClr>
                  </a:solidFill>
                </a:rPr>
                <a:t> система на обучение“</a:t>
              </a:r>
              <a:endParaRPr lang="en-US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338959" y="3479310"/>
              <a:ext cx="1476882" cy="14748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bg-BG" b="1" dirty="0">
                  <a:solidFill>
                    <a:schemeClr val="tx2">
                      <a:lumMod val="75000"/>
                    </a:schemeClr>
                  </a:solidFill>
                </a:rPr>
                <a:t>BG05M2OP001-3.005-0004</a:t>
              </a:r>
              <a:r>
                <a:rPr lang="bg-BG" dirty="0">
                  <a:solidFill>
                    <a:schemeClr val="tx2">
                      <a:lumMod val="75000"/>
                    </a:schemeClr>
                  </a:solidFill>
                </a:rPr>
                <a:t> „Активно приобщаване в системата на предучилищното образование“.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00296" y="3419415"/>
              <a:ext cx="1870083" cy="28576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bg-BG" dirty="0" smtClean="0">
                  <a:solidFill>
                    <a:schemeClr val="tx2">
                      <a:lumMod val="75000"/>
                    </a:schemeClr>
                  </a:solidFill>
                </a:rPr>
                <a:t>Кратко сравнение между приключилия изпълнението си проект </a:t>
              </a:r>
              <a:r>
                <a:rPr lang="bg-BG" b="1" dirty="0" smtClean="0">
                  <a:solidFill>
                    <a:schemeClr val="tx2">
                      <a:lumMod val="75000"/>
                    </a:schemeClr>
                  </a:solidFill>
                </a:rPr>
                <a:t>BG05M2OP001-3.004-0001 </a:t>
              </a:r>
              <a:r>
                <a:rPr lang="bg-BG" dirty="0" smtClean="0">
                  <a:solidFill>
                    <a:schemeClr val="tx2">
                      <a:lumMod val="75000"/>
                    </a:schemeClr>
                  </a:solidFill>
                </a:rPr>
                <a:t>„Нов шанс за успех“ по процедура „Ограмотяване на възрастни – фаза 1“ (КБ МОН) и конкурентната процедура </a:t>
              </a:r>
              <a:r>
                <a:rPr lang="bg-BG" b="1" dirty="0" smtClean="0">
                  <a:solidFill>
                    <a:schemeClr val="tx2">
                      <a:lumMod val="75000"/>
                    </a:schemeClr>
                  </a:solidFill>
                </a:rPr>
                <a:t>BG05M2OP001-3.020</a:t>
              </a:r>
              <a:r>
                <a:rPr lang="bg-BG" dirty="0" smtClean="0">
                  <a:solidFill>
                    <a:schemeClr val="tx2">
                      <a:lumMod val="75000"/>
                    </a:schemeClr>
                  </a:solidFill>
                </a:rPr>
                <a:t>  „Ограмотяване на възрастни – 2“ в рамките Приоритетна ос 3 по ОПНОИР</a:t>
              </a:r>
              <a:endParaRPr lang="bg-BG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827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922" y="973913"/>
            <a:ext cx="12192000" cy="11751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500" b="1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Методология за извършване на оценката</a:t>
            </a:r>
          </a:p>
          <a:p>
            <a:pPr algn="ctr"/>
            <a:endParaRPr lang="bg-BG" sz="2500" b="1" dirty="0" smtClean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  <a:p>
            <a:pPr algn="ctr"/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4216" y="1346085"/>
            <a:ext cx="10064496" cy="113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b="1" dirty="0" smtClean="0"/>
              <a:t>EVALSED Sourcebook</a:t>
            </a:r>
            <a:r>
              <a:rPr lang="bg-BG" b="1" dirty="0" smtClean="0"/>
              <a:t>: </a:t>
            </a:r>
            <a:r>
              <a:rPr lang="en-US" b="1" dirty="0" smtClean="0"/>
              <a:t>Method and Techniques</a:t>
            </a:r>
          </a:p>
          <a:p>
            <a:pPr marL="285750" indent="-285750" algn="just">
              <a:lnSpc>
                <a:spcPct val="107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b="1" dirty="0" smtClean="0"/>
              <a:t> Метод</a:t>
            </a:r>
            <a:r>
              <a:rPr lang="bg-BG" b="1" dirty="0"/>
              <a:t>и</a:t>
            </a:r>
            <a:r>
              <a:rPr lang="bg-BG" b="1" dirty="0" smtClean="0"/>
              <a:t> </a:t>
            </a:r>
            <a:r>
              <a:rPr lang="en-US" b="1" dirty="0" smtClean="0"/>
              <a:t>Theory-based impact evaluation</a:t>
            </a:r>
            <a:r>
              <a:rPr lang="bg-BG" b="1" dirty="0" smtClean="0"/>
              <a:t> и оценка на процесите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bg-BG" b="1" dirty="0" smtClean="0">
                <a:solidFill>
                  <a:schemeClr val="tx2">
                    <a:lumMod val="75000"/>
                  </a:schemeClr>
                </a:solidFill>
              </a:rPr>
              <a:t> Агрегиране на информация и систематизиране на данни (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Data collection and analysis</a:t>
            </a:r>
            <a:r>
              <a:rPr lang="bg-BG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bg-BG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83271" y="2625584"/>
            <a:ext cx="6739424" cy="4015849"/>
            <a:chOff x="1277111" y="1932455"/>
            <a:chExt cx="5297425" cy="2582584"/>
          </a:xfrm>
        </p:grpSpPr>
        <p:sp>
          <p:nvSpPr>
            <p:cNvPr id="8" name="Rectangle 7"/>
            <p:cNvSpPr/>
            <p:nvPr/>
          </p:nvSpPr>
          <p:spPr>
            <a:xfrm>
              <a:off x="1277112" y="3111718"/>
              <a:ext cx="5297424" cy="606892"/>
            </a:xfrm>
            <a:prstGeom prst="rect">
              <a:avLst/>
            </a:prstGeom>
            <a:gradFill flip="none" rotWithShape="1">
              <a:gsLst>
                <a:gs pos="4000">
                  <a:srgbClr val="59B242"/>
                </a:gs>
                <a:gs pos="0">
                  <a:srgbClr val="3CA140"/>
                </a:gs>
                <a:gs pos="42000">
                  <a:schemeClr val="accent6">
                    <a:lumMod val="60000"/>
                    <a:lumOff val="40000"/>
                  </a:schemeClr>
                </a:gs>
                <a:gs pos="100000">
                  <a:srgbClr val="9AE785"/>
                </a:gs>
                <a:gs pos="0">
                  <a:srgbClr val="13893D"/>
                </a:gs>
              </a:gsLst>
              <a:lin ang="16200000" scaled="1"/>
              <a:tileRect/>
            </a:gradFill>
            <a:ln w="19050">
              <a:solidFill>
                <a:schemeClr val="accent6">
                  <a:lumMod val="50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tlCol="0" anchor="ctr"/>
            <a:lstStyle/>
            <a:p>
              <a:pPr algn="just">
                <a:lnSpc>
                  <a:spcPts val="1300"/>
                </a:lnSpc>
              </a:pPr>
              <a:r>
                <a:rPr lang="bg-BG" sz="1600" dirty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с</a:t>
              </a:r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ъответствие на сключените договори с Насоките за кандидатстване по всички компоненти на процедурите; срещнати проблеми в процеса на оценка на проектните предложения, както и при подготовка и подаване на проектни предложения от Конкретния бенефициент</a:t>
              </a:r>
              <a:endParaRPr lang="bg-BG" sz="1600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0" name="Round Same Side Corner Rectangle 9"/>
            <p:cNvSpPr/>
            <p:nvPr/>
          </p:nvSpPr>
          <p:spPr>
            <a:xfrm>
              <a:off x="1277112" y="1932455"/>
              <a:ext cx="5297424" cy="350579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bg1"/>
            </a:solidFill>
            <a:ln w="28575">
              <a:solidFill>
                <a:schemeClr val="accent6">
                  <a:lumMod val="50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91440" bIns="91440" rtlCol="0" anchor="ctr"/>
            <a:lstStyle/>
            <a:p>
              <a:pPr algn="ctr">
                <a:lnSpc>
                  <a:spcPts val="1300"/>
                </a:lnSpc>
              </a:pPr>
              <a:r>
                <a:rPr lang="bg-BG" dirty="0" smtClean="0">
                  <a:solidFill>
                    <a:schemeClr val="tx1"/>
                  </a:solidFill>
                  <a:effectLst>
                    <a:outerShdw blurRad="63500" dist="25400" dir="5400000" algn="t" rotWithShape="0">
                      <a:prstClr val="black">
                        <a:alpha val="30000"/>
                      </a:prstClr>
                    </a:outerShdw>
                  </a:effectLst>
                  <a:cs typeface="Arial" pitchFamily="34" charset="0"/>
                </a:rPr>
                <a:t>Систематизиране и анализиране на информация: 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277111" y="2283033"/>
              <a:ext cx="5297424" cy="518261"/>
            </a:xfrm>
            <a:prstGeom prst="rect">
              <a:avLst/>
            </a:prstGeom>
            <a:gradFill flip="none" rotWithShape="1">
              <a:gsLst>
                <a:gs pos="4000">
                  <a:srgbClr val="59B242"/>
                </a:gs>
                <a:gs pos="0">
                  <a:srgbClr val="3CA140"/>
                </a:gs>
                <a:gs pos="42000">
                  <a:schemeClr val="accent6">
                    <a:lumMod val="60000"/>
                    <a:lumOff val="40000"/>
                  </a:schemeClr>
                </a:gs>
                <a:gs pos="100000">
                  <a:srgbClr val="9AE785"/>
                </a:gs>
                <a:gs pos="0">
                  <a:srgbClr val="13893D"/>
                </a:gs>
              </a:gsLst>
              <a:lin ang="16200000" scaled="1"/>
              <a:tileRect/>
            </a:gradFill>
            <a:ln w="19050">
              <a:solidFill>
                <a:schemeClr val="accent6">
                  <a:lumMod val="50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tlCol="0" anchor="ctr"/>
            <a:lstStyle/>
            <a:p>
              <a:pPr algn="just">
                <a:lnSpc>
                  <a:spcPts val="1300"/>
                </a:lnSpc>
              </a:pPr>
              <a:r>
                <a:rPr lang="bg-BG" sz="1600" dirty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з</a:t>
              </a:r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а участниците по проектите</a:t>
              </a:r>
              <a:r>
                <a:rPr lang="en-US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 - </a:t>
              </a:r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териториално разпределение (райони на планиране и населени места); ключови характеристики (пол, лица със специални образователни потребности, лица от уязвими групи)</a:t>
              </a:r>
              <a:endParaRPr lang="bg-BG" sz="1600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277112" y="2801294"/>
              <a:ext cx="5297424" cy="310424"/>
            </a:xfrm>
            <a:prstGeom prst="rect">
              <a:avLst/>
            </a:prstGeom>
            <a:gradFill flip="none" rotWithShape="1">
              <a:gsLst>
                <a:gs pos="4000">
                  <a:srgbClr val="59B242"/>
                </a:gs>
                <a:gs pos="0">
                  <a:srgbClr val="3CA140"/>
                </a:gs>
                <a:gs pos="42000">
                  <a:schemeClr val="accent6">
                    <a:lumMod val="60000"/>
                    <a:lumOff val="40000"/>
                  </a:schemeClr>
                </a:gs>
                <a:gs pos="100000">
                  <a:srgbClr val="9AE785"/>
                </a:gs>
                <a:gs pos="0">
                  <a:srgbClr val="13893D"/>
                </a:gs>
              </a:gsLst>
              <a:lin ang="16200000" scaled="1"/>
              <a:tileRect/>
            </a:gradFill>
            <a:ln w="19050">
              <a:solidFill>
                <a:schemeClr val="accent6">
                  <a:lumMod val="50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tlCol="0" anchor="ctr"/>
            <a:lstStyle/>
            <a:p>
              <a:pPr>
                <a:lnSpc>
                  <a:spcPts val="1300"/>
                </a:lnSpc>
              </a:pPr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от </a:t>
              </a:r>
              <a:r>
                <a:rPr lang="bg-BG" sz="1600" dirty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технически отчети за изпълнението на </a:t>
              </a:r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проектите относно изпълнение на индикаторите и дейностите по проектите</a:t>
              </a:r>
              <a:endParaRPr lang="en-US" sz="1600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277112" y="3718611"/>
              <a:ext cx="5297424" cy="384374"/>
            </a:xfrm>
            <a:prstGeom prst="rect">
              <a:avLst/>
            </a:prstGeom>
            <a:gradFill flip="none" rotWithShape="1">
              <a:gsLst>
                <a:gs pos="4000">
                  <a:srgbClr val="59B242"/>
                </a:gs>
                <a:gs pos="0">
                  <a:srgbClr val="3CA140"/>
                </a:gs>
                <a:gs pos="42000">
                  <a:schemeClr val="accent6">
                    <a:lumMod val="60000"/>
                    <a:lumOff val="40000"/>
                  </a:schemeClr>
                </a:gs>
                <a:gs pos="100000">
                  <a:srgbClr val="9AE785"/>
                </a:gs>
                <a:gs pos="0">
                  <a:srgbClr val="13893D"/>
                </a:gs>
              </a:gsLst>
              <a:lin ang="16200000" scaled="1"/>
              <a:tileRect/>
            </a:gradFill>
            <a:ln w="19050">
              <a:solidFill>
                <a:schemeClr val="accent6">
                  <a:lumMod val="50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tlCol="0" anchor="ctr"/>
            <a:lstStyle/>
            <a:p>
              <a:pPr algn="just">
                <a:lnSpc>
                  <a:spcPts val="1300"/>
                </a:lnSpc>
              </a:pPr>
              <a:r>
                <a:rPr lang="bg-BG" sz="1600" dirty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о</a:t>
              </a:r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т фишовете за самооценка, съдържащи ключова информация за изпълнението на проектите по отделните процедури</a:t>
              </a:r>
              <a:endParaRPr lang="bg-BG" sz="1600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277111" y="4081739"/>
              <a:ext cx="5297424" cy="433300"/>
            </a:xfrm>
            <a:prstGeom prst="rect">
              <a:avLst/>
            </a:prstGeom>
            <a:gradFill flip="none" rotWithShape="1">
              <a:gsLst>
                <a:gs pos="4000">
                  <a:srgbClr val="59B242"/>
                </a:gs>
                <a:gs pos="0">
                  <a:srgbClr val="3CA140"/>
                </a:gs>
                <a:gs pos="42000">
                  <a:schemeClr val="accent6">
                    <a:lumMod val="60000"/>
                    <a:lumOff val="40000"/>
                  </a:schemeClr>
                </a:gs>
                <a:gs pos="100000">
                  <a:srgbClr val="9AE785"/>
                </a:gs>
                <a:gs pos="0">
                  <a:srgbClr val="13893D"/>
                </a:gs>
              </a:gsLst>
              <a:lin ang="16200000" scaled="1"/>
              <a:tileRect/>
            </a:gradFill>
            <a:ln w="19050">
              <a:solidFill>
                <a:schemeClr val="accent6">
                  <a:lumMod val="50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tlCol="0" anchor="ctr"/>
            <a:lstStyle/>
            <a:p>
              <a:pPr algn="just">
                <a:lnSpc>
                  <a:spcPts val="1300"/>
                </a:lnSpc>
              </a:pPr>
              <a:r>
                <a:rPr lang="bg-BG" sz="1600" dirty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з</a:t>
              </a:r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а изпълнението на индикаторите по Програмата, съгласно системата за ранно предупреждение в изпълнението им</a:t>
              </a:r>
              <a:endParaRPr lang="bg-BG" sz="1600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276699" y="2625584"/>
            <a:ext cx="4638983" cy="4015849"/>
            <a:chOff x="6099045" y="2289259"/>
            <a:chExt cx="5475260" cy="4273928"/>
          </a:xfrm>
        </p:grpSpPr>
        <p:grpSp>
          <p:nvGrpSpPr>
            <p:cNvPr id="38" name="Group 37"/>
            <p:cNvGrpSpPr/>
            <p:nvPr/>
          </p:nvGrpSpPr>
          <p:grpSpPr>
            <a:xfrm>
              <a:off x="6099045" y="2289259"/>
              <a:ext cx="5475260" cy="4273928"/>
              <a:chOff x="1277109" y="1964347"/>
              <a:chExt cx="5297427" cy="2174410"/>
            </a:xfrm>
          </p:grpSpPr>
          <p:sp>
            <p:nvSpPr>
              <p:cNvPr id="39" name="Rectangle 38"/>
              <p:cNvSpPr/>
              <p:nvPr/>
            </p:nvSpPr>
            <p:spPr>
              <a:xfrm>
                <a:off x="1277112" y="3197434"/>
                <a:ext cx="5297424" cy="457200"/>
              </a:xfrm>
              <a:prstGeom prst="rect">
                <a:avLst/>
              </a:prstGeom>
              <a:gradFill flip="none" rotWithShape="1">
                <a:gsLst>
                  <a:gs pos="99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4"/>
                  </a:gs>
                  <a:gs pos="0">
                    <a:schemeClr val="accent2"/>
                  </a:gs>
                </a:gsLst>
                <a:lin ang="16200000" scaled="1"/>
                <a:tileRect/>
              </a:gradFill>
              <a:ln w="19050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457200" rtlCol="0" anchor="ctr"/>
              <a:lstStyle/>
              <a:p>
                <a:pPr>
                  <a:lnSpc>
                    <a:spcPts val="1300"/>
                  </a:lnSpc>
                </a:pPr>
                <a:r>
                  <a:rPr lang="bg-BG" sz="1600" dirty="0" smtClean="0">
                    <a:solidFill>
                      <a:schemeClr val="tx2">
                        <a:lumMod val="75000"/>
                      </a:schemeClr>
                    </a:solidFill>
                    <a:cs typeface="Arial" pitchFamily="34" charset="0"/>
                  </a:rPr>
                  <a:t>Сключените договори по процедурите </a:t>
                </a:r>
                <a:endParaRPr lang="bg-BG" sz="1600" dirty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endParaRPr>
              </a:p>
            </p:txBody>
          </p:sp>
          <p:sp>
            <p:nvSpPr>
              <p:cNvPr id="40" name="Round Same Side Corner Rectangle 39"/>
              <p:cNvSpPr/>
              <p:nvPr/>
            </p:nvSpPr>
            <p:spPr>
              <a:xfrm>
                <a:off x="1277109" y="1964347"/>
                <a:ext cx="5297424" cy="304915"/>
              </a:xfrm>
              <a:prstGeom prst="round2SameRect">
                <a:avLst>
                  <a:gd name="adj1" fmla="val 16667"/>
                  <a:gd name="adj2" fmla="val 0"/>
                </a:avLst>
              </a:prstGeom>
              <a:solidFill>
                <a:schemeClr val="bg1"/>
              </a:solidFill>
              <a:ln w="28575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91440" bIns="91440" rtlCol="0" anchor="ctr"/>
              <a:lstStyle/>
              <a:p>
                <a:pPr algn="ctr">
                  <a:lnSpc>
                    <a:spcPts val="1300"/>
                  </a:lnSpc>
                </a:pPr>
                <a:r>
                  <a:rPr lang="ru-RU" dirty="0" smtClean="0">
                    <a:solidFill>
                      <a:schemeClr val="tx1"/>
                    </a:solidFill>
                    <a:effectLst>
                      <a:outerShdw blurRad="63500" dist="25400" dir="5400000" algn="t" rotWithShape="0">
                        <a:prstClr val="black">
                          <a:alpha val="30000"/>
                        </a:prstClr>
                      </a:outerShdw>
                    </a:effectLst>
                    <a:cs typeface="Arial" pitchFamily="34" charset="0"/>
                  </a:rPr>
                  <a:t>Преглед на: </a:t>
                </a:r>
                <a:endParaRPr lang="en-US" dirty="0" smtClean="0">
                  <a:solidFill>
                    <a:schemeClr val="tx1"/>
                  </a:solidFill>
                  <a:effectLst>
                    <a:outerShdw blurRad="63500" dist="25400" dir="5400000" algn="t" rotWithShape="0">
                      <a:prstClr val="black">
                        <a:alpha val="30000"/>
                      </a:prstClr>
                    </a:outerShdw>
                  </a:effectLst>
                  <a:cs typeface="Arial" pitchFamily="34" charset="0"/>
                </a:endParaRPr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1277111" y="2753385"/>
                <a:ext cx="5297424" cy="457200"/>
              </a:xfrm>
              <a:prstGeom prst="rect">
                <a:avLst/>
              </a:prstGeom>
              <a:gradFill flip="none" rotWithShape="1">
                <a:gsLst>
                  <a:gs pos="99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4"/>
                  </a:gs>
                  <a:gs pos="0">
                    <a:schemeClr val="accent2"/>
                  </a:gs>
                </a:gsLst>
                <a:lin ang="16200000" scaled="1"/>
                <a:tileRect/>
              </a:gradFill>
              <a:ln w="19050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457200" rtlCol="0" anchor="ctr"/>
              <a:lstStyle/>
              <a:p>
                <a:pPr>
                  <a:lnSpc>
                    <a:spcPts val="1300"/>
                  </a:lnSpc>
                </a:pPr>
                <a:r>
                  <a:rPr lang="bg-BG" sz="1600" dirty="0" smtClean="0">
                    <a:solidFill>
                      <a:schemeClr val="tx2">
                        <a:lumMod val="75000"/>
                      </a:schemeClr>
                    </a:solidFill>
                    <a:cs typeface="Arial" pitchFamily="34" charset="0"/>
                  </a:rPr>
                  <a:t>Извършени към момента други оценки на Програмата</a:t>
                </a:r>
                <a:endParaRPr lang="bg-BG" sz="1600" dirty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endParaRPr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1277112" y="3645785"/>
                <a:ext cx="5297424" cy="492972"/>
              </a:xfrm>
              <a:prstGeom prst="rect">
                <a:avLst/>
              </a:prstGeom>
              <a:gradFill flip="none" rotWithShape="1">
                <a:gsLst>
                  <a:gs pos="99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4"/>
                  </a:gs>
                  <a:gs pos="0">
                    <a:schemeClr val="accent2"/>
                  </a:gs>
                </a:gsLst>
                <a:lin ang="16200000" scaled="1"/>
                <a:tileRect/>
              </a:gradFill>
              <a:ln w="19050">
                <a:solidFill>
                  <a:schemeClr val="accent2">
                    <a:lumMod val="75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457200" rtlCol="0" anchor="ctr"/>
              <a:lstStyle/>
              <a:p>
                <a:pPr algn="just">
                  <a:lnSpc>
                    <a:spcPts val="1300"/>
                  </a:lnSpc>
                </a:pPr>
                <a:r>
                  <a:rPr lang="bg-BG" sz="1600" dirty="0" smtClean="0">
                    <a:solidFill>
                      <a:schemeClr val="tx2">
                        <a:lumMod val="75000"/>
                      </a:schemeClr>
                    </a:solidFill>
                    <a:cs typeface="Arial" pitchFamily="34" charset="0"/>
                  </a:rPr>
                  <a:t>Съответствието на УК с нормативните и стратегическите документи в областта на образованието.</a:t>
                </a:r>
                <a:endParaRPr lang="bg-BG" sz="1600" dirty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endParaRPr>
              </a:p>
            </p:txBody>
          </p:sp>
        </p:grpSp>
        <p:sp>
          <p:nvSpPr>
            <p:cNvPr id="50" name="Rectangle 49"/>
            <p:cNvSpPr/>
            <p:nvPr/>
          </p:nvSpPr>
          <p:spPr>
            <a:xfrm>
              <a:off x="6099046" y="2888587"/>
              <a:ext cx="5475257" cy="951571"/>
            </a:xfrm>
            <a:prstGeom prst="rect">
              <a:avLst/>
            </a:prstGeom>
            <a:gradFill flip="none" rotWithShape="1">
              <a:gsLst>
                <a:gs pos="99000">
                  <a:schemeClr val="accent2">
                    <a:lumMod val="40000"/>
                    <a:lumOff val="60000"/>
                  </a:schemeClr>
                </a:gs>
                <a:gs pos="100000">
                  <a:schemeClr val="accent4"/>
                </a:gs>
                <a:gs pos="0">
                  <a:schemeClr val="accent2"/>
                </a:gs>
              </a:gsLst>
              <a:lin ang="16200000" scaled="1"/>
              <a:tileRect/>
            </a:gradFill>
            <a:ln w="19050">
              <a:solidFill>
                <a:schemeClr val="accent2">
                  <a:lumMod val="75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0" rtlCol="0" anchor="ctr"/>
            <a:lstStyle/>
            <a:p>
              <a:pPr algn="just"/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Условията за кандидатстване (УК) и тяхната </a:t>
              </a:r>
              <a:r>
                <a:rPr lang="bg-BG" sz="1600" dirty="0" err="1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релевантност</a:t>
              </a:r>
              <a:r>
                <a:rPr lang="bg-BG" sz="1600" dirty="0" smtClean="0">
                  <a:solidFill>
                    <a:schemeClr val="tx2">
                      <a:lumMod val="75000"/>
                    </a:schemeClr>
                  </a:solidFill>
                  <a:cs typeface="Arial" pitchFamily="34" charset="0"/>
                </a:rPr>
                <a:t> спрямо Програмата като цяло</a:t>
              </a:r>
              <a:endParaRPr lang="bg-BG" sz="1600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295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940281"/>
            <a:ext cx="12192000" cy="43752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500" b="1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Оценъчни въпроси</a:t>
            </a:r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5760" y="1377801"/>
            <a:ext cx="11521440" cy="5501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Връзка планиран ресурс – планирани дейности – индикатори – цели;</a:t>
            </a:r>
          </a:p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Съответствие на проектите с нуждите и целите на ОПНОИР; напредък в изпълнение на дейностите по проектите;</a:t>
            </a:r>
          </a:p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Съответствие на Насоките за кандидатстване с целите на Програмата и идентифицираните нужди; необходимост от подобрения;</a:t>
            </a:r>
          </a:p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Оценка на административния капацитет и затруднения на КБ за изпълнение на одобрените проекти; </a:t>
            </a:r>
          </a:p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Затруднения на УО в извършване на оценка на проектните предложения; </a:t>
            </a:r>
          </a:p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Териториален ефект от изпълняваните проекти; съгласуваност на процедурите по Програмата с нуждите на регионално ниво; </a:t>
            </a:r>
            <a:r>
              <a:rPr lang="bg-BG" dirty="0" smtClean="0">
                <a:solidFill>
                  <a:srgbClr val="44546A">
                    <a:lumMod val="75000"/>
                  </a:srgbClr>
                </a:solidFill>
              </a:rPr>
              <a:t>устойчивост на резултатите по проектите; </a:t>
            </a:r>
            <a:endParaRPr lang="bg-B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Принос на процедурите по Програмата за изпълнение на целите, заложени в нормативните и стратегическите документи в областта на образованието и техните планове за действие;</a:t>
            </a:r>
          </a:p>
          <a:p>
            <a:pPr marL="342900" lvl="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rgbClr val="44546A">
                    <a:lumMod val="75000"/>
                  </a:srgbClr>
                </a:solidFill>
              </a:rPr>
              <a:t>Изпълнение на индикаторите по проектите;</a:t>
            </a:r>
          </a:p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rgbClr val="44546A">
                    <a:lumMod val="75000"/>
                  </a:srgbClr>
                </a:solidFill>
              </a:rPr>
              <a:t>Въздействие върху целевите групи от изпълняваните дейности (вкл. при справяне с последиците от COVID-19; решени проблеми на целевите групи с изпълнението на проектите);</a:t>
            </a:r>
          </a:p>
          <a:p>
            <a:pPr marL="34290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rgbClr val="44546A">
                    <a:lumMod val="75000"/>
                  </a:srgbClr>
                </a:solidFill>
              </a:rPr>
              <a:t>Ефикасност на разходите по посочените процедури;</a:t>
            </a:r>
          </a:p>
          <a:p>
            <a:pPr marL="342900" lvl="0" indent="-342900" algn="just">
              <a:spcBef>
                <a:spcPts val="300"/>
              </a:spcBef>
              <a:buFont typeface="Wingdings" panose="05000000000000000000" pitchFamily="2" charset="2"/>
              <a:buChar char="q"/>
            </a:pPr>
            <a:r>
              <a:rPr lang="bg-BG" dirty="0" smtClean="0">
                <a:solidFill>
                  <a:srgbClr val="44546A">
                    <a:lumMod val="75000"/>
                  </a:srgbClr>
                </a:solidFill>
              </a:rPr>
              <a:t>Въздействие на процедурите по Програмата върху реформите в областта на образованието (вкл. при справяне с последиците от COVID-19);</a:t>
            </a:r>
          </a:p>
          <a:p>
            <a:pPr marL="342900" lvl="0" indent="-342900" algn="just">
              <a:spcBef>
                <a:spcPts val="300"/>
              </a:spcBef>
              <a:buFont typeface="Wingdings" panose="05000000000000000000" pitchFamily="2" charset="2"/>
              <a:buChar char="q"/>
              <a:defRPr/>
            </a:pPr>
            <a:r>
              <a:rPr lang="bg-BG" dirty="0" smtClean="0">
                <a:solidFill>
                  <a:srgbClr val="44546A">
                    <a:lumMod val="75000"/>
                  </a:srgbClr>
                </a:solidFill>
              </a:rPr>
              <a:t>Научени уроци, примери за добри практики и препоръки за следващия програмен период.</a:t>
            </a:r>
            <a:endParaRPr lang="bg-BG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9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7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804" y="1735300"/>
            <a:ext cx="6180734" cy="404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38" y="1968884"/>
            <a:ext cx="4745399" cy="2852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BG05M2OP001-2.010-0001 „Квалификация за професионално развитие на педагогическите специалисти“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1405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8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52416" y="1305406"/>
            <a:ext cx="11213329" cy="5228100"/>
          </a:xfrm>
        </p:spPr>
        <p:txBody>
          <a:bodyPr>
            <a:normAutofit/>
          </a:bodyPr>
          <a:lstStyle/>
          <a:p>
            <a:pPr algn="just"/>
            <a:r>
              <a:rPr lang="ru-RU" sz="2000" b="1" u="sng" cap="none" dirty="0">
                <a:solidFill>
                  <a:srgbClr val="44546A">
                    <a:lumMod val="75000"/>
                  </a:srgbClr>
                </a:solidFill>
              </a:rPr>
              <a:t>Изводи: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Проектът е първият всеобхватен опит на ниво система да се предостави специфично обучение на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ПС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 – Световна банка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;</a:t>
            </a:r>
          </a:p>
          <a:p>
            <a:pPr marL="342900" indent="-342900" algn="just">
              <a:buFontTx/>
              <a:buChar char="-"/>
            </a:pPr>
            <a:r>
              <a:rPr lang="bg-BG" sz="1800" cap="none" dirty="0">
                <a:solidFill>
                  <a:srgbClr val="44546A">
                    <a:lumMod val="75000"/>
                  </a:srgbClr>
                </a:solidFill>
              </a:rPr>
              <a:t>Отчетен е 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интерес към повишаване квалификацията от страна на </a:t>
            </a:r>
            <a:r>
              <a:rPr lang="bg-BG" sz="1800" cap="none" dirty="0">
                <a:solidFill>
                  <a:srgbClr val="44546A">
                    <a:lumMod val="75000"/>
                  </a:srgbClr>
                </a:solidFill>
              </a:rPr>
              <a:t>ПС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, като  е разширен обхватът на ЦГ (обучения на ПС на възраст над 54 г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.);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Гъвкавост - във връзка с </a:t>
            </a:r>
            <a:r>
              <a:rPr lang="en-US" sz="1800" cap="none" dirty="0" smtClean="0">
                <a:solidFill>
                  <a:srgbClr val="44546A">
                    <a:lumMod val="75000"/>
                  </a:srgbClr>
                </a:solidFill>
              </a:rPr>
              <a:t>COVID-19 </a:t>
            </a:r>
            <a:r>
              <a:rPr lang="en-US" sz="1800" cap="none" dirty="0">
                <a:solidFill>
                  <a:srgbClr val="44546A">
                    <a:lumMod val="75000"/>
                  </a:srgbClr>
                </a:solidFill>
              </a:rPr>
              <a:t>e </a:t>
            </a:r>
            <a:r>
              <a:rPr lang="bg-BG" sz="1800" cap="none" dirty="0">
                <a:solidFill>
                  <a:srgbClr val="44546A">
                    <a:lumMod val="75000"/>
                  </a:srgbClr>
                </a:solidFill>
              </a:rPr>
              <a:t>в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ъведено  синхронно обучение от разстояние в електронна среда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;</a:t>
            </a:r>
          </a:p>
          <a:p>
            <a:pPr marL="342900" indent="-342900" algn="just">
              <a:buFontTx/>
              <a:buChar char="-"/>
            </a:pPr>
            <a:r>
              <a:rPr lang="bg-BG" sz="1800" cap="none" dirty="0">
                <a:solidFill>
                  <a:srgbClr val="44546A">
                    <a:lumMod val="75000"/>
                  </a:srgbClr>
                </a:solidFill>
              </a:rPr>
              <a:t>Чрез проекта се постига по-добро управление на информацията за квалификация на ПС – разработена информационна 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система за нуждите от обучение на ПС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;</a:t>
            </a:r>
          </a:p>
          <a:p>
            <a:pPr algn="just"/>
            <a:endParaRPr lang="ru-RU" sz="1800" cap="none" dirty="0" smtClean="0">
              <a:solidFill>
                <a:srgbClr val="44546A">
                  <a:lumMod val="75000"/>
                </a:srgbClr>
              </a:solidFill>
            </a:endParaRPr>
          </a:p>
          <a:p>
            <a:pPr algn="just"/>
            <a:r>
              <a:rPr lang="ru-RU" sz="2000" b="1" u="sng" cap="none" dirty="0">
                <a:solidFill>
                  <a:srgbClr val="44546A">
                    <a:lumMod val="75000"/>
                  </a:srgbClr>
                </a:solidFill>
              </a:rPr>
              <a:t>Препоръки: 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Информационната система по проекта да продължи да се ползва за нуждите на квалификацията на ПС и след приключване на проекта; </a:t>
            </a:r>
            <a:endParaRPr lang="ru-RU" sz="1800" cap="none" dirty="0" smtClean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en-US" sz="1800" cap="none" dirty="0">
                <a:solidFill>
                  <a:srgbClr val="44546A">
                    <a:lumMod val="75000"/>
                  </a:srgbClr>
                </a:solidFill>
              </a:rPr>
              <a:t>O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ценката на качеството на извършените квалификационни дейности </a:t>
            </a:r>
            <a:r>
              <a:rPr lang="bg-BG" sz="1800" cap="none" dirty="0">
                <a:solidFill>
                  <a:srgbClr val="44546A">
                    <a:lumMod val="75000"/>
                  </a:srgbClr>
                </a:solidFill>
              </a:rPr>
              <a:t>да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 послужи на МОН при разработване на стратегическата визия за политиката за развитие и квалификация на ПС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;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Да се </a:t>
            </a:r>
            <a:r>
              <a:rPr lang="ru-RU" sz="1800" cap="none" dirty="0" err="1">
                <a:solidFill>
                  <a:srgbClr val="44546A">
                    <a:lumMod val="75000"/>
                  </a:srgbClr>
                </a:solidFill>
              </a:rPr>
              <a:t>осигури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800" cap="none" dirty="0" err="1" smtClean="0">
                <a:solidFill>
                  <a:srgbClr val="44546A">
                    <a:lumMod val="75000"/>
                  </a:srgbClr>
                </a:solidFill>
              </a:rPr>
              <a:t>подходящо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800" cap="none" dirty="0" err="1" smtClean="0">
                <a:solidFill>
                  <a:srgbClr val="44546A">
                    <a:lumMod val="75000"/>
                  </a:srgbClr>
                </a:solidFill>
              </a:rPr>
              <a:t>надграждане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на проекта през новия програмен период.</a:t>
            </a:r>
          </a:p>
          <a:p>
            <a:pPr marL="342900" indent="-342900" algn="just">
              <a:buFontTx/>
              <a:buChar char="-"/>
            </a:pPr>
            <a:endParaRPr lang="ru-RU" sz="2000" cap="none" dirty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buFontTx/>
              <a:buChar char="-"/>
            </a:pPr>
            <a:endParaRPr lang="ru-RU" sz="2000" cap="none" dirty="0" smtClean="0">
              <a:solidFill>
                <a:srgbClr val="44546A">
                  <a:lumMod val="75000"/>
                </a:srgbClr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BG05M2OP001-2.010-0001 „Квалификация за професионално развитие на педагогическите специалисти“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7360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9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12" y="2232357"/>
            <a:ext cx="4041775" cy="275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061" y="2006932"/>
            <a:ext cx="6870700" cy="320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78155" y="958334"/>
            <a:ext cx="565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A51321"/>
                </a:solidFill>
              </a:rPr>
              <a:t>Проект </a:t>
            </a:r>
            <a:r>
              <a:rPr lang="en-US" b="1" dirty="0">
                <a:solidFill>
                  <a:srgbClr val="A51321"/>
                </a:solidFill>
              </a:rPr>
              <a:t>BG05M2OP001-2.011-0001</a:t>
            </a:r>
            <a:r>
              <a:rPr lang="ru-RU" b="1" dirty="0">
                <a:solidFill>
                  <a:srgbClr val="A51321"/>
                </a:solidFill>
              </a:rPr>
              <a:t> „</a:t>
            </a:r>
            <a:r>
              <a:rPr lang="ru-RU" b="1" dirty="0" err="1">
                <a:solidFill>
                  <a:srgbClr val="A51321"/>
                </a:solidFill>
              </a:rPr>
              <a:t>Подкрепа</a:t>
            </a:r>
            <a:r>
              <a:rPr lang="ru-RU" b="1" dirty="0">
                <a:solidFill>
                  <a:srgbClr val="A51321"/>
                </a:solidFill>
              </a:rPr>
              <a:t> за успех“</a:t>
            </a:r>
            <a:endParaRPr lang="en-US" b="1" dirty="0">
              <a:solidFill>
                <a:srgbClr val="A513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36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10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52416" y="1305406"/>
            <a:ext cx="11213329" cy="5228100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</a:pPr>
            <a:r>
              <a:rPr lang="ru-RU" sz="2600" b="1" u="sng" cap="none" dirty="0">
                <a:solidFill>
                  <a:srgbClr val="44546A">
                    <a:lumMod val="75000"/>
                  </a:srgbClr>
                </a:solidFill>
              </a:rPr>
              <a:t>Изводи:</a:t>
            </a:r>
          </a:p>
          <a:p>
            <a:pPr marL="342900" indent="-342900" algn="just">
              <a:lnSpc>
                <a:spcPct val="110000"/>
              </a:lnSpc>
              <a:buFontTx/>
              <a:buChar char="-"/>
            </a:pPr>
            <a:r>
              <a:rPr lang="ru-RU" sz="2100" cap="none" dirty="0">
                <a:solidFill>
                  <a:srgbClr val="44546A">
                    <a:lumMod val="75000"/>
                  </a:srgbClr>
                </a:solidFill>
              </a:rPr>
              <a:t>Въведен</a:t>
            </a:r>
            <a:r>
              <a:rPr lang="bg-BG" sz="2100" cap="none" dirty="0">
                <a:solidFill>
                  <a:srgbClr val="44546A">
                    <a:lumMod val="75000"/>
                  </a:srgbClr>
                </a:solidFill>
              </a:rPr>
              <a:t>о е</a:t>
            </a:r>
            <a:r>
              <a:rPr lang="ru-RU" sz="2100" cap="none" dirty="0">
                <a:solidFill>
                  <a:srgbClr val="44546A">
                    <a:lumMod val="75000"/>
                  </a:srgbClr>
                </a:solidFill>
              </a:rPr>
              <a:t> обучение от разстояние в електронна среда и са проведени допълнителни форми на педагогическо взаимодействие през неучебно време;</a:t>
            </a:r>
          </a:p>
          <a:p>
            <a:pPr marL="342900" indent="-342900" algn="just">
              <a:lnSpc>
                <a:spcPct val="110000"/>
              </a:lnSpc>
              <a:buFontTx/>
              <a:buChar char="-"/>
            </a:pPr>
            <a:r>
              <a:rPr lang="ru-RU" sz="2100" cap="none" dirty="0">
                <a:solidFill>
                  <a:srgbClr val="44546A">
                    <a:lumMod val="75000"/>
                  </a:srgbClr>
                </a:solidFill>
              </a:rPr>
              <a:t>Осигурена е възможност за включване в допълнително обучение и на учениците, които не са участвали в обучение от разстояние в електронна среда (23 849 ученици от 85 нови училища);</a:t>
            </a:r>
          </a:p>
          <a:p>
            <a:pPr marL="342900" indent="-342900" algn="just">
              <a:lnSpc>
                <a:spcPct val="110000"/>
              </a:lnSpc>
              <a:buFontTx/>
              <a:buChar char="-"/>
            </a:pPr>
            <a:r>
              <a:rPr lang="ru-RU" sz="2100" cap="none" dirty="0" err="1" smtClean="0">
                <a:solidFill>
                  <a:srgbClr val="44546A">
                    <a:lumMod val="75000"/>
                  </a:srgbClr>
                </a:solidFill>
              </a:rPr>
              <a:t>Подкрепени</a:t>
            </a:r>
            <a:r>
              <a:rPr lang="ru-RU" sz="2100" cap="none" dirty="0" smtClean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2100" cap="none" dirty="0">
                <a:solidFill>
                  <a:srgbClr val="44546A">
                    <a:lumMod val="75000"/>
                  </a:srgbClr>
                </a:solidFill>
              </a:rPr>
              <a:t>са голям брой участници от уязвими групи (39% от участниците са роми);</a:t>
            </a:r>
          </a:p>
          <a:p>
            <a:pPr marL="342900" indent="-342900" algn="just">
              <a:lnSpc>
                <a:spcPct val="110000"/>
              </a:lnSpc>
              <a:buFontTx/>
              <a:buChar char="-"/>
            </a:pPr>
            <a:r>
              <a:rPr lang="ru-RU" sz="2100" cap="none" dirty="0">
                <a:solidFill>
                  <a:srgbClr val="44546A">
                    <a:lumMod val="75000"/>
                  </a:srgbClr>
                </a:solidFill>
              </a:rPr>
              <a:t>Учителите са обучени за използване на инструменти за ранно разпознаване на ученици в </a:t>
            </a:r>
            <a:r>
              <a:rPr lang="ru-RU" sz="2100" cap="none" dirty="0" smtClean="0">
                <a:solidFill>
                  <a:srgbClr val="44546A">
                    <a:lumMod val="75000"/>
                  </a:srgbClr>
                </a:solidFill>
              </a:rPr>
              <a:t>риск</a:t>
            </a:r>
            <a:r>
              <a:rPr lang="en-US" sz="2100" cap="none" dirty="0">
                <a:solidFill>
                  <a:srgbClr val="44546A">
                    <a:lumMod val="75000"/>
                  </a:srgbClr>
                </a:solidFill>
              </a:rPr>
              <a:t>.</a:t>
            </a:r>
            <a:endParaRPr lang="ru-RU" sz="2100" cap="none" dirty="0">
              <a:solidFill>
                <a:srgbClr val="44546A">
                  <a:lumMod val="75000"/>
                </a:srgbClr>
              </a:solidFill>
            </a:endParaRPr>
          </a:p>
          <a:p>
            <a:pPr algn="just"/>
            <a:r>
              <a:rPr lang="ru-RU" sz="2400" b="1" u="sng" cap="none" dirty="0">
                <a:solidFill>
                  <a:srgbClr val="44546A">
                    <a:lumMod val="75000"/>
                  </a:srgbClr>
                </a:solidFill>
              </a:rPr>
              <a:t>Препоръки: </a:t>
            </a:r>
          </a:p>
          <a:p>
            <a:pPr marL="342900" indent="-342900" algn="just">
              <a:lnSpc>
                <a:spcPct val="110000"/>
              </a:lnSpc>
              <a:buFontTx/>
              <a:buChar char="-"/>
            </a:pPr>
            <a:r>
              <a:rPr lang="ru-RU" sz="2100" cap="none" dirty="0">
                <a:solidFill>
                  <a:srgbClr val="44546A">
                    <a:lumMod val="75000"/>
                  </a:srgbClr>
                </a:solidFill>
              </a:rPr>
              <a:t>28-те РУО трябва да имат по-голяма роля в изпълнението на проекта (най-вече при селекцията на ЦГ и анализа на постигнатите резултати);</a:t>
            </a:r>
          </a:p>
          <a:p>
            <a:pPr marL="342900" indent="-342900" algn="just">
              <a:lnSpc>
                <a:spcPct val="110000"/>
              </a:lnSpc>
              <a:buFontTx/>
              <a:buChar char="-"/>
            </a:pPr>
            <a:r>
              <a:rPr lang="ru-RU" sz="2100" cap="none" dirty="0">
                <a:solidFill>
                  <a:srgbClr val="44546A">
                    <a:lumMod val="75000"/>
                  </a:srgbClr>
                </a:solidFill>
              </a:rPr>
              <a:t>Да се направи анализ за ефективността от проведените онлайн обучения;</a:t>
            </a:r>
          </a:p>
          <a:p>
            <a:pPr marL="342900" indent="-342900" algn="just">
              <a:lnSpc>
                <a:spcPct val="110000"/>
              </a:lnSpc>
              <a:buFontTx/>
              <a:buChar char="-"/>
            </a:pPr>
            <a:r>
              <a:rPr lang="bg-BG" sz="2100" cap="none" dirty="0">
                <a:solidFill>
                  <a:srgbClr val="44546A">
                    <a:lumMod val="75000"/>
                  </a:srgbClr>
                </a:solidFill>
              </a:rPr>
              <a:t>Създадените по проекта инструментариуми и добри практики да бъдат използвани за усъвършенстване на подкрепата за личностно развитие на </a:t>
            </a:r>
            <a:r>
              <a:rPr lang="bg-BG" sz="2100" cap="none" dirty="0" smtClean="0">
                <a:solidFill>
                  <a:srgbClr val="44546A">
                    <a:lumMod val="75000"/>
                  </a:srgbClr>
                </a:solidFill>
              </a:rPr>
              <a:t>учениците</a:t>
            </a:r>
            <a:r>
              <a:rPr lang="en-US" sz="2100" cap="none" dirty="0">
                <a:solidFill>
                  <a:srgbClr val="44546A">
                    <a:lumMod val="75000"/>
                  </a:srgbClr>
                </a:solidFill>
              </a:rPr>
              <a:t>.</a:t>
            </a:r>
            <a:endParaRPr lang="bg-BG" sz="2100" cap="none" dirty="0">
              <a:solidFill>
                <a:srgbClr val="44546A">
                  <a:lumMod val="75000"/>
                </a:srgbClr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BG05M2OP001-2.011-0001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„Подкрепа за успех“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6680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11</a:t>
            </a:fld>
            <a:endParaRPr lang="en-US" dirty="0">
              <a:solidFill>
                <a:srgbClr val="ED7D31"/>
              </a:solidFill>
            </a:endParaRPr>
          </a:p>
        </p:txBody>
      </p:sp>
      <p:graphicFrame>
        <p:nvGraphicFramePr>
          <p:cNvPr id="4" name="Char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673472"/>
              </p:ext>
            </p:extLst>
          </p:nvPr>
        </p:nvGraphicFramePr>
        <p:xfrm>
          <a:off x="812799" y="1381125"/>
          <a:ext cx="10522857" cy="5294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BG05M2OP001-2.012-0001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„Образование за утрешния ден“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978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12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52416" y="1305406"/>
            <a:ext cx="11213329" cy="522810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3500" b="1" u="sng" cap="none" dirty="0">
                <a:solidFill>
                  <a:srgbClr val="44546A">
                    <a:lumMod val="75000"/>
                  </a:srgbClr>
                </a:solidFill>
              </a:rPr>
              <a:t>Изводи:</a:t>
            </a:r>
          </a:p>
          <a:p>
            <a:pPr marL="342900" indent="-342900" algn="just">
              <a:buFontTx/>
              <a:buChar char="-"/>
            </a:pPr>
            <a:r>
              <a:rPr lang="ru-RU" sz="2900" cap="none" dirty="0">
                <a:solidFill>
                  <a:srgbClr val="44546A">
                    <a:lumMod val="75000"/>
                  </a:srgbClr>
                </a:solidFill>
              </a:rPr>
              <a:t>Проектът подпомага цифровата трансформация на образователната система в България;</a:t>
            </a:r>
          </a:p>
          <a:p>
            <a:pPr marL="342900" indent="-342900" algn="just">
              <a:buFontTx/>
              <a:buChar char="-"/>
            </a:pPr>
            <a:r>
              <a:rPr lang="bg-BG" sz="2900" cap="none" dirty="0">
                <a:solidFill>
                  <a:srgbClr val="44546A">
                    <a:lumMod val="75000"/>
                  </a:srgbClr>
                </a:solidFill>
              </a:rPr>
              <a:t>Във връзка с пандемията от </a:t>
            </a:r>
            <a:r>
              <a:rPr lang="en-US" sz="2900" cap="none" dirty="0">
                <a:solidFill>
                  <a:srgbClr val="44546A">
                    <a:lumMod val="75000"/>
                  </a:srgbClr>
                </a:solidFill>
              </a:rPr>
              <a:t>COVID-19 </a:t>
            </a:r>
            <a:r>
              <a:rPr lang="ru-RU" sz="2900" cap="none" dirty="0">
                <a:solidFill>
                  <a:srgbClr val="44546A">
                    <a:lumMod val="75000"/>
                  </a:srgbClr>
                </a:solidFill>
              </a:rPr>
              <a:t>част от финансовия ресурс е реалокиран за закупуване на устройства и интернет пакети;</a:t>
            </a:r>
          </a:p>
          <a:p>
            <a:pPr marL="342900" indent="-342900" algn="just">
              <a:buFontTx/>
              <a:buChar char="-"/>
            </a:pPr>
            <a:r>
              <a:rPr lang="ru-RU" sz="2900" cap="none" dirty="0">
                <a:solidFill>
                  <a:srgbClr val="44546A">
                    <a:lumMod val="75000"/>
                  </a:srgbClr>
                </a:solidFill>
              </a:rPr>
              <a:t>Приемственост с вече изпълнен проект от МОН „Твоят час“ – разработената по него електронна платформа се ползва и за провеждане на онлайн извънкласните дейности по настоящия проект;</a:t>
            </a:r>
          </a:p>
          <a:p>
            <a:pPr marL="342900" indent="-342900" algn="just">
              <a:buFontTx/>
              <a:buChar char="-"/>
            </a:pPr>
            <a:r>
              <a:rPr lang="bg-BG" sz="2900" cap="none" dirty="0">
                <a:solidFill>
                  <a:srgbClr val="44546A">
                    <a:lumMod val="75000"/>
                  </a:srgbClr>
                </a:solidFill>
              </a:rPr>
              <a:t>Ефикасността на разходите по проекта (измерена за 1 участник) е изключително голяма;</a:t>
            </a:r>
          </a:p>
          <a:p>
            <a:pPr marL="342900" indent="-342900" algn="just">
              <a:buFontTx/>
              <a:buChar char="-"/>
            </a:pPr>
            <a:r>
              <a:rPr lang="bg-BG" sz="2900" cap="none" smtClean="0">
                <a:solidFill>
                  <a:srgbClr val="44546A">
                    <a:lumMod val="75000"/>
                  </a:srgbClr>
                </a:solidFill>
              </a:rPr>
              <a:t>Единственият </a:t>
            </a:r>
            <a:r>
              <a:rPr lang="bg-BG" sz="2900" cap="none" dirty="0">
                <a:solidFill>
                  <a:srgbClr val="44546A">
                    <a:lumMod val="75000"/>
                  </a:srgbClr>
                </a:solidFill>
              </a:rPr>
              <a:t>проект, който осигурява финансиране за дейности, насочени към повишаване нивото на иновации в училищата.</a:t>
            </a:r>
          </a:p>
          <a:p>
            <a:pPr marL="342900" indent="-342900" algn="just">
              <a:buFontTx/>
              <a:buChar char="-"/>
            </a:pPr>
            <a:endParaRPr lang="ru-RU" sz="2700" cap="none" dirty="0">
              <a:solidFill>
                <a:srgbClr val="44546A">
                  <a:lumMod val="75000"/>
                </a:srgbClr>
              </a:solidFill>
            </a:endParaRPr>
          </a:p>
          <a:p>
            <a:pPr algn="just"/>
            <a:r>
              <a:rPr lang="ru-RU" sz="3500" b="1" u="sng" cap="none" dirty="0">
                <a:solidFill>
                  <a:srgbClr val="44546A">
                    <a:lumMod val="75000"/>
                  </a:srgbClr>
                </a:solidFill>
              </a:rPr>
              <a:t>Препоръки: </a:t>
            </a:r>
          </a:p>
          <a:p>
            <a:pPr marL="342900" indent="-342900" algn="just">
              <a:buFontTx/>
              <a:buChar char="-"/>
            </a:pPr>
            <a:r>
              <a:rPr lang="ru-RU" sz="2900" cap="none" dirty="0">
                <a:solidFill>
                  <a:srgbClr val="44546A">
                    <a:lumMod val="75000"/>
                  </a:srgbClr>
                </a:solidFill>
              </a:rPr>
              <a:t>Необходимо е срокът за изпълнение на проекта да бъде удължен с оглед постигането на заложените индикатори;</a:t>
            </a:r>
          </a:p>
          <a:p>
            <a:pPr marL="342900" indent="-342900" algn="just">
              <a:buFontTx/>
              <a:buChar char="-"/>
            </a:pPr>
            <a:r>
              <a:rPr lang="ru-RU" sz="2900" cap="none" dirty="0">
                <a:solidFill>
                  <a:srgbClr val="44546A">
                    <a:lumMod val="75000"/>
                  </a:srgbClr>
                </a:solidFill>
              </a:rPr>
              <a:t>Създадената по проекта платформа за образователни услуги и съдържание, както и доставеното оборудване да продължат да се поддържат и използват от МОН;</a:t>
            </a:r>
          </a:p>
          <a:p>
            <a:pPr marL="342900" indent="-342900" algn="just">
              <a:buFontTx/>
              <a:buChar char="-"/>
            </a:pPr>
            <a:r>
              <a:rPr lang="ru-RU" sz="2900" cap="none" dirty="0">
                <a:solidFill>
                  <a:srgbClr val="44546A">
                    <a:lumMod val="75000"/>
                  </a:srgbClr>
                </a:solidFill>
              </a:rPr>
              <a:t>Проектът да се надгради чрез нови процедури с КБ МОН за обогатяване на вече създаденото дигитално образователно съдържание.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BG05M2OP001-2.012-0001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„Образование за утрешния ден“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4328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13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45" y="1418136"/>
            <a:ext cx="10592790" cy="4877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BG05M2OP001-2.01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3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-0001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</a:t>
            </a:r>
            <a:r>
              <a:rPr lang="ru-RU" sz="1800" b="1" dirty="0" err="1">
                <a:solidFill>
                  <a:srgbClr val="A51321"/>
                </a:solidFill>
                <a:latin typeface="Calibri" panose="020F0502020204030204"/>
              </a:rPr>
              <a:t>Студентски</a:t>
            </a:r>
            <a:r>
              <a:rPr lang="ru-RU" sz="1800" b="1">
                <a:solidFill>
                  <a:srgbClr val="A51321"/>
                </a:solidFill>
                <a:latin typeface="Calibri" panose="020F0502020204030204"/>
              </a:rPr>
              <a:t> </a:t>
            </a:r>
            <a:r>
              <a:rPr lang="ru-RU" sz="1800" b="1" smtClean="0">
                <a:solidFill>
                  <a:srgbClr val="A51321"/>
                </a:solidFill>
                <a:latin typeface="Calibri" panose="020F0502020204030204"/>
              </a:rPr>
              <a:t>практики-Фаза 2“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0433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14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52416" y="1305406"/>
            <a:ext cx="11213329" cy="5440834"/>
          </a:xfrm>
        </p:spPr>
        <p:txBody>
          <a:bodyPr>
            <a:normAutofit/>
          </a:bodyPr>
          <a:lstStyle/>
          <a:p>
            <a:pPr algn="just"/>
            <a:r>
              <a:rPr lang="ru-RU" sz="2000" b="1" u="sng" cap="none" dirty="0">
                <a:solidFill>
                  <a:srgbClr val="44546A">
                    <a:lumMod val="75000"/>
                  </a:srgbClr>
                </a:solidFill>
              </a:rPr>
              <a:t>Изводи: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Студентските практики подобряват уменията, в съответсвие с тенденциите на пазара на труда;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Включването на студенти от медицинските университети подпомогна здравната система в борбата с </a:t>
            </a:r>
            <a:r>
              <a:rPr lang="en-US" sz="1800" cap="none" dirty="0">
                <a:solidFill>
                  <a:srgbClr val="44546A">
                    <a:lumMod val="75000"/>
                  </a:srgbClr>
                </a:solidFill>
              </a:rPr>
              <a:t>COVID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-19;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 err="1">
                <a:solidFill>
                  <a:srgbClr val="44546A">
                    <a:lumMod val="75000"/>
                  </a:srgbClr>
                </a:solidFill>
              </a:rPr>
              <a:t>Надградената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800" cap="none" dirty="0" err="1" smtClean="0">
                <a:solidFill>
                  <a:srgbClr val="44546A">
                    <a:lumMod val="75000"/>
                  </a:srgbClr>
                </a:solidFill>
              </a:rPr>
              <a:t>информационна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система на проекта е устойчив инструмент, който подпомага участието и обхваща всички дейности на едно място (включване, изпълнение, отчитане и най-вече взаимен контрол и коректив ). 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Променена е нормативната уредба, свързана с условията и реда за допълнителна студентска практика и предоставяне на стипендии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.</a:t>
            </a:r>
          </a:p>
          <a:p>
            <a:pPr algn="just"/>
            <a:endParaRPr lang="ru-RU" sz="1800" cap="none" dirty="0">
              <a:solidFill>
                <a:srgbClr val="44546A">
                  <a:lumMod val="75000"/>
                </a:srgbClr>
              </a:solidFill>
            </a:endParaRPr>
          </a:p>
          <a:p>
            <a:pPr algn="just"/>
            <a:r>
              <a:rPr lang="ru-RU" sz="2000" b="1" u="sng" cap="none" dirty="0">
                <a:solidFill>
                  <a:srgbClr val="44546A">
                    <a:lumMod val="75000"/>
                  </a:srgbClr>
                </a:solidFill>
              </a:rPr>
              <a:t>Препоръки: </a:t>
            </a:r>
          </a:p>
          <a:p>
            <a:pPr marL="457200" indent="-4572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Да продължи прилагането на подхода за управление на проекта, тъй като е добре приет от участниците;</a:t>
            </a:r>
          </a:p>
          <a:p>
            <a:pPr marL="457200" indent="-4572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През новия програмен период е препоръчително залагането на индикатори, проследяващи броя на търсещите и намерили работа, след участие в операцията.</a:t>
            </a:r>
          </a:p>
          <a:p>
            <a:pPr algn="just"/>
            <a:endParaRPr lang="ru-RU" sz="2400" u="sng" cap="none" dirty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buFontTx/>
              <a:buChar char="-"/>
            </a:pPr>
            <a:endParaRPr lang="ru-RU" sz="1800" cap="none" dirty="0">
              <a:solidFill>
                <a:srgbClr val="44546A">
                  <a:lumMod val="75000"/>
                </a:srgbClr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BG05M2OP001-2.01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3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-0001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</a:t>
            </a:r>
            <a:r>
              <a:rPr lang="ru-RU" sz="1800" b="1" dirty="0" err="1">
                <a:solidFill>
                  <a:srgbClr val="A51321"/>
                </a:solidFill>
                <a:latin typeface="Calibri" panose="020F0502020204030204"/>
              </a:rPr>
              <a:t>Студентски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</a:t>
            </a:r>
            <a:r>
              <a:rPr lang="ru-RU" sz="1800" b="1" dirty="0" smtClean="0">
                <a:solidFill>
                  <a:srgbClr val="A51321"/>
                </a:solidFill>
                <a:latin typeface="Calibri" panose="020F0502020204030204"/>
              </a:rPr>
              <a:t>практики- Фаза 2“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19308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15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  <p:graphicFrame>
        <p:nvGraphicFramePr>
          <p:cNvPr id="71" name="Chart 7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3902101"/>
              </p:ext>
            </p:extLst>
          </p:nvPr>
        </p:nvGraphicFramePr>
        <p:xfrm>
          <a:off x="4334494" y="1762125"/>
          <a:ext cx="7959390" cy="40924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2" name="Chart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1711209"/>
              </p:ext>
            </p:extLst>
          </p:nvPr>
        </p:nvGraphicFramePr>
        <p:xfrm>
          <a:off x="0" y="1876425"/>
          <a:ext cx="4334494" cy="3778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80975" y="1122843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BG05M2OP001-2.01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4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-0001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„Подкрепа за дуалната система на обучение“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2420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16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52416" y="1305406"/>
            <a:ext cx="11556704" cy="543067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ru-RU" sz="2200" b="1" u="sng" cap="none" dirty="0">
                <a:solidFill>
                  <a:srgbClr val="44546A">
                    <a:lumMod val="75000"/>
                  </a:srgbClr>
                </a:solidFill>
              </a:rPr>
              <a:t>Изводи</a:t>
            </a:r>
            <a:r>
              <a:rPr lang="ru-RU" sz="2000" b="1" u="sng" cap="none" dirty="0">
                <a:solidFill>
                  <a:srgbClr val="44546A">
                    <a:lumMod val="75000"/>
                  </a:srgbClr>
                </a:solidFill>
              </a:rPr>
              <a:t>: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Изградени са устойчиви партньорства между училищата и бизнеса, които подпомагат прехода от образование към работа;</a:t>
            </a:r>
          </a:p>
          <a:p>
            <a:pPr marL="342900" indent="-342900" algn="just">
              <a:buFontTx/>
              <a:buChar char="-"/>
            </a:pPr>
            <a:r>
              <a:rPr lang="bg-BG" sz="1800" cap="none" dirty="0">
                <a:solidFill>
                  <a:srgbClr val="44546A">
                    <a:lumMod val="75000"/>
                  </a:srgbClr>
                </a:solidFill>
              </a:rPr>
              <a:t>Приложен е механизъм за балансирано териториално разпределение на средствата по процедурата;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Модернизиран е </a:t>
            </a:r>
            <a:r>
              <a:rPr lang="ru-RU" sz="1800" cap="none" dirty="0" err="1" smtClean="0">
                <a:solidFill>
                  <a:srgbClr val="44546A">
                    <a:lumMod val="75000"/>
                  </a:srgbClr>
                </a:solidFill>
              </a:rPr>
              <a:t>учебния</a:t>
            </a:r>
            <a:r>
              <a:rPr lang="bg-BG" sz="1800" cap="none" dirty="0" smtClean="0">
                <a:solidFill>
                  <a:srgbClr val="44546A">
                    <a:lumMod val="75000"/>
                  </a:srgbClr>
                </a:solidFill>
              </a:rPr>
              <a:t>т</a:t>
            </a:r>
            <a:r>
              <a:rPr lang="ru-RU" sz="1800" cap="none" dirty="0" smtClean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процес и е подобрена образователната среда, което повишава качеството на предоставяното обучение;</a:t>
            </a:r>
          </a:p>
          <a:p>
            <a:pPr marL="342900" indent="-342900" algn="just">
              <a:buFontTx/>
              <a:buChar char="-"/>
            </a:pPr>
            <a:r>
              <a:rPr lang="bg-BG" sz="1800" cap="none" dirty="0">
                <a:solidFill>
                  <a:srgbClr val="44546A">
                    <a:lumMod val="75000"/>
                  </a:srgbClr>
                </a:solidFill>
              </a:rPr>
              <a:t>Подобрена е професионалната подготовка на учениците от първи гимназиален етап, чрез участие в допълнително обучение и „пробно стажуване“</a:t>
            </a: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.</a:t>
            </a:r>
          </a:p>
          <a:p>
            <a:pPr marL="342900" indent="-342900" algn="just">
              <a:buFontTx/>
              <a:buChar char="-"/>
            </a:pPr>
            <a:endParaRPr lang="ru-RU" sz="2200" cap="none" dirty="0">
              <a:solidFill>
                <a:srgbClr val="44546A">
                  <a:lumMod val="75000"/>
                </a:srgbClr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ru-RU" sz="2200" b="1" u="sng" cap="none" dirty="0" smtClean="0">
                <a:solidFill>
                  <a:srgbClr val="44546A">
                    <a:lumMod val="75000"/>
                  </a:srgbClr>
                </a:solidFill>
              </a:rPr>
              <a:t>Препоръки: </a:t>
            </a:r>
            <a:endParaRPr lang="ru-RU" sz="2200" b="1" u="sng" cap="none" dirty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Да продължи разширяването на обхвата на дуалната система на обучение в България;</a:t>
            </a:r>
          </a:p>
          <a:p>
            <a:pPr marL="342900" indent="-342900" algn="just">
              <a:buFontTx/>
              <a:buChar char="-"/>
            </a:pPr>
            <a:r>
              <a:rPr lang="ru-RU" sz="1800" cap="none" dirty="0">
                <a:solidFill>
                  <a:srgbClr val="44546A">
                    <a:lumMod val="75000"/>
                  </a:srgbClr>
                </a:solidFill>
              </a:rPr>
              <a:t>Да продължат усилията за включване на най-добрите международни практики и адаптирането им на регионално ниво.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BG05M2OP001-2.01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4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-0001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„Подкрепа за дуалната система на обучение“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5089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17</a:t>
            </a:fld>
            <a:endParaRPr lang="en-US" dirty="0">
              <a:solidFill>
                <a:srgbClr val="ED7D3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701846"/>
            <a:ext cx="9182100" cy="4356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3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.0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05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-000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4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„Активно </a:t>
            </a:r>
            <a:r>
              <a:rPr lang="ru-RU" sz="1800" b="1" dirty="0" smtClean="0">
                <a:solidFill>
                  <a:srgbClr val="A51321"/>
                </a:solidFill>
                <a:latin typeface="Calibri" panose="020F0502020204030204"/>
              </a:rPr>
              <a:t>приобщаване в 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системата на предучилищното </a:t>
            </a:r>
            <a:r>
              <a:rPr lang="ru-RU" sz="1800" b="1" dirty="0" smtClean="0">
                <a:solidFill>
                  <a:srgbClr val="A51321"/>
                </a:solidFill>
                <a:latin typeface="Calibri" panose="020F0502020204030204"/>
              </a:rPr>
              <a:t>образование“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5684303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ED7D31"/>
                </a:solidFill>
              </a:rPr>
              <a:pPr/>
              <a:t>18</a:t>
            </a:fld>
            <a:endParaRPr lang="en-US" dirty="0">
              <a:solidFill>
                <a:srgbClr val="ED7D3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52416" y="1305406"/>
            <a:ext cx="11213329" cy="522810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000" b="1" u="sng" cap="none" dirty="0">
                <a:solidFill>
                  <a:srgbClr val="44546A">
                    <a:lumMod val="75000"/>
                  </a:srgbClr>
                </a:solidFill>
              </a:rPr>
              <a:t>Изводи:</a:t>
            </a:r>
          </a:p>
          <a:p>
            <a:pPr marL="342900" indent="-342900" algn="just">
              <a:buFontTx/>
              <a:buChar char="-"/>
            </a:pPr>
            <a:r>
              <a:rPr lang="ru-RU" sz="1900" cap="none" dirty="0" err="1" smtClean="0">
                <a:solidFill>
                  <a:srgbClr val="44546A">
                    <a:lumMod val="75000"/>
                  </a:srgbClr>
                </a:solidFill>
              </a:rPr>
              <a:t>Първият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 проект  на системно </a:t>
            </a:r>
            <a:r>
              <a:rPr lang="ru-RU" sz="1900" cap="none" dirty="0" err="1" smtClean="0">
                <a:solidFill>
                  <a:srgbClr val="44546A">
                    <a:lumMod val="75000"/>
                  </a:srgbClr>
                </a:solidFill>
              </a:rPr>
              <a:t>ниво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, </a:t>
            </a:r>
            <a:r>
              <a:rPr lang="ru-RU" sz="1900" cap="none" dirty="0" err="1">
                <a:solidFill>
                  <a:srgbClr val="44546A">
                    <a:lumMod val="75000"/>
                  </a:srgbClr>
                </a:solidFill>
              </a:rPr>
              <a:t>насочен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900" cap="none" dirty="0" err="1" smtClean="0">
                <a:solidFill>
                  <a:srgbClr val="44546A">
                    <a:lumMod val="75000"/>
                  </a:srgbClr>
                </a:solidFill>
              </a:rPr>
              <a:t>изцяло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900" cap="none" dirty="0" err="1">
                <a:solidFill>
                  <a:srgbClr val="44546A">
                    <a:lumMod val="75000"/>
                  </a:srgbClr>
                </a:solidFill>
              </a:rPr>
              <a:t>към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900" cap="none" dirty="0" err="1">
                <a:solidFill>
                  <a:srgbClr val="44546A">
                    <a:lumMod val="75000"/>
                  </a:srgbClr>
                </a:solidFill>
              </a:rPr>
              <a:t>предучилищната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 система 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– </a:t>
            </a:r>
            <a:r>
              <a:rPr lang="ru-RU" sz="1900" cap="none" dirty="0" err="1" smtClean="0">
                <a:solidFill>
                  <a:srgbClr val="44546A">
                    <a:lumMod val="75000"/>
                  </a:srgbClr>
                </a:solidFill>
              </a:rPr>
              <a:t>Световна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 банка;</a:t>
            </a:r>
          </a:p>
          <a:p>
            <a:pPr marL="342900" indent="-342900" algn="just">
              <a:buFontTx/>
              <a:buChar char="-"/>
            </a:pPr>
            <a:r>
              <a:rPr lang="bg-BG" sz="1900" cap="none" dirty="0" smtClean="0">
                <a:solidFill>
                  <a:srgbClr val="44546A">
                    <a:lumMod val="75000"/>
                  </a:srgbClr>
                </a:solidFill>
              </a:rPr>
              <a:t>Основно предизвикателство при изпълнението на проекта е недостатъчният опит на детските градини при изпълнението и отчитането на проекти </a:t>
            </a:r>
            <a:r>
              <a:rPr lang="bg-BG" sz="1900" cap="none" dirty="0" smtClean="0">
                <a:solidFill>
                  <a:srgbClr val="44546A">
                    <a:lumMod val="75000"/>
                  </a:srgbClr>
                </a:solidFill>
                <a:sym typeface="Wingdings" pitchFamily="2" charset="2"/>
              </a:rPr>
              <a:t> необходимост от обучение на бенефициентите</a:t>
            </a:r>
            <a:r>
              <a:rPr lang="bg-BG" sz="1900" cap="none" dirty="0" smtClean="0">
                <a:solidFill>
                  <a:srgbClr val="44546A">
                    <a:lumMod val="75000"/>
                  </a:srgbClr>
                </a:solidFill>
              </a:rPr>
              <a:t>;</a:t>
            </a:r>
          </a:p>
          <a:p>
            <a:pPr marL="342900" indent="-342900" algn="just">
              <a:buFontTx/>
              <a:buChar char="-"/>
            </a:pP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Проектът дава принос към промяна в предучилищното образование на системно ниво - осигурява учители, които да </a:t>
            </a:r>
            <a:r>
              <a:rPr lang="ru-RU" sz="1900" cap="none" dirty="0" err="1" smtClean="0">
                <a:solidFill>
                  <a:srgbClr val="44546A">
                    <a:lumMod val="75000"/>
                  </a:srgbClr>
                </a:solidFill>
              </a:rPr>
              <a:t>провеждат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 скрининг на 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децата за рискове от обучителни 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затруднения; </a:t>
            </a:r>
          </a:p>
          <a:p>
            <a:pPr marL="342900" indent="-342900" algn="just">
              <a:buFontTx/>
              <a:buChar char="-"/>
            </a:pP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Очаква се </a:t>
            </a:r>
            <a:r>
              <a:rPr lang="bg-BG" sz="1900" cap="none" dirty="0">
                <a:solidFill>
                  <a:srgbClr val="44546A">
                    <a:lumMod val="75000"/>
                  </a:srgbClr>
                </a:solidFill>
              </a:rPr>
              <a:t>с изпълнението на проекта да се въведе 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базов стандарт за измерване на резултатите от ранното учене / училищната готовност в предучилищното образование (чрез нивото на владеене на български език);</a:t>
            </a:r>
            <a:endParaRPr lang="bg-BG" sz="1900" cap="none" dirty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bg-BG" sz="1900" cap="none" dirty="0">
                <a:solidFill>
                  <a:srgbClr val="44546A">
                    <a:lumMod val="75000"/>
                  </a:srgbClr>
                </a:solidFill>
              </a:rPr>
              <a:t>Пандемията от COVID-19 забави част от дейностите по проекта;</a:t>
            </a:r>
          </a:p>
          <a:p>
            <a:pPr marL="342900" indent="-342900" algn="just">
              <a:buFontTx/>
              <a:buChar char="-"/>
            </a:pP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Обхванати са около 80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% от детските градини в 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страната, 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като </a:t>
            </a:r>
            <a:r>
              <a:rPr lang="bg-BG" sz="1900" cap="none" dirty="0">
                <a:solidFill>
                  <a:srgbClr val="44546A">
                    <a:lumMod val="75000"/>
                  </a:srgbClr>
                </a:solidFill>
              </a:rPr>
              <a:t>38 % от участниците са роми. </a:t>
            </a:r>
          </a:p>
          <a:p>
            <a:pPr algn="just"/>
            <a:endParaRPr lang="bg-BG" sz="1400" cap="none" dirty="0" smtClean="0">
              <a:solidFill>
                <a:srgbClr val="44546A">
                  <a:lumMod val="75000"/>
                </a:srgbClr>
              </a:solidFill>
            </a:endParaRPr>
          </a:p>
          <a:p>
            <a:pPr algn="just"/>
            <a:r>
              <a:rPr lang="bg-BG" sz="2000" b="1" u="sng" cap="none" dirty="0">
                <a:solidFill>
                  <a:srgbClr val="44546A">
                    <a:lumMod val="75000"/>
                  </a:srgbClr>
                </a:solidFill>
              </a:rPr>
              <a:t>Препоръки: </a:t>
            </a:r>
          </a:p>
          <a:p>
            <a:pPr marL="342900" indent="-342900" algn="just">
              <a:buFontTx/>
              <a:buChar char="-"/>
            </a:pPr>
            <a:r>
              <a:rPr lang="bg-BG" sz="1900" cap="none" dirty="0" smtClean="0">
                <a:solidFill>
                  <a:srgbClr val="44546A">
                    <a:lumMod val="75000"/>
                  </a:srgbClr>
                </a:solidFill>
              </a:rPr>
              <a:t>Да се доразвие информационната система за отчитане на проекта, като се предвиди предварителен контрол на документите от страна на МОН;</a:t>
            </a:r>
          </a:p>
          <a:p>
            <a:pPr marL="342900" indent="-342900" algn="just">
              <a:buFontTx/>
              <a:buChar char="-"/>
            </a:pP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Д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а 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се предвиди необходимостта от изграждане на капацитет</a:t>
            </a:r>
            <a:r>
              <a:rPr lang="en-US" sz="1900" cap="none" dirty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bg-BG" sz="1900" cap="none" dirty="0">
                <a:solidFill>
                  <a:srgbClr val="44546A">
                    <a:lumMod val="75000"/>
                  </a:srgbClr>
                </a:solidFill>
              </a:rPr>
              <a:t>на регионално ниво – РУО, ДГ, училища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;</a:t>
            </a:r>
            <a:endParaRPr lang="bg-BG" sz="1900" cap="none" dirty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bg-BG" sz="1900" cap="none" dirty="0">
                <a:solidFill>
                  <a:srgbClr val="44546A">
                    <a:lumMod val="75000"/>
                  </a:srgbClr>
                </a:solidFill>
              </a:rPr>
              <a:t>Да се осигури навременно качване на графиците за обучения в информационната система за отчитане на </a:t>
            </a:r>
            <a:r>
              <a:rPr lang="bg-BG" sz="1900" cap="none" dirty="0" smtClean="0">
                <a:solidFill>
                  <a:srgbClr val="44546A">
                    <a:lumMod val="75000"/>
                  </a:srgbClr>
                </a:solidFill>
              </a:rPr>
              <a:t>проекта;</a:t>
            </a:r>
          </a:p>
          <a:p>
            <a:pPr marL="342900" indent="-342900" algn="just">
              <a:buFontTx/>
              <a:buChar char="-"/>
            </a:pP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За осигуряване на устойчивост, продължаване на прилагания подход по проекта от МОН - Световна банка.</a:t>
            </a:r>
            <a:endParaRPr lang="bg-BG" sz="1900" cap="none" dirty="0" smtClean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buFontTx/>
              <a:buChar char="-"/>
            </a:pPr>
            <a:endParaRPr lang="ru-RU" sz="2200" cap="none" dirty="0">
              <a:solidFill>
                <a:srgbClr val="44546A">
                  <a:lumMod val="75000"/>
                </a:srgbClr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940281"/>
            <a:ext cx="12192000" cy="3651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Проект 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BG05M2OP001-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3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.0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05</a:t>
            </a:r>
            <a:r>
              <a:rPr lang="en-US" sz="1800" b="1" dirty="0">
                <a:solidFill>
                  <a:srgbClr val="A51321"/>
                </a:solidFill>
                <a:latin typeface="Calibri" panose="020F0502020204030204"/>
              </a:rPr>
              <a:t>-000</a:t>
            </a:r>
            <a:r>
              <a:rPr lang="bg-BG" sz="1800" b="1" dirty="0">
                <a:solidFill>
                  <a:srgbClr val="A51321"/>
                </a:solidFill>
                <a:latin typeface="Calibri" panose="020F0502020204030204"/>
              </a:rPr>
              <a:t>4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 „Активно </a:t>
            </a:r>
            <a:r>
              <a:rPr lang="ru-RU" sz="1800" b="1" dirty="0" smtClean="0">
                <a:solidFill>
                  <a:srgbClr val="A51321"/>
                </a:solidFill>
                <a:latin typeface="Calibri" panose="020F0502020204030204"/>
              </a:rPr>
              <a:t>приобщаване в </a:t>
            </a:r>
            <a:r>
              <a:rPr lang="ru-RU" sz="1800" b="1" dirty="0">
                <a:solidFill>
                  <a:srgbClr val="A51321"/>
                </a:solidFill>
                <a:latin typeface="Calibri" panose="020F0502020204030204"/>
              </a:rPr>
              <a:t>системата на предучилищното </a:t>
            </a:r>
            <a:r>
              <a:rPr lang="ru-RU" sz="1800" b="1" dirty="0" smtClean="0">
                <a:solidFill>
                  <a:srgbClr val="A51321"/>
                </a:solidFill>
                <a:latin typeface="Calibri" panose="020F0502020204030204"/>
              </a:rPr>
              <a:t>образование“</a:t>
            </a:r>
            <a:endParaRPr lang="en-US" sz="1800" b="1" dirty="0">
              <a:solidFill>
                <a:srgbClr val="A5132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305861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599227" y="1394081"/>
            <a:ext cx="10993546" cy="5228100"/>
          </a:xfrm>
        </p:spPr>
        <p:txBody>
          <a:bodyPr>
            <a:normAutofit/>
          </a:bodyPr>
          <a:lstStyle/>
          <a:p>
            <a:pPr marL="342900" indent="-342900" algn="just">
              <a:spcBef>
                <a:spcPts val="1800"/>
              </a:spcBef>
              <a:buFontTx/>
              <a:buChar char="-"/>
            </a:pPr>
            <a:endParaRPr lang="ru-RU" sz="2000" cap="none" dirty="0" smtClean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spcBef>
                <a:spcPts val="1800"/>
              </a:spcBef>
              <a:buFontTx/>
              <a:buChar char="-"/>
            </a:pP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Изпълняваните 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системни проекти са ключов инструмент за подкрепа на провежданите политики и реформи в областта на образованието и обучението и за преодоляване на последиците от 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COVID-19;</a:t>
            </a:r>
            <a:endParaRPr lang="ru-RU" sz="1900" cap="none" dirty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spcBef>
                <a:spcPts val="1800"/>
              </a:spcBef>
              <a:buFontTx/>
              <a:buChar char="-"/>
            </a:pP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Всички проекти предвиждат осигуряване на устойчивост и надграждане на резултатите от изпълнението на дейностите, като създадените по проектите продукти ще бъдат използвани след приключване на 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проектите;</a:t>
            </a:r>
            <a:endParaRPr lang="ru-RU" sz="1900" cap="none" dirty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spcBef>
                <a:spcPts val="1800"/>
              </a:spcBef>
              <a:buFontTx/>
              <a:buChar char="-"/>
            </a:pP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Изпълняваните системни 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проекти по ОПНОИР са по-ефективни от операциите на конкурентен подход поради техния мащаб (обхват на целевите групи) и начин на изпълнение (включително възможност за бързо прилагане на мерки на територията на цялата страна). Тази ефективност се доказа като успешна и по време на COVID 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кризата;</a:t>
            </a:r>
            <a:endParaRPr lang="ru-RU" sz="1900" cap="none" dirty="0">
              <a:solidFill>
                <a:srgbClr val="44546A">
                  <a:lumMod val="75000"/>
                </a:srgbClr>
              </a:solidFill>
            </a:endParaRPr>
          </a:p>
          <a:p>
            <a:pPr marL="342900" indent="-342900" algn="just">
              <a:spcBef>
                <a:spcPts val="1800"/>
              </a:spcBef>
              <a:buFontTx/>
              <a:buChar char="-"/>
            </a:pP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Необходимост от въвеждане на метода на 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Теория 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на промяната по отношение на индикаторите, което ще </a:t>
            </a:r>
            <a:r>
              <a:rPr lang="ru-RU" sz="1900" cap="none" dirty="0" err="1">
                <a:solidFill>
                  <a:srgbClr val="44546A">
                    <a:lumMod val="75000"/>
                  </a:srgbClr>
                </a:solidFill>
              </a:rPr>
              <a:t>позволи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 </a:t>
            </a:r>
            <a:r>
              <a:rPr lang="ru-RU" sz="1900" cap="none" dirty="0" smtClean="0">
                <a:solidFill>
                  <a:srgbClr val="44546A">
                    <a:lumMod val="75000"/>
                  </a:srgbClr>
                </a:solidFill>
              </a:rPr>
              <a:t>анализ </a:t>
            </a:r>
            <a:r>
              <a:rPr lang="ru-RU" sz="1900" cap="none" dirty="0">
                <a:solidFill>
                  <a:srgbClr val="44546A">
                    <a:lumMod val="75000"/>
                  </a:srgbClr>
                </a:solidFill>
              </a:rPr>
              <a:t>на ефективността и ще предостави  доказателства за вземане на решения и разработване на политики.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940281"/>
            <a:ext cx="12192000" cy="64698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Основни</a:t>
            </a:r>
            <a:r>
              <a:rPr kumimoji="0" lang="bg-BG" sz="2500" b="1" i="0" u="none" strike="noStrike" kern="1200" cap="none" spc="0" normalizeH="0" noProof="0" dirty="0" smtClean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изводи  от изпълнението на системните проекти по ОПНОИР</a:t>
            </a:r>
            <a:endParaRPr kumimoji="0" lang="en-US" sz="2500" b="1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732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3963</TotalTime>
  <Words>1945</Words>
  <Application>Microsoft Office PowerPoint</Application>
  <PresentationFormat>Widescreen</PresentationFormat>
  <Paragraphs>162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Arial</vt:lpstr>
      <vt:lpstr>Calibri</vt:lpstr>
      <vt:lpstr>Calibri Light</vt:lpstr>
      <vt:lpstr>Comic Sans MS</vt:lpstr>
      <vt:lpstr>Courier New</vt:lpstr>
      <vt:lpstr>Wingdings</vt:lpstr>
      <vt:lpstr>Office Theme</vt:lpstr>
      <vt:lpstr>1_Office Theme</vt:lpstr>
      <vt:lpstr>5_Office Theme</vt:lpstr>
      <vt:lpstr>2_Office Theme</vt:lpstr>
      <vt:lpstr>3_Office Theme</vt:lpstr>
      <vt:lpstr>4_Office Theme</vt:lpstr>
      <vt:lpstr>6_Office Theme</vt:lpstr>
      <vt:lpstr>PowerPoint Presentation</vt:lpstr>
      <vt:lpstr>Нормативни изисквания за извършване на оценката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Ilka Galabova</cp:lastModifiedBy>
  <cp:revision>332</cp:revision>
  <dcterms:created xsi:type="dcterms:W3CDTF">2021-08-17T08:00:04Z</dcterms:created>
  <dcterms:modified xsi:type="dcterms:W3CDTF">2021-11-19T13:12:59Z</dcterms:modified>
</cp:coreProperties>
</file>