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  <p:sldMasterId id="2147483693" r:id="rId3"/>
  </p:sldMasterIdLst>
  <p:notesMasterIdLst>
    <p:notesMasterId r:id="rId16"/>
  </p:notesMasterIdLst>
  <p:sldIdLst>
    <p:sldId id="256" r:id="rId4"/>
    <p:sldId id="805" r:id="rId5"/>
    <p:sldId id="797" r:id="rId6"/>
    <p:sldId id="807" r:id="rId7"/>
    <p:sldId id="798" r:id="rId8"/>
    <p:sldId id="804" r:id="rId9"/>
    <p:sldId id="806" r:id="rId10"/>
    <p:sldId id="808" r:id="rId11"/>
    <p:sldId id="809" r:id="rId12"/>
    <p:sldId id="811" r:id="rId13"/>
    <p:sldId id="801" r:id="rId14"/>
    <p:sldId id="260" r:id="rId15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  <p:cmAuthor id="2" name="Maya Ninova" initials="MN" lastIdx="1" clrIdx="1">
    <p:extLst>
      <p:ext uri="{19B8F6BF-5375-455C-9EA6-DF929625EA0E}">
        <p15:presenceInfo xmlns:p15="http://schemas.microsoft.com/office/powerpoint/2012/main" userId="S::m.ninova@mon.bg::87f4672a-b248-4952-b0b4-c19759614e6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998F"/>
    <a:srgbClr val="002060"/>
    <a:srgbClr val="405888"/>
    <a:srgbClr val="495482"/>
    <a:srgbClr val="0070C0"/>
    <a:srgbClr val="FF9900"/>
    <a:srgbClr val="B40000"/>
    <a:srgbClr val="CC6600"/>
    <a:srgbClr val="247252"/>
    <a:srgbClr val="C143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96" autoAdjust="0"/>
    <p:restoredTop sz="83314" autoAdjust="0"/>
  </p:normalViewPr>
  <p:slideViewPr>
    <p:cSldViewPr snapToGrid="0">
      <p:cViewPr varScale="1">
        <p:scale>
          <a:sx n="69" d="100"/>
          <a:sy n="69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19.6.2025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40301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тире № 2: (Процесът е описан подробно в Ръководство за потребителя за модул „Е-Управление на проекти“). </a:t>
            </a:r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33635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/>
              <a:t>За промяна на банковата сметка се представя и нова финансова идентификация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Специфични изисквания при промяна на лицето, представляващо бенефициента – прилага се и при промяна на ръководител на проект с делегирани правомощия да представлява бенефициента: </a:t>
            </a:r>
          </a:p>
          <a:p>
            <a:pPr marL="342900" lvl="0" indent="-342900" algn="just">
              <a:spcAft>
                <a:spcPts val="600"/>
              </a:spcAft>
              <a:buFont typeface="Wingdings" panose="05000000000000000000" pitchFamily="2" charset="2"/>
              <a:buChar char=""/>
              <a:tabLst>
                <a:tab pos="450215" algn="l"/>
              </a:tabLst>
            </a:pPr>
            <a:r>
              <a:rPr lang="bg-BG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Акта за промяна, издаден от компетентен орган;</a:t>
            </a:r>
            <a:endParaRPr lang="bg-BG" sz="1800" dirty="0"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Wingdings" panose="05000000000000000000" pitchFamily="2" charset="2"/>
              <a:buChar char=""/>
              <a:tabLst>
                <a:tab pos="450215" algn="l"/>
              </a:tabLst>
            </a:pPr>
            <a:r>
              <a:rPr lang="bg-BG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Декларация при кандидатстване на кандидата (Приложение към пакета Насоки за кандидатстване) на новото лице, представляващо бенефициента; </a:t>
            </a:r>
            <a:endParaRPr lang="bg-BG" sz="1800" dirty="0"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Wingdings" panose="05000000000000000000" pitchFamily="2" charset="2"/>
              <a:buChar char=""/>
              <a:tabLst>
                <a:tab pos="450215" algn="l"/>
              </a:tabLst>
            </a:pPr>
            <a:r>
              <a:rPr lang="bg-BG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Свидетелство за съдимост на новото лице, представляващо бенефициента – само в случаите, когато МЗ е уведомило изрично бенефициента, че за същото не може да бъде извършена служебна проверка в системата за издаване на електронно свидетелство за съдимост. (Електронното свидетелство за съдимост се издава за лица, за които не са съставяни бюлетини за съдимост и/или бюлетини за наложени административни наказания по реда на чл. 78а от НК. В останалите случаи, както и за лицата, родени в чужбина, свидетелство за съдимост се издава по общо установения ред); </a:t>
            </a:r>
            <a:endParaRPr lang="bg-BG" sz="1800" dirty="0"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Wingdings" panose="05000000000000000000" pitchFamily="2" charset="2"/>
              <a:buChar char=""/>
              <a:tabLst>
                <a:tab pos="450215" algn="l"/>
              </a:tabLst>
            </a:pPr>
            <a:r>
              <a:rPr lang="bg-BG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Финансова идентификация (ако е приложимо);</a:t>
            </a:r>
            <a:endParaRPr lang="bg-BG" sz="1800" dirty="0"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600"/>
              </a:spcAft>
              <a:buFont typeface="Wingdings" panose="05000000000000000000" pitchFamily="2" charset="2"/>
              <a:buChar char=""/>
              <a:tabLst>
                <a:tab pos="450215" algn="l"/>
              </a:tabLst>
            </a:pPr>
            <a:r>
              <a:rPr lang="bg-BG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Информация за телефон, лице за контакт и електронна поща, в случай че се променят.</a:t>
            </a:r>
            <a:endParaRPr lang="bg-BG" sz="1800" dirty="0"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План за изпълнение на дейностите - </a:t>
            </a:r>
            <a:r>
              <a:rPr lang="ru-RU" sz="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Новата продължителност на дейностите не може да излиза извън срока на продължителност на проекта съгласно секция „Основни данни“ от Формуляра, освен в случаите, в които искането за продължителност на дейностите по проекта е съчетано с обосновано искане за удължаване на срока. Исканите промени не трябва да се отнасят за отминал период от време.;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072661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638364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87288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10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35433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2903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548E8-AEC1-4DA4-9CD6-A7920B48B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164EB-9407-4F64-8745-21C8F77003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90935-4F01-4A6D-9305-CB7DD0482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C4ED-D069-460E-B65C-8949C855AEC5}" type="datetimeFigureOut">
              <a:rPr lang="bg-BG" smtClean="0"/>
              <a:t>19.6.2025 г.</a:t>
            </a:fld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C70330-6735-44D0-88A2-738972562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66F066-08BA-4530-B699-8CA67DCC1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7B4E1-EC47-4787-9487-3C6F7F10436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51511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3225800"/>
            <a:ext cx="12192000" cy="3632200"/>
          </a:xfrm>
          <a:prstGeom prst="rect">
            <a:avLst/>
          </a:prstGeom>
          <a:gradFill flip="none" rotWithShape="1">
            <a:gsLst>
              <a:gs pos="44000">
                <a:srgbClr val="CBCBCB">
                  <a:alpha val="22000"/>
                </a:srgbClr>
              </a:gs>
              <a:gs pos="100000">
                <a:srgbClr val="5F5F5F">
                  <a:alpha val="1900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4987990"/>
            <a:ext cx="10363200" cy="610820"/>
          </a:xfrm>
        </p:spPr>
        <p:txBody>
          <a:bodyPr/>
          <a:lstStyle>
            <a:lvl1pPr algn="ctr"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5509360"/>
            <a:ext cx="8534400" cy="764440"/>
          </a:xfrm>
        </p:spPr>
        <p:txBody>
          <a:bodyPr>
            <a:normAutofit/>
          </a:bodyPr>
          <a:lstStyle>
            <a:lvl1pPr marL="0" indent="0" algn="ctr">
              <a:buNone/>
              <a:defRPr lang="en-US" sz="24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609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26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3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157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599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5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1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3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79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3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15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475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11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2990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59" indent="0">
              <a:buNone/>
              <a:defRPr sz="2667" b="1"/>
            </a:lvl2pPr>
            <a:lvl3pPr marL="1219119" indent="0">
              <a:buNone/>
              <a:defRPr sz="2400" b="1"/>
            </a:lvl3pPr>
            <a:lvl4pPr marL="1828678" indent="0">
              <a:buNone/>
              <a:defRPr sz="2133" b="1"/>
            </a:lvl4pPr>
            <a:lvl5pPr marL="2438238" indent="0">
              <a:buNone/>
              <a:defRPr sz="2133" b="1"/>
            </a:lvl5pPr>
            <a:lvl6pPr marL="3047797" indent="0">
              <a:buNone/>
              <a:defRPr sz="2133" b="1"/>
            </a:lvl6pPr>
            <a:lvl7pPr marL="3657357" indent="0">
              <a:buNone/>
              <a:defRPr sz="2133" b="1"/>
            </a:lvl7pPr>
            <a:lvl8pPr marL="4266915" indent="0">
              <a:buNone/>
              <a:defRPr sz="2133" b="1"/>
            </a:lvl8pPr>
            <a:lvl9pPr marL="4876475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59" indent="0">
              <a:buNone/>
              <a:defRPr sz="2667" b="1"/>
            </a:lvl2pPr>
            <a:lvl3pPr marL="1219119" indent="0">
              <a:buNone/>
              <a:defRPr sz="2400" b="1"/>
            </a:lvl3pPr>
            <a:lvl4pPr marL="1828678" indent="0">
              <a:buNone/>
              <a:defRPr sz="2133" b="1"/>
            </a:lvl4pPr>
            <a:lvl5pPr marL="2438238" indent="0">
              <a:buNone/>
              <a:defRPr sz="2133" b="1"/>
            </a:lvl5pPr>
            <a:lvl6pPr marL="3047797" indent="0">
              <a:buNone/>
              <a:defRPr sz="2133" b="1"/>
            </a:lvl6pPr>
            <a:lvl7pPr marL="3657357" indent="0">
              <a:buNone/>
              <a:defRPr sz="2133" b="1"/>
            </a:lvl7pPr>
            <a:lvl8pPr marL="4266915" indent="0">
              <a:buNone/>
              <a:defRPr sz="2133" b="1"/>
            </a:lvl8pPr>
            <a:lvl9pPr marL="4876475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6924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40"/>
            <a:ext cx="10972800" cy="715961"/>
          </a:xfrm>
        </p:spPr>
        <p:txBody>
          <a:bodyPr>
            <a:normAutofit/>
          </a:bodyPr>
          <a:lstStyle>
            <a:lvl1pPr algn="l">
              <a:defRPr sz="3733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63695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40"/>
            <a:ext cx="10972800" cy="715961"/>
          </a:xfrm>
        </p:spPr>
        <p:txBody>
          <a:bodyPr>
            <a:normAutofit/>
          </a:bodyPr>
          <a:lstStyle>
            <a:lvl1pPr algn="l">
              <a:defRPr sz="3733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990600"/>
            <a:ext cx="10972800" cy="508000"/>
          </a:xfrm>
        </p:spPr>
        <p:txBody>
          <a:bodyPr>
            <a:noAutofit/>
          </a:bodyPr>
          <a:lstStyle>
            <a:lvl1pPr marL="0" indent="0">
              <a:buNone/>
              <a:defRPr sz="1867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7537940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1340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Only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5901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40"/>
            <a:ext cx="10972800" cy="715961"/>
          </a:xfrm>
        </p:spPr>
        <p:txBody>
          <a:bodyPr>
            <a:normAutofit/>
          </a:bodyPr>
          <a:lstStyle>
            <a:lvl1pPr algn="l">
              <a:defRPr sz="3733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990600"/>
            <a:ext cx="10972800" cy="508000"/>
          </a:xfrm>
        </p:spPr>
        <p:txBody>
          <a:bodyPr>
            <a:noAutofit/>
          </a:bodyPr>
          <a:lstStyle>
            <a:lvl1pPr marL="0" indent="0">
              <a:buNone/>
              <a:defRPr sz="1867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5911133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40"/>
            <a:ext cx="10972800" cy="715961"/>
          </a:xfrm>
        </p:spPr>
        <p:txBody>
          <a:bodyPr>
            <a:normAutofit/>
          </a:bodyPr>
          <a:lstStyle>
            <a:lvl1pPr algn="l">
              <a:defRPr sz="3733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827611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636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59" indent="0">
              <a:buNone/>
              <a:defRPr sz="1600"/>
            </a:lvl2pPr>
            <a:lvl3pPr marL="1219119" indent="0">
              <a:buNone/>
              <a:defRPr sz="1333"/>
            </a:lvl3pPr>
            <a:lvl4pPr marL="1828678" indent="0">
              <a:buNone/>
              <a:defRPr sz="1200"/>
            </a:lvl4pPr>
            <a:lvl5pPr marL="2438238" indent="0">
              <a:buNone/>
              <a:defRPr sz="1200"/>
            </a:lvl5pPr>
            <a:lvl6pPr marL="3047797" indent="0">
              <a:buNone/>
              <a:defRPr sz="1200"/>
            </a:lvl6pPr>
            <a:lvl7pPr marL="3657357" indent="0">
              <a:buNone/>
              <a:defRPr sz="1200"/>
            </a:lvl7pPr>
            <a:lvl8pPr marL="4266915" indent="0">
              <a:buNone/>
              <a:defRPr sz="1200"/>
            </a:lvl8pPr>
            <a:lvl9pPr marL="4876475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3106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59" indent="0">
              <a:buNone/>
              <a:defRPr sz="3733"/>
            </a:lvl2pPr>
            <a:lvl3pPr marL="1219119" indent="0">
              <a:buNone/>
              <a:defRPr sz="3200"/>
            </a:lvl3pPr>
            <a:lvl4pPr marL="1828678" indent="0">
              <a:buNone/>
              <a:defRPr sz="2667"/>
            </a:lvl4pPr>
            <a:lvl5pPr marL="2438238" indent="0">
              <a:buNone/>
              <a:defRPr sz="2667"/>
            </a:lvl5pPr>
            <a:lvl6pPr marL="3047797" indent="0">
              <a:buNone/>
              <a:defRPr sz="2667"/>
            </a:lvl6pPr>
            <a:lvl7pPr marL="3657357" indent="0">
              <a:buNone/>
              <a:defRPr sz="2667"/>
            </a:lvl7pPr>
            <a:lvl8pPr marL="4266915" indent="0">
              <a:buNone/>
              <a:defRPr sz="2667"/>
            </a:lvl8pPr>
            <a:lvl9pPr marL="4876475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59" indent="0">
              <a:buNone/>
              <a:defRPr sz="1600"/>
            </a:lvl2pPr>
            <a:lvl3pPr marL="1219119" indent="0">
              <a:buNone/>
              <a:defRPr sz="1333"/>
            </a:lvl3pPr>
            <a:lvl4pPr marL="1828678" indent="0">
              <a:buNone/>
              <a:defRPr sz="1200"/>
            </a:lvl4pPr>
            <a:lvl5pPr marL="2438238" indent="0">
              <a:buNone/>
              <a:defRPr sz="1200"/>
            </a:lvl5pPr>
            <a:lvl6pPr marL="3047797" indent="0">
              <a:buNone/>
              <a:defRPr sz="1200"/>
            </a:lvl6pPr>
            <a:lvl7pPr marL="3657357" indent="0">
              <a:buNone/>
              <a:defRPr sz="1200"/>
            </a:lvl7pPr>
            <a:lvl8pPr marL="4266915" indent="0">
              <a:buNone/>
              <a:defRPr sz="1200"/>
            </a:lvl8pPr>
            <a:lvl9pPr marL="4876475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857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1310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9353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model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1245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282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40"/>
            <a:ext cx="10972800" cy="715961"/>
          </a:xfrm>
        </p:spPr>
        <p:txBody>
          <a:bodyPr>
            <a:normAutofit/>
          </a:bodyPr>
          <a:lstStyle>
            <a:lvl1pPr algn="l">
              <a:defRPr sz="3733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990600"/>
            <a:ext cx="10972800" cy="508000"/>
          </a:xfrm>
        </p:spPr>
        <p:txBody>
          <a:bodyPr>
            <a:noAutofit/>
          </a:bodyPr>
          <a:lstStyle>
            <a:lvl1pPr marL="0" indent="0">
              <a:buNone/>
              <a:defRPr sz="1867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2273458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lidemodel2">
    <p:bg>
      <p:bgPr>
        <a:gradFill flip="none" rotWithShape="1">
          <a:gsLst>
            <a:gs pos="55000">
              <a:srgbClr val="1181AE"/>
            </a:gs>
            <a:gs pos="0">
              <a:srgbClr val="1181AE"/>
            </a:gs>
            <a:gs pos="100000">
              <a:srgbClr val="09547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8015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40"/>
            <a:ext cx="10972800" cy="715961"/>
          </a:xfrm>
        </p:spPr>
        <p:txBody>
          <a:bodyPr>
            <a:normAutofit/>
          </a:bodyPr>
          <a:lstStyle>
            <a:lvl1pPr algn="l">
              <a:defRPr sz="3733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990600"/>
            <a:ext cx="10972800" cy="508000"/>
          </a:xfrm>
        </p:spPr>
        <p:txBody>
          <a:bodyPr>
            <a:noAutofit/>
          </a:bodyPr>
          <a:lstStyle>
            <a:lvl1pPr marL="0" indent="0">
              <a:buNone/>
              <a:defRPr sz="1867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684729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" y="3225800"/>
            <a:ext cx="12192000" cy="3632200"/>
          </a:xfrm>
          <a:prstGeom prst="rect">
            <a:avLst/>
          </a:prstGeom>
          <a:gradFill flip="none" rotWithShape="1">
            <a:gsLst>
              <a:gs pos="44000">
                <a:srgbClr val="CBCBCB">
                  <a:alpha val="22000"/>
                </a:srgbClr>
              </a:gs>
              <a:gs pos="100000">
                <a:srgbClr val="5F5F5F">
                  <a:alpha val="1900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895"/>
            <a:endParaRPr lang="en-US" sz="2399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1" y="4987990"/>
            <a:ext cx="10363200" cy="610820"/>
          </a:xfrm>
        </p:spPr>
        <p:txBody>
          <a:bodyPr/>
          <a:lstStyle>
            <a:lvl1pPr algn="ctr">
              <a:defRPr lang="en-US" sz="3999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5509360"/>
            <a:ext cx="8534401" cy="764440"/>
          </a:xfrm>
        </p:spPr>
        <p:txBody>
          <a:bodyPr>
            <a:normAutofit/>
          </a:bodyPr>
          <a:lstStyle>
            <a:lvl1pPr marL="0" indent="0" algn="ctr">
              <a:buNone/>
              <a:defRPr lang="en-US" sz="2399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609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5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421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1" y="2130429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2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1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5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6407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5211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</p:spPr>
        <p:txBody>
          <a:bodyPr anchor="t"/>
          <a:lstStyle>
            <a:lvl1pPr algn="l">
              <a:defRPr sz="5332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6">
                <a:solidFill>
                  <a:schemeClr val="tx1">
                    <a:tint val="75000"/>
                  </a:schemeClr>
                </a:solidFill>
              </a:defRPr>
            </a:lvl1pPr>
            <a:lvl2pPr marL="609422" indent="0">
              <a:buNone/>
              <a:defRPr sz="2399">
                <a:solidFill>
                  <a:schemeClr val="tx1">
                    <a:tint val="75000"/>
                  </a:schemeClr>
                </a:solidFill>
              </a:defRPr>
            </a:lvl2pPr>
            <a:lvl3pPr marL="121884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267" indent="0">
              <a:buNone/>
              <a:defRPr sz="1866">
                <a:solidFill>
                  <a:schemeClr val="tx1">
                    <a:tint val="75000"/>
                  </a:schemeClr>
                </a:solidFill>
              </a:defRPr>
            </a:lvl4pPr>
            <a:lvl5pPr marL="2437689" indent="0">
              <a:buNone/>
              <a:defRPr sz="1866">
                <a:solidFill>
                  <a:schemeClr val="tx1">
                    <a:tint val="75000"/>
                  </a:schemeClr>
                </a:solidFill>
              </a:defRPr>
            </a:lvl5pPr>
            <a:lvl6pPr marL="3047111" indent="0">
              <a:buNone/>
              <a:defRPr sz="1866">
                <a:solidFill>
                  <a:schemeClr val="tx1">
                    <a:tint val="75000"/>
                  </a:schemeClr>
                </a:solidFill>
              </a:defRPr>
            </a:lvl6pPr>
            <a:lvl7pPr marL="3656534" indent="0">
              <a:buNone/>
              <a:defRPr sz="1866">
                <a:solidFill>
                  <a:schemeClr val="tx1">
                    <a:tint val="75000"/>
                  </a:schemeClr>
                </a:solidFill>
              </a:defRPr>
            </a:lvl7pPr>
            <a:lvl8pPr marL="4265955" indent="0">
              <a:buNone/>
              <a:defRPr sz="1866">
                <a:solidFill>
                  <a:schemeClr val="tx1">
                    <a:tint val="75000"/>
                  </a:schemeClr>
                </a:solidFill>
              </a:defRPr>
            </a:lvl8pPr>
            <a:lvl9pPr marL="4875378" indent="0">
              <a:buNone/>
              <a:defRPr sz="186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5108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384800" cy="4525963"/>
          </a:xfrm>
        </p:spPr>
        <p:txBody>
          <a:bodyPr/>
          <a:lstStyle>
            <a:lvl1pPr>
              <a:defRPr sz="3732"/>
            </a:lvl1pPr>
            <a:lvl2pPr>
              <a:defRPr sz="3199"/>
            </a:lvl2pPr>
            <a:lvl3pPr>
              <a:defRPr sz="2666"/>
            </a:lvl3pPr>
            <a:lvl4pPr>
              <a:defRPr sz="2399"/>
            </a:lvl4pPr>
            <a:lvl5pPr>
              <a:defRPr sz="2399"/>
            </a:lvl5pPr>
            <a:lvl6pPr>
              <a:defRPr sz="2399"/>
            </a:lvl6pPr>
            <a:lvl7pPr>
              <a:defRPr sz="2399"/>
            </a:lvl7pPr>
            <a:lvl8pPr>
              <a:defRPr sz="2399"/>
            </a:lvl8pPr>
            <a:lvl9pPr>
              <a:defRPr sz="23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2"/>
            <a:ext cx="5384800" cy="4525963"/>
          </a:xfrm>
        </p:spPr>
        <p:txBody>
          <a:bodyPr/>
          <a:lstStyle>
            <a:lvl1pPr>
              <a:defRPr sz="3732"/>
            </a:lvl1pPr>
            <a:lvl2pPr>
              <a:defRPr sz="3199"/>
            </a:lvl2pPr>
            <a:lvl3pPr>
              <a:defRPr sz="2666"/>
            </a:lvl3pPr>
            <a:lvl4pPr>
              <a:defRPr sz="2399"/>
            </a:lvl4pPr>
            <a:lvl5pPr>
              <a:defRPr sz="2399"/>
            </a:lvl5pPr>
            <a:lvl6pPr>
              <a:defRPr sz="2399"/>
            </a:lvl6pPr>
            <a:lvl7pPr>
              <a:defRPr sz="2399"/>
            </a:lvl7pPr>
            <a:lvl8pPr>
              <a:defRPr sz="2399"/>
            </a:lvl8pPr>
            <a:lvl9pPr>
              <a:defRPr sz="23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6367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3199" b="1"/>
            </a:lvl1pPr>
            <a:lvl2pPr marL="609422" indent="0">
              <a:buNone/>
              <a:defRPr sz="2666" b="1"/>
            </a:lvl2pPr>
            <a:lvl3pPr marL="1218845" indent="0">
              <a:buNone/>
              <a:defRPr sz="2399" b="1"/>
            </a:lvl3pPr>
            <a:lvl4pPr marL="1828267" indent="0">
              <a:buNone/>
              <a:defRPr sz="2133" b="1"/>
            </a:lvl4pPr>
            <a:lvl5pPr marL="2437689" indent="0">
              <a:buNone/>
              <a:defRPr sz="2133" b="1"/>
            </a:lvl5pPr>
            <a:lvl6pPr marL="3047111" indent="0">
              <a:buNone/>
              <a:defRPr sz="2133" b="1"/>
            </a:lvl6pPr>
            <a:lvl7pPr marL="3656534" indent="0">
              <a:buNone/>
              <a:defRPr sz="2133" b="1"/>
            </a:lvl7pPr>
            <a:lvl8pPr marL="4265955" indent="0">
              <a:buNone/>
              <a:defRPr sz="2133" b="1"/>
            </a:lvl8pPr>
            <a:lvl9pPr marL="48753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199"/>
            </a:lvl1pPr>
            <a:lvl2pPr>
              <a:defRPr sz="2666"/>
            </a:lvl2pPr>
            <a:lvl3pPr>
              <a:defRPr sz="2399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4"/>
            <a:ext cx="5389033" cy="639763"/>
          </a:xfrm>
        </p:spPr>
        <p:txBody>
          <a:bodyPr anchor="b"/>
          <a:lstStyle>
            <a:lvl1pPr marL="0" indent="0">
              <a:buNone/>
              <a:defRPr sz="3199" b="1"/>
            </a:lvl1pPr>
            <a:lvl2pPr marL="609422" indent="0">
              <a:buNone/>
              <a:defRPr sz="2666" b="1"/>
            </a:lvl2pPr>
            <a:lvl3pPr marL="1218845" indent="0">
              <a:buNone/>
              <a:defRPr sz="2399" b="1"/>
            </a:lvl3pPr>
            <a:lvl4pPr marL="1828267" indent="0">
              <a:buNone/>
              <a:defRPr sz="2133" b="1"/>
            </a:lvl4pPr>
            <a:lvl5pPr marL="2437689" indent="0">
              <a:buNone/>
              <a:defRPr sz="2133" b="1"/>
            </a:lvl5pPr>
            <a:lvl6pPr marL="3047111" indent="0">
              <a:buNone/>
              <a:defRPr sz="2133" b="1"/>
            </a:lvl6pPr>
            <a:lvl7pPr marL="3656534" indent="0">
              <a:buNone/>
              <a:defRPr sz="2133" b="1"/>
            </a:lvl7pPr>
            <a:lvl8pPr marL="4265955" indent="0">
              <a:buNone/>
              <a:defRPr sz="2133" b="1"/>
            </a:lvl8pPr>
            <a:lvl9pPr marL="48753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199"/>
            </a:lvl1pPr>
            <a:lvl2pPr>
              <a:defRPr sz="2666"/>
            </a:lvl2pPr>
            <a:lvl3pPr>
              <a:defRPr sz="2399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37881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41"/>
            <a:ext cx="10972801" cy="715961"/>
          </a:xfrm>
        </p:spPr>
        <p:txBody>
          <a:bodyPr>
            <a:normAutofit/>
          </a:bodyPr>
          <a:lstStyle>
            <a:lvl1pPr algn="l">
              <a:defRPr sz="3732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5062016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41"/>
            <a:ext cx="10972801" cy="715961"/>
          </a:xfrm>
        </p:spPr>
        <p:txBody>
          <a:bodyPr>
            <a:normAutofit/>
          </a:bodyPr>
          <a:lstStyle>
            <a:lvl1pPr algn="l">
              <a:defRPr sz="373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990600"/>
            <a:ext cx="10972801" cy="508000"/>
          </a:xfrm>
        </p:spPr>
        <p:txBody>
          <a:bodyPr>
            <a:noAutofit/>
          </a:bodyPr>
          <a:lstStyle>
            <a:lvl1pPr marL="0" indent="0">
              <a:buNone/>
              <a:defRPr sz="1866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701426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80379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4" y="273050"/>
            <a:ext cx="4011084" cy="1162051"/>
          </a:xfrm>
        </p:spPr>
        <p:txBody>
          <a:bodyPr anchor="b"/>
          <a:lstStyle>
            <a:lvl1pPr algn="l">
              <a:defRPr sz="266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4"/>
            <a:ext cx="6815667" cy="5853113"/>
          </a:xfrm>
        </p:spPr>
        <p:txBody>
          <a:bodyPr/>
          <a:lstStyle>
            <a:lvl1pPr>
              <a:defRPr sz="4266"/>
            </a:lvl1pPr>
            <a:lvl2pPr>
              <a:defRPr sz="3732"/>
            </a:lvl2pPr>
            <a:lvl3pPr>
              <a:defRPr sz="3199"/>
            </a:lvl3pPr>
            <a:lvl4pPr>
              <a:defRPr sz="2666"/>
            </a:lvl4pPr>
            <a:lvl5pPr>
              <a:defRPr sz="2666"/>
            </a:lvl5pPr>
            <a:lvl6pPr>
              <a:defRPr sz="2666"/>
            </a:lvl6pPr>
            <a:lvl7pPr>
              <a:defRPr sz="2666"/>
            </a:lvl7pPr>
            <a:lvl8pPr>
              <a:defRPr sz="2666"/>
            </a:lvl8pPr>
            <a:lvl9pPr>
              <a:defRPr sz="266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4" y="1435103"/>
            <a:ext cx="4011084" cy="4691063"/>
          </a:xfrm>
        </p:spPr>
        <p:txBody>
          <a:bodyPr/>
          <a:lstStyle>
            <a:lvl1pPr marL="0" indent="0">
              <a:buNone/>
              <a:defRPr sz="1866"/>
            </a:lvl1pPr>
            <a:lvl2pPr marL="609422" indent="0">
              <a:buNone/>
              <a:defRPr sz="1600"/>
            </a:lvl2pPr>
            <a:lvl3pPr marL="1218845" indent="0">
              <a:buNone/>
              <a:defRPr sz="1333"/>
            </a:lvl3pPr>
            <a:lvl4pPr marL="1828267" indent="0">
              <a:buNone/>
              <a:defRPr sz="1200"/>
            </a:lvl4pPr>
            <a:lvl5pPr marL="2437689" indent="0">
              <a:buNone/>
              <a:defRPr sz="1200"/>
            </a:lvl5pPr>
            <a:lvl6pPr marL="3047111" indent="0">
              <a:buNone/>
              <a:defRPr sz="1200"/>
            </a:lvl6pPr>
            <a:lvl7pPr marL="3656534" indent="0">
              <a:buNone/>
              <a:defRPr sz="1200"/>
            </a:lvl7pPr>
            <a:lvl8pPr marL="4265955" indent="0">
              <a:buNone/>
              <a:defRPr sz="1200"/>
            </a:lvl8pPr>
            <a:lvl9pPr marL="48753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6019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8" y="4800602"/>
            <a:ext cx="7315200" cy="566739"/>
          </a:xfrm>
        </p:spPr>
        <p:txBody>
          <a:bodyPr anchor="b"/>
          <a:lstStyle>
            <a:lvl1pPr algn="l">
              <a:defRPr sz="266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8" y="612775"/>
            <a:ext cx="7315200" cy="4114800"/>
          </a:xfrm>
        </p:spPr>
        <p:txBody>
          <a:bodyPr/>
          <a:lstStyle>
            <a:lvl1pPr marL="0" indent="0">
              <a:buNone/>
              <a:defRPr sz="4266"/>
            </a:lvl1pPr>
            <a:lvl2pPr marL="609422" indent="0">
              <a:buNone/>
              <a:defRPr sz="3732"/>
            </a:lvl2pPr>
            <a:lvl3pPr marL="1218845" indent="0">
              <a:buNone/>
              <a:defRPr sz="3199"/>
            </a:lvl3pPr>
            <a:lvl4pPr marL="1828267" indent="0">
              <a:buNone/>
              <a:defRPr sz="2666"/>
            </a:lvl4pPr>
            <a:lvl5pPr marL="2437689" indent="0">
              <a:buNone/>
              <a:defRPr sz="2666"/>
            </a:lvl5pPr>
            <a:lvl6pPr marL="3047111" indent="0">
              <a:buNone/>
              <a:defRPr sz="2666"/>
            </a:lvl6pPr>
            <a:lvl7pPr marL="3656534" indent="0">
              <a:buNone/>
              <a:defRPr sz="2666"/>
            </a:lvl7pPr>
            <a:lvl8pPr marL="4265955" indent="0">
              <a:buNone/>
              <a:defRPr sz="2666"/>
            </a:lvl8pPr>
            <a:lvl9pPr marL="4875378" indent="0">
              <a:buNone/>
              <a:defRPr sz="2666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8" y="5367340"/>
            <a:ext cx="7315200" cy="804863"/>
          </a:xfrm>
        </p:spPr>
        <p:txBody>
          <a:bodyPr/>
          <a:lstStyle>
            <a:lvl1pPr marL="0" indent="0">
              <a:buNone/>
              <a:defRPr sz="1866"/>
            </a:lvl1pPr>
            <a:lvl2pPr marL="609422" indent="0">
              <a:buNone/>
              <a:defRPr sz="1600"/>
            </a:lvl2pPr>
            <a:lvl3pPr marL="1218845" indent="0">
              <a:buNone/>
              <a:defRPr sz="1333"/>
            </a:lvl3pPr>
            <a:lvl4pPr marL="1828267" indent="0">
              <a:buNone/>
              <a:defRPr sz="1200"/>
            </a:lvl4pPr>
            <a:lvl5pPr marL="2437689" indent="0">
              <a:buNone/>
              <a:defRPr sz="1200"/>
            </a:lvl5pPr>
            <a:lvl6pPr marL="3047111" indent="0">
              <a:buNone/>
              <a:defRPr sz="1200"/>
            </a:lvl6pPr>
            <a:lvl7pPr marL="3656534" indent="0">
              <a:buNone/>
              <a:defRPr sz="1200"/>
            </a:lvl7pPr>
            <a:lvl8pPr marL="4265955" indent="0">
              <a:buNone/>
              <a:defRPr sz="1200"/>
            </a:lvl8pPr>
            <a:lvl9pPr marL="48753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86129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4260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4131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41"/>
            <a:ext cx="10972801" cy="715961"/>
          </a:xfrm>
        </p:spPr>
        <p:txBody>
          <a:bodyPr>
            <a:normAutofit/>
          </a:bodyPr>
          <a:lstStyle>
            <a:lvl1pPr algn="l">
              <a:defRPr sz="3732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990600"/>
            <a:ext cx="10972801" cy="508000"/>
          </a:xfrm>
        </p:spPr>
        <p:txBody>
          <a:bodyPr>
            <a:noAutofit/>
          </a:bodyPr>
          <a:lstStyle>
            <a:lvl1pPr marL="0" indent="0">
              <a:buNone/>
              <a:defRPr sz="1866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9789710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Only">
    <p:bg>
      <p:bgPr>
        <a:gradFill flip="none" rotWithShape="1">
          <a:gsLst>
            <a:gs pos="81000">
              <a:schemeClr val="bg1">
                <a:lumMod val="95000"/>
              </a:schemeClr>
            </a:gs>
            <a:gs pos="0">
              <a:schemeClr val="bg1"/>
            </a:gs>
            <a:gs pos="100000">
              <a:schemeClr val="bg1">
                <a:lumMod val="9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4642"/>
            <a:ext cx="6705600" cy="711081"/>
          </a:xfrm>
        </p:spPr>
        <p:txBody>
          <a:bodyPr>
            <a:noAutofit/>
          </a:bodyPr>
          <a:lstStyle>
            <a:lvl1pPr>
              <a:defRPr sz="3599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4E2B0-FEF2-4C8F-90A4-46C9D72643E3}" type="datetime1">
              <a:rPr lang="en-US" smtClean="0"/>
              <a:t>6/19/2025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SlideModel.com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30000" y="6356354"/>
            <a:ext cx="762001" cy="365125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91440" rIns="0" bIns="91440" numCol="1" anchor="ctr" anchorCtr="1" compatLnSpc="1">
            <a:prstTxWarp prst="textNoShape">
              <a:avLst/>
            </a:prstTxWarp>
          </a:bodyPr>
          <a:lstStyle>
            <a:lvl1pPr algn="r">
              <a:defRPr lang="en-US" sz="1400" kern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96E69268-9C8B-4EBF-A9EE-DC5DC2D48DC3}" type="slidenum">
              <a:rPr lang="es-UY" smtClean="0"/>
              <a:pPr/>
              <a:t>‹#›</a:t>
            </a:fld>
            <a:endParaRPr lang="es-UY" dirty="0"/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7480301" y="362139"/>
            <a:ext cx="4114800" cy="533400"/>
          </a:xfrm>
        </p:spPr>
        <p:txBody>
          <a:bodyPr anchor="ctr">
            <a:noAutofit/>
          </a:bodyPr>
          <a:lstStyle>
            <a:lvl1pPr marL="0" indent="0" algn="r">
              <a:buNone/>
              <a:defRPr sz="1999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Breadcrumb 1 &gt; Breadcrumb 2</a:t>
            </a:r>
            <a:endParaRPr lang="es-UY" dirty="0"/>
          </a:p>
        </p:txBody>
      </p:sp>
    </p:spTree>
    <p:extLst>
      <p:ext uri="{BB962C8B-B14F-4D97-AF65-F5344CB8AC3E}">
        <p14:creationId xmlns:p14="http://schemas.microsoft.com/office/powerpoint/2010/main" val="1748445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Left Clipart Right">
    <p:bg>
      <p:bgPr>
        <a:solidFill>
          <a:schemeClr val="bg1">
            <a:lumMod val="95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ontent Placeholder 7"/>
          <p:cNvSpPr>
            <a:spLocks noGrp="1"/>
          </p:cNvSpPr>
          <p:nvPr>
            <p:ph sz="quarter" idx="13" hasCustomPrompt="1"/>
          </p:nvPr>
        </p:nvSpPr>
        <p:spPr>
          <a:xfrm>
            <a:off x="684391" y="1066800"/>
            <a:ext cx="4192092" cy="762000"/>
          </a:xfrm>
        </p:spPr>
        <p:txBody>
          <a:bodyPr>
            <a:noAutofit/>
          </a:bodyPr>
          <a:lstStyle>
            <a:lvl1pPr>
              <a:defRPr sz="3999" b="1"/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2" name="Content Placeholder 10"/>
          <p:cNvSpPr>
            <a:spLocks noGrp="1"/>
          </p:cNvSpPr>
          <p:nvPr>
            <p:ph sz="quarter" idx="14"/>
          </p:nvPr>
        </p:nvSpPr>
        <p:spPr>
          <a:xfrm>
            <a:off x="684391" y="2057400"/>
            <a:ext cx="4192092" cy="3810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0181785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model2">
    <p:bg>
      <p:bgPr>
        <a:gradFill flip="none" rotWithShape="1">
          <a:gsLst>
            <a:gs pos="55000">
              <a:srgbClr val="1181AE"/>
            </a:gs>
            <a:gs pos="0">
              <a:srgbClr val="1181AE"/>
            </a:gs>
            <a:gs pos="100000">
              <a:srgbClr val="09547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18672" y="2870634"/>
            <a:ext cx="5932223" cy="711081"/>
          </a:xfrm>
        </p:spPr>
        <p:txBody>
          <a:bodyPr>
            <a:normAutofit/>
          </a:bodyPr>
          <a:lstStyle>
            <a:lvl1pPr algn="ctr">
              <a:defRPr sz="36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itchFamily="34" charset="0"/>
                <a:cs typeface="Open Sans" pitchFamily="34" charset="0"/>
              </a:defRPr>
            </a:lvl1pPr>
          </a:lstStyle>
          <a:p>
            <a:r>
              <a:rPr lang="en-US"/>
              <a:t>SlideModel.com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srgbClr val="080808">
                    <a:tint val="75000"/>
                  </a:srgbClr>
                </a:solidFill>
              </a:rPr>
              <a:pPr/>
              <a:t>6/19/2025</a:t>
            </a:fld>
            <a:endParaRPr lang="en-US">
              <a:solidFill>
                <a:srgbClr val="080808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80808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srgbClr val="080808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80808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48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9.xml"/><Relationship Id="rId21" Type="http://schemas.openxmlformats.org/officeDocument/2006/relationships/slideLayout" Target="../slideLayouts/slideLayout27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8.xml"/><Relationship Id="rId16" Type="http://schemas.openxmlformats.org/officeDocument/2006/relationships/slideLayout" Target="../slideLayouts/slideLayout22.xml"/><Relationship Id="rId20" Type="http://schemas.openxmlformats.org/officeDocument/2006/relationships/slideLayout" Target="../slideLayouts/slideLayout26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21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10" r="36743"/>
          <a:stretch/>
        </p:blipFill>
        <p:spPr>
          <a:xfrm>
            <a:off x="3832546" y="68325"/>
            <a:ext cx="3898259" cy="6651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2DDC838-1AF0-4A9A-8EF5-5B168C0743F5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62" y="71355"/>
            <a:ext cx="3029919" cy="7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89163A2-81AD-47CC-A817-EACCDF3388A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446" y="145891"/>
            <a:ext cx="2089166" cy="53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  <p:sldLayoutId id="2147483666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100000">
              <a:srgbClr val="EEEEEE"/>
            </a:gs>
            <a:gs pos="67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40"/>
            <a:ext cx="10972800" cy="711081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138425"/>
            <a:ext cx="10972800" cy="49877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176A7-B091-469C-82C8-89C693043C40}" type="datetimeFigureOut">
              <a:rPr lang="en-US" smtClean="0"/>
              <a:pPr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1" y="6356352"/>
            <a:ext cx="28448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9B1FA-81F2-4940-9AF3-5EAFB5D666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041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6" r:id="rId19"/>
    <p:sldLayoutId id="2147483687" r:id="rId20"/>
    <p:sldLayoutId id="2147483688" r:id="rId21"/>
    <p:sldLayoutId id="2147483689" r:id="rId22"/>
  </p:sldLayoutIdLst>
  <p:txStyles>
    <p:titleStyle>
      <a:lvl1pPr algn="l" defTabSz="1219119" rtl="0" eaLnBrk="1" latinLnBrk="0" hangingPunct="1">
        <a:spcBef>
          <a:spcPct val="0"/>
        </a:spcBef>
        <a:buNone/>
        <a:defRPr sz="3200" kern="1200">
          <a:solidFill>
            <a:schemeClr val="tx1">
              <a:lumMod val="65000"/>
              <a:lumOff val="35000"/>
            </a:schemeClr>
          </a:solidFill>
          <a:latin typeface="+mj-lt"/>
          <a:ea typeface="+mj-ea"/>
          <a:cs typeface="+mj-cs"/>
        </a:defRPr>
      </a:lvl1pPr>
    </p:titleStyle>
    <p:bodyStyle>
      <a:lvl1pPr marL="457170" indent="-457170" algn="l" defTabSz="1219119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j-lt"/>
          <a:ea typeface="+mn-ea"/>
          <a:cs typeface="+mn-cs"/>
        </a:defRPr>
      </a:lvl1pPr>
      <a:lvl2pPr marL="990534" indent="-380974" algn="l" defTabSz="1219119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j-lt"/>
          <a:ea typeface="+mn-ea"/>
          <a:cs typeface="+mn-cs"/>
        </a:defRPr>
      </a:lvl2pPr>
      <a:lvl3pPr marL="1523898" indent="-304780" algn="l" defTabSz="121911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3pPr>
      <a:lvl4pPr marL="2133459" indent="-304780" algn="l" defTabSz="121911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743017" indent="-304780" algn="l" defTabSz="121911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3352576" indent="-304780" algn="l" defTabSz="1219119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136" indent="-304780" algn="l" defTabSz="1219119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695" indent="-304780" algn="l" defTabSz="1219119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254" indent="-304780" algn="l" defTabSz="1219119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1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59" algn="l" defTabSz="121911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19" algn="l" defTabSz="121911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678" algn="l" defTabSz="121911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38" algn="l" defTabSz="121911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797" algn="l" defTabSz="121911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357" algn="l" defTabSz="121911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15" algn="l" defTabSz="121911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475" algn="l" defTabSz="121911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100000">
              <a:srgbClr val="EEEEEE"/>
            </a:gs>
            <a:gs pos="67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41"/>
            <a:ext cx="10972801" cy="711081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138426"/>
            <a:ext cx="10972801" cy="49877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8895"/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8895"/>
              <a:t>6/19/2025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1" y="6356353"/>
            <a:ext cx="38608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8895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2" y="6356353"/>
            <a:ext cx="28448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8895"/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8895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826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  <p:sldLayoutId id="2147483710" r:id="rId17"/>
  </p:sldLayoutIdLst>
  <p:txStyles>
    <p:titleStyle>
      <a:lvl1pPr algn="l" defTabSz="1218845" rtl="0" eaLnBrk="1" latinLnBrk="0" hangingPunct="1">
        <a:spcBef>
          <a:spcPct val="0"/>
        </a:spcBef>
        <a:buNone/>
        <a:defRPr sz="3199" kern="1200">
          <a:solidFill>
            <a:schemeClr val="tx1">
              <a:lumMod val="65000"/>
              <a:lumOff val="35000"/>
            </a:schemeClr>
          </a:solidFill>
          <a:latin typeface="+mj-lt"/>
          <a:ea typeface="+mj-ea"/>
          <a:cs typeface="+mj-cs"/>
        </a:defRPr>
      </a:lvl1pPr>
    </p:titleStyle>
    <p:bodyStyle>
      <a:lvl1pPr marL="457067" indent="-457067" algn="l" defTabSz="1218845" rtl="0" eaLnBrk="1" latinLnBrk="0" hangingPunct="1">
        <a:spcBef>
          <a:spcPct val="20000"/>
        </a:spcBef>
        <a:buFont typeface="Arial" pitchFamily="34" charset="0"/>
        <a:buChar char="•"/>
        <a:defRPr sz="3599" kern="1200">
          <a:solidFill>
            <a:schemeClr val="tx1"/>
          </a:solidFill>
          <a:latin typeface="+mj-lt"/>
          <a:ea typeface="+mn-ea"/>
          <a:cs typeface="+mn-cs"/>
        </a:defRPr>
      </a:lvl1pPr>
      <a:lvl2pPr marL="990311" indent="-380889" algn="l" defTabSz="1218845" rtl="0" eaLnBrk="1" latinLnBrk="0" hangingPunct="1">
        <a:spcBef>
          <a:spcPct val="20000"/>
        </a:spcBef>
        <a:buFont typeface="Arial" pitchFamily="34" charset="0"/>
        <a:buChar char="–"/>
        <a:defRPr sz="3199" kern="1200">
          <a:solidFill>
            <a:schemeClr val="tx1"/>
          </a:solidFill>
          <a:latin typeface="+mj-lt"/>
          <a:ea typeface="+mn-ea"/>
          <a:cs typeface="+mn-cs"/>
        </a:defRPr>
      </a:lvl2pPr>
      <a:lvl3pPr marL="1523555" indent="-304712" algn="l" defTabSz="1218845" rtl="0" eaLnBrk="1" latinLnBrk="0" hangingPunct="1">
        <a:spcBef>
          <a:spcPct val="20000"/>
        </a:spcBef>
        <a:buFont typeface="Arial" pitchFamily="34" charset="0"/>
        <a:buChar char="•"/>
        <a:defRPr sz="2399" kern="1200">
          <a:solidFill>
            <a:schemeClr val="tx1"/>
          </a:solidFill>
          <a:latin typeface="+mj-lt"/>
          <a:ea typeface="+mn-ea"/>
          <a:cs typeface="+mn-cs"/>
        </a:defRPr>
      </a:lvl3pPr>
      <a:lvl4pPr marL="2132979" indent="-304712" algn="l" defTabSz="1218845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742400" indent="-304712" algn="l" defTabSz="1218845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3351822" indent="-304712" algn="l" defTabSz="1218845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6pPr>
      <a:lvl7pPr marL="3961244" indent="-304712" algn="l" defTabSz="1218845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7pPr>
      <a:lvl8pPr marL="4570666" indent="-304712" algn="l" defTabSz="1218845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8pPr>
      <a:lvl9pPr marL="5180089" indent="-304712" algn="l" defTabSz="1218845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1pPr>
      <a:lvl2pPr marL="609422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218845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3pPr>
      <a:lvl4pPr marL="1828267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4pPr>
      <a:lvl5pPr marL="2437689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5pPr>
      <a:lvl6pPr marL="3047111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6pPr>
      <a:lvl7pPr marL="3656534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7pPr>
      <a:lvl8pPr marL="4265955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8pPr>
      <a:lvl9pPr marL="4875378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/>
        </p:nvSpPr>
        <p:spPr>
          <a:xfrm>
            <a:off x="373243" y="5934209"/>
            <a:ext cx="4799632" cy="63238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bg-BG" sz="1600" b="1" dirty="0">
                <a:latin typeface="Arial" panose="020B0604020202020204" pitchFamily="34" charset="0"/>
                <a:cs typeface="Arial" panose="020B0604020202020204" pitchFamily="34" charset="0"/>
              </a:rPr>
              <a:t>юли 2025 г.</a:t>
            </a:r>
          </a:p>
          <a:p>
            <a:pPr algn="ctr"/>
            <a:r>
              <a:rPr lang="bg-BG" sz="1600" b="1" dirty="0">
                <a:latin typeface="Arial" panose="020B0604020202020204" pitchFamily="34" charset="0"/>
                <a:cs typeface="Arial" panose="020B0604020202020204" pitchFamily="34" charset="0"/>
              </a:rPr>
              <a:t>гр. София</a:t>
            </a:r>
            <a:endParaRPr 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ово поле 3">
            <a:extLst>
              <a:ext uri="{FF2B5EF4-FFF2-40B4-BE49-F238E27FC236}">
                <a16:creationId xmlns:a16="http://schemas.microsoft.com/office/drawing/2014/main" id="{B3511CD1-5BF1-7C87-8FBB-157FB0CDF880}"/>
              </a:ext>
            </a:extLst>
          </p:cNvPr>
          <p:cNvSpPr txBox="1"/>
          <p:nvPr/>
        </p:nvSpPr>
        <p:spPr>
          <a:xfrm>
            <a:off x="373243" y="1805095"/>
            <a:ext cx="60760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b="1" noProof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ВСТЪПИТЕЛНО ОБУЧЕНИЕ</a:t>
            </a:r>
          </a:p>
          <a:p>
            <a:pPr algn="ctr"/>
            <a:endParaRPr lang="bg-BG" b="1" noProof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bg-BG" b="1" noProof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bg-BG" b="1" noProof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РОЦЕДУРА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BG05SFPR001-1.00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bg-BG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ОГРАМОТЯВАНЕ НА ВЪЗРАСТНИ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(ЧРЕЗ ПРИЛАГАНЕ НА ПОДХОДА ИТИ)“</a:t>
            </a:r>
          </a:p>
          <a:p>
            <a:pPr algn="ctr"/>
            <a:endParaRPr lang="bg-BG" sz="2000" b="1" noProof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4F34DD91-1674-4A02-A25A-217EC85C4BBA}"/>
              </a:ext>
            </a:extLst>
          </p:cNvPr>
          <p:cNvSpPr>
            <a:spLocks noGrp="1"/>
          </p:cNvSpPr>
          <p:nvPr/>
        </p:nvSpPr>
        <p:spPr>
          <a:xfrm>
            <a:off x="153246" y="4879339"/>
            <a:ext cx="6516002" cy="9269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r>
              <a:rPr lang="bg-BG" sz="2400" b="1" dirty="0"/>
              <a:t>Д</a:t>
            </a:r>
            <a:r>
              <a:rPr lang="ru-RU" sz="2400" b="1" dirty="0"/>
              <a:t>ирекция </a:t>
            </a:r>
            <a:r>
              <a:rPr lang="bg-BG" sz="2400" b="1" dirty="0"/>
              <a:t> </a:t>
            </a:r>
            <a:r>
              <a:rPr lang="ru-RU" sz="2400" b="1" dirty="0"/>
              <a:t>„Подбор на проекти и договаряне</a:t>
            </a:r>
            <a:r>
              <a:rPr lang="ru-RU" sz="2800" b="1" dirty="0"/>
              <a:t>“</a:t>
            </a:r>
            <a:br>
              <a:rPr lang="en-US" sz="2800" b="1" dirty="0"/>
            </a:br>
            <a:endParaRPr lang="bg-BG" sz="2800" b="1" dirty="0"/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BA14E4EB-8C84-42E1-A8BC-94F107CC41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2" name="Заглавие 11">
            <a:extLst>
              <a:ext uri="{FF2B5EF4-FFF2-40B4-BE49-F238E27FC236}">
                <a16:creationId xmlns:a16="http://schemas.microsoft.com/office/drawing/2014/main" id="{53DACDA3-BC0E-2A7C-5B3A-827EF4AC9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182848"/>
            <a:ext cx="11029616" cy="855677"/>
          </a:xfrm>
        </p:spPr>
        <p:txBody>
          <a:bodyPr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Промени и изменения на административните договори за предоставяне на БФП</a:t>
            </a:r>
            <a:endParaRPr lang="bg-BG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Текстов контейнер 12">
            <a:extLst>
              <a:ext uri="{FF2B5EF4-FFF2-40B4-BE49-F238E27FC236}">
                <a16:creationId xmlns:a16="http://schemas.microsoft.com/office/drawing/2014/main" id="{81F21B71-FF1A-87F6-4957-50A3BF6AB7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248" y="3274048"/>
            <a:ext cx="5556751" cy="2867634"/>
          </a:xfrm>
          <a:ln>
            <a:solidFill>
              <a:srgbClr val="2F998F"/>
            </a:solidFill>
          </a:ln>
        </p:spPr>
        <p:txBody>
          <a:bodyPr/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bg-BG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bg-BG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Промяна</a:t>
            </a:r>
            <a:r>
              <a:rPr lang="bg-BG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 </a:t>
            </a:r>
            <a:r>
              <a:rPr lang="bg-BG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модификация на договора чрез изрично писмено потвърждение от страна на Ръководителя на Управляващия орган</a:t>
            </a:r>
            <a:endParaRPr lang="bg-BG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bg-BG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Текстов контейнер 14">
            <a:extLst>
              <a:ext uri="{FF2B5EF4-FFF2-40B4-BE49-F238E27FC236}">
                <a16:creationId xmlns:a16="http://schemas.microsoft.com/office/drawing/2014/main" id="{F0D5B56A-DF1F-2A2A-7763-298C080EDE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3949" y="3274047"/>
            <a:ext cx="5556753" cy="2867633"/>
          </a:xfrm>
          <a:ln>
            <a:solidFill>
              <a:srgbClr val="2F998F"/>
            </a:solidFill>
          </a:ln>
        </p:spPr>
        <p:txBody>
          <a:bodyPr/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bg-BG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bg-BG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Изменение</a:t>
            </a:r>
            <a:r>
              <a:rPr lang="bg-BG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 </a:t>
            </a:r>
            <a:r>
              <a:rPr lang="bg-BG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модификация на договора чрез сключване на допълнително споразумение към него</a:t>
            </a:r>
          </a:p>
          <a:p>
            <a:pPr algn="ctr"/>
            <a:endParaRPr lang="bg-BG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bg-BG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B40D6D-59AD-490E-B3E2-F510657779D6}"/>
              </a:ext>
            </a:extLst>
          </p:cNvPr>
          <p:cNvSpPr txBox="1"/>
          <p:nvPr/>
        </p:nvSpPr>
        <p:spPr>
          <a:xfrm>
            <a:off x="707198" y="2389720"/>
            <a:ext cx="111135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2800" b="1" dirty="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ИСУН третира модифицирането на договора по два начина:</a:t>
            </a:r>
          </a:p>
        </p:txBody>
      </p:sp>
    </p:spTree>
    <p:extLst>
      <p:ext uri="{BB962C8B-B14F-4D97-AF65-F5344CB8AC3E}">
        <p14:creationId xmlns:p14="http://schemas.microsoft.com/office/powerpoint/2010/main" val="485834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 animBg="1"/>
      <p:bldP spid="15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BA14E4EB-8C84-42E1-A8BC-94F107CC41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2" name="Заглавие 11">
            <a:extLst>
              <a:ext uri="{FF2B5EF4-FFF2-40B4-BE49-F238E27FC236}">
                <a16:creationId xmlns:a16="http://schemas.microsoft.com/office/drawing/2014/main" id="{53DACDA3-BC0E-2A7C-5B3A-827EF4AC9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182848"/>
            <a:ext cx="11029616" cy="973123"/>
          </a:xfrm>
        </p:spPr>
        <p:txBody>
          <a:bodyPr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Промени и изменения на административните договори за предоставяне на БФП</a:t>
            </a:r>
            <a:endParaRPr lang="bg-BG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6911FF80-FCD6-4DCD-8D09-B5C0EDD5E2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11151" y="2791513"/>
            <a:ext cx="8294331" cy="2189372"/>
          </a:xfrm>
        </p:spPr>
        <p:txBody>
          <a:bodyPr>
            <a:normAutofit lnSpcReduction="10000"/>
          </a:bodyPr>
          <a:lstStyle/>
          <a:p>
            <a:pPr marL="0" indent="0">
              <a:buClr>
                <a:srgbClr val="002060"/>
              </a:buClr>
              <a:buNone/>
            </a:pPr>
            <a:r>
              <a:rPr lang="ru-RU" sz="2100" b="1" dirty="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Основен принцип</a:t>
            </a:r>
          </a:p>
          <a:p>
            <a:pPr marL="0" indent="0">
              <a:buClr>
                <a:srgbClr val="002060"/>
              </a:buClr>
              <a:buNone/>
            </a:pPr>
            <a:endParaRPr lang="ru-RU" sz="2100" b="1" dirty="0">
              <a:solidFill>
                <a:srgbClr val="00206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indent="0" algn="just">
              <a:buClr>
                <a:srgbClr val="002060"/>
              </a:buClr>
              <a:buNone/>
            </a:pP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Промени/изменения по договора се допускат само при обективна невъзможност бенефициентът да изпълни заложените в проекта цели и резултати, след подаване на писмено мотивирано искане и подробна аргументация на исканата промяна.</a:t>
            </a:r>
            <a:endParaRPr lang="bg-BG" dirty="0">
              <a:solidFill>
                <a:srgbClr val="002060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B3BF6FA-BF94-4F03-8922-908758DCFEF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05" b="96786" l="10000" r="90000">
                        <a14:foregroundMark x1="74778" y1="10131" x2="42333" y2="3159"/>
                        <a14:foregroundMark x1="42333" y1="3159" x2="67333" y2="13671"/>
                        <a14:foregroundMark x1="67333" y1="13671" x2="73556" y2="13399"/>
                        <a14:foregroundMark x1="58778" y1="6100" x2="32222" y2="5991"/>
                        <a14:foregroundMark x1="32222" y1="5991" x2="28222" y2="27233"/>
                        <a14:foregroundMark x1="28222" y1="27233" x2="53000" y2="13344"/>
                        <a14:foregroundMark x1="53000" y1="13344" x2="60111" y2="5610"/>
                        <a14:foregroundMark x1="33111" y1="9913" x2="31000" y2="26035"/>
                        <a14:foregroundMark x1="31000" y1="26035" x2="31000" y2="26035"/>
                        <a14:foregroundMark x1="62708" y1="72465" x2="44906" y2="70421"/>
                        <a14:foregroundMark x1="36739" y1="72260" x2="27111" y2="84259"/>
                        <a14:foregroundMark x1="27111" y1="84259" x2="46770" y2="96463"/>
                        <a14:foregroundMark x1="58957" y1="96059" x2="68333" y2="92618"/>
                        <a14:foregroundMark x1="71828" y1="89740" x2="69109" y2="75450"/>
                        <a14:foregroundMark x1="36111" y1="94608" x2="62778" y2="94172"/>
                        <a14:foregroundMark x1="62778" y1="94172" x2="38000" y2="91013"/>
                        <a14:foregroundMark x1="38000" y1="91013" x2="31444" y2="91667"/>
                        <a14:foregroundMark x1="34000" y1="86275" x2="55111" y2="72767"/>
                        <a14:foregroundMark x1="55111" y1="72767" x2="57111" y2="79031"/>
                        <a14:foregroundMark x1="54222" y1="75545" x2="37333" y2="76580"/>
                        <a14:foregroundMark x1="42778" y1="94880" x2="54527" y2="96206"/>
                        <a14:foregroundMark x1="55889" y1="73366" x2="41556" y2="74728"/>
                        <a14:foregroundMark x1="53778" y1="8551" x2="34000" y2="8007"/>
                        <a14:foregroundMark x1="33111" y1="22821" x2="32778" y2="39107"/>
                        <a14:foregroundMark x1="32778" y1="39107" x2="35222" y2="42429"/>
                        <a14:backgroundMark x1="39444" y1="70969" x2="39444" y2="70969"/>
                        <a14:backgroundMark x1="44444" y1="70153" x2="36556" y2="71732"/>
                        <a14:backgroundMark x1="39444" y1="69336" x2="39444" y2="70153"/>
                        <a14:backgroundMark x1="40333" y1="69880" x2="36889" y2="69880"/>
                        <a14:backgroundMark x1="37333" y1="71460" x2="36111" y2="72004"/>
                        <a14:backgroundMark x1="71000" y1="73911" x2="63444" y2="70425"/>
                        <a14:backgroundMark x1="62222" y1="70969" x2="71444" y2="75272"/>
                        <a14:backgroundMark x1="74000" y1="90305" x2="68111" y2="96514"/>
                        <a14:backgroundMark x1="74000" y1="89760" x2="68444" y2="94336"/>
                        <a14:backgroundMark x1="61333" y1="96786" x2="44889" y2="97331"/>
                        <a14:backgroundMark x1="51222" y1="98638" x2="54222" y2="98094"/>
                        <a14:backgroundMark x1="52444" y1="98638" x2="43667" y2="98911"/>
                        <a14:backgroundMark x1="36556" y1="71732" x2="36556" y2="71732"/>
                        <a14:backgroundMark x1="36556" y1="71732" x2="36111" y2="722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53" y="2326865"/>
            <a:ext cx="1992998" cy="3118667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2">
                <a:lumMod val="75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2861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BA14E4EB-8C84-42E1-A8BC-94F107CC41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Заглавие 11">
            <a:extLst>
              <a:ext uri="{FF2B5EF4-FFF2-40B4-BE49-F238E27FC236}">
                <a16:creationId xmlns:a16="http://schemas.microsoft.com/office/drawing/2014/main" id="{9501B446-7ADE-4BCE-ABF6-68E0FC8A2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182848"/>
            <a:ext cx="11029616" cy="973123"/>
          </a:xfrm>
        </p:spPr>
        <p:txBody>
          <a:bodyPr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Промени и изменения на административните договори за предоставяне на БФП</a:t>
            </a:r>
            <a:endParaRPr lang="bg-BG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EDF019-A218-4D98-9B3F-0ABB6E8AA108}"/>
              </a:ext>
            </a:extLst>
          </p:cNvPr>
          <p:cNvSpPr txBox="1"/>
          <p:nvPr/>
        </p:nvSpPr>
        <p:spPr>
          <a:xfrm>
            <a:off x="737118" y="2155971"/>
            <a:ext cx="10915634" cy="830997"/>
          </a:xfrm>
          <a:prstGeom prst="rect">
            <a:avLst/>
          </a:prstGeom>
          <a:noFill/>
          <a:ln>
            <a:solidFill>
              <a:srgbClr val="2F998F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bg-BG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Искане за изменение/промяна на договора за БФП от страна на бенефициент може да бъде подадено до УО по два начина: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201C00-52C4-4C3F-960E-CF02D48B77F9}"/>
              </a:ext>
            </a:extLst>
          </p:cNvPr>
          <p:cNvSpPr txBox="1"/>
          <p:nvPr/>
        </p:nvSpPr>
        <p:spPr>
          <a:xfrm>
            <a:off x="767098" y="3422342"/>
            <a:ext cx="10573916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Чрез прикачване на заявлението за изменение/промяна, заедно с всички подкрепящи документи и изпращането им до УО в модул „Кореспонденция“ в ИСУН; </a:t>
            </a:r>
            <a:endParaRPr lang="bg-BG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AA40E1-AA14-4946-B8F5-AAE58759B1DA}"/>
              </a:ext>
            </a:extLst>
          </p:cNvPr>
          <p:cNvSpPr txBox="1"/>
          <p:nvPr/>
        </p:nvSpPr>
        <p:spPr>
          <a:xfrm>
            <a:off x="809041" y="4565602"/>
            <a:ext cx="10573917" cy="10156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Чрез самостоятелно създаване на нова версия на договора (на база на актуалната му версия), нанасяне на редакции директно във Формуляра в модула за електронно отчитане, прикачване на всички подкрепящи документи и изпращането им до УО. </a:t>
            </a:r>
            <a:endParaRPr lang="bg-BG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062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BA14E4EB-8C84-42E1-A8BC-94F107CC41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6" name="Контейнер за съдържание 15">
            <a:extLst>
              <a:ext uri="{FF2B5EF4-FFF2-40B4-BE49-F238E27FC236}">
                <a16:creationId xmlns:a16="http://schemas.microsoft.com/office/drawing/2014/main" id="{22A25CF3-68F5-D608-6C27-D46846374DC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59651" y="2637373"/>
            <a:ext cx="5393100" cy="2554545"/>
          </a:xfrm>
        </p:spPr>
        <p:txBody>
          <a:bodyPr>
            <a:normAutofit/>
          </a:bodyPr>
          <a:lstStyle/>
          <a:p>
            <a:pPr algn="just"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Изменения в </a:t>
            </a:r>
            <a:r>
              <a:rPr lang="ru-RU" sz="18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срока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договора за безвъзмездна финансова помощ могат да бъдат извършвани само в рамките на одобрената от Комитета за наблюдение на Програма «Образование» продължителност на конкретната процедура.</a:t>
            </a:r>
            <a:endParaRPr lang="bg-BG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Заглавие 11">
            <a:extLst>
              <a:ext uri="{FF2B5EF4-FFF2-40B4-BE49-F238E27FC236}">
                <a16:creationId xmlns:a16="http://schemas.microsoft.com/office/drawing/2014/main" id="{9501B446-7ADE-4BCE-ABF6-68E0FC8A2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182849"/>
            <a:ext cx="11029616" cy="705188"/>
          </a:xfrm>
        </p:spPr>
        <p:txBody>
          <a:bodyPr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Промени и изменения на административните договори за предоставяне на БФП</a:t>
            </a:r>
            <a:endParaRPr lang="bg-BG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201C00-52C4-4C3F-960E-CF02D48B77F9}"/>
              </a:ext>
            </a:extLst>
          </p:cNvPr>
          <p:cNvSpPr txBox="1"/>
          <p:nvPr/>
        </p:nvSpPr>
        <p:spPr>
          <a:xfrm>
            <a:off x="539248" y="2600534"/>
            <a:ext cx="53931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Промени/изменения могат да бъдат поискани от бенефициента не по-късно от </a:t>
            </a:r>
            <a:r>
              <a:rPr lang="ru-RU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 месец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преди приключване на дейностите по проекта, посочени в секция „Основни данни“ от Формуляра за кандидатстване. УО си запазва правото да откаже промяна/изменение подадено след този срок.</a:t>
            </a:r>
            <a:endParaRPr lang="bg-BG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9890E4-6250-4C81-941E-ABE2E5C6CE36}"/>
              </a:ext>
            </a:extLst>
          </p:cNvPr>
          <p:cNvSpPr txBox="1"/>
          <p:nvPr/>
        </p:nvSpPr>
        <p:spPr>
          <a:xfrm>
            <a:off x="737116" y="5131669"/>
            <a:ext cx="10915635" cy="1102674"/>
          </a:xfrm>
          <a:prstGeom prst="rect">
            <a:avLst/>
          </a:prstGeom>
          <a:noFill/>
          <a:ln>
            <a:solidFill>
              <a:srgbClr val="2F998F"/>
            </a:solidFill>
          </a:ln>
        </p:spPr>
        <p:txBody>
          <a:bodyPr wrap="square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Съгласно чл. 39, ал. 1-2 и чл. 47, ал. 1-2 от ЗУСЕФСУ административният договор, включително одобреният с него проект, могат да бъдат изменяни и/или допълвани по инициатива на Управляващия орган или по искане на бенефициента, когато това се основава на свързани с процедурата промени в правото на Европейския съюз и/или българското законодателство, в политиката на европейско или национално ниво, произтичаща от стратегически документ, или в съответната програма.</a:t>
            </a:r>
            <a:endParaRPr lang="bg-BG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98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  <p:bldP spid="13" grpId="0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BA14E4EB-8C84-42E1-A8BC-94F107CC41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6" name="Контейнер за съдържание 15">
            <a:extLst>
              <a:ext uri="{FF2B5EF4-FFF2-40B4-BE49-F238E27FC236}">
                <a16:creationId xmlns:a16="http://schemas.microsoft.com/office/drawing/2014/main" id="{22A25CF3-68F5-D608-6C27-D46846374DC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3136" y="2004604"/>
            <a:ext cx="10516354" cy="649820"/>
          </a:xfrm>
          <a:ln>
            <a:solidFill>
              <a:srgbClr val="2F998F"/>
            </a:solidFill>
          </a:ln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подаване на искане за изменение/промяна чрез модул „Кореспонденция“ в ИСУН бенефициентът трябва: </a:t>
            </a:r>
          </a:p>
        </p:txBody>
      </p:sp>
      <p:sp>
        <p:nvSpPr>
          <p:cNvPr id="7" name="Заглавие 11">
            <a:extLst>
              <a:ext uri="{FF2B5EF4-FFF2-40B4-BE49-F238E27FC236}">
                <a16:creationId xmlns:a16="http://schemas.microsoft.com/office/drawing/2014/main" id="{D623E2C0-177D-48A2-801E-2ED966B4A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182848"/>
            <a:ext cx="11029616" cy="973123"/>
          </a:xfrm>
        </p:spPr>
        <p:txBody>
          <a:bodyPr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Промени и изменения на административните договори за предоставяне на БФП</a:t>
            </a:r>
            <a:endParaRPr lang="bg-BG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775861-744B-4A61-A1F4-D2C265AB25AE}"/>
              </a:ext>
            </a:extLst>
          </p:cNvPr>
          <p:cNvSpPr txBox="1"/>
          <p:nvPr/>
        </p:nvSpPr>
        <p:spPr>
          <a:xfrm>
            <a:off x="623136" y="2838285"/>
            <a:ext cx="1051635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 представи подробна аргументация за исканите промени (включително подкрепящи документи, когато е приложимо);</a:t>
            </a:r>
          </a:p>
          <a:p>
            <a:pPr marL="285750" indent="-285750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 посочи всички секции на Формуляра, засегнати от предложените промени (например „Бюджет“, „План за изпълнение/Дейности по проекта“ и т.н.);</a:t>
            </a:r>
          </a:p>
          <a:p>
            <a:pPr marL="285750" indent="-285750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 предложи конкретни текстове, които да заменят съществуващите в съответните секции на Формуляра, които се променят (например чрез посочване на съществуващ текст….- нов текст …..; или било:…- става:…). </a:t>
            </a:r>
          </a:p>
        </p:txBody>
      </p:sp>
      <p:sp>
        <p:nvSpPr>
          <p:cNvPr id="10" name="Контейнер за съдържание 15">
            <a:extLst>
              <a:ext uri="{FF2B5EF4-FFF2-40B4-BE49-F238E27FC236}">
                <a16:creationId xmlns:a16="http://schemas.microsoft.com/office/drawing/2014/main" id="{D274E534-DE45-4A6D-B096-BB16B5D54784}"/>
              </a:ext>
            </a:extLst>
          </p:cNvPr>
          <p:cNvSpPr txBox="1">
            <a:spLocks/>
          </p:cNvSpPr>
          <p:nvPr/>
        </p:nvSpPr>
        <p:spPr>
          <a:xfrm>
            <a:off x="623136" y="4499474"/>
            <a:ext cx="10516353" cy="651972"/>
          </a:xfrm>
          <a:prstGeom prst="rect">
            <a:avLst/>
          </a:prstGeom>
          <a:ln>
            <a:solidFill>
              <a:srgbClr val="2F998F"/>
            </a:solidFill>
          </a:ln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Wingdings" panose="05000000000000000000" pitchFamily="2" charset="2"/>
              <a:buNone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подаване на искане за изменение/промяна чрез самостоятелно създаване на нова версия на договора трябва: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782D7A-AC29-40F9-83DC-E94A608216FE}"/>
              </a:ext>
            </a:extLst>
          </p:cNvPr>
          <p:cNvSpPr txBox="1"/>
          <p:nvPr/>
        </p:nvSpPr>
        <p:spPr>
          <a:xfrm>
            <a:off x="623135" y="5429745"/>
            <a:ext cx="10516353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 нанесе редакции директно във Формуляра, в модула за електронно отчитане на база актуаланта му версия;</a:t>
            </a:r>
          </a:p>
          <a:p>
            <a:pPr marL="285750" indent="-285750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 представи подробно описание и аргументация за исканите и отразени от него промени във Формуляра (включително подкрепящи документи, когато е приложимо)</a:t>
            </a:r>
          </a:p>
        </p:txBody>
      </p:sp>
    </p:spTree>
    <p:extLst>
      <p:ext uri="{BB962C8B-B14F-4D97-AF65-F5344CB8AC3E}">
        <p14:creationId xmlns:p14="http://schemas.microsoft.com/office/powerpoint/2010/main" val="396927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animBg="1"/>
      <p:bldP spid="9" grpId="0"/>
      <p:bldP spid="10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BA14E4EB-8C84-42E1-A8BC-94F107CC41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2" name="Заглавие 11">
            <a:extLst>
              <a:ext uri="{FF2B5EF4-FFF2-40B4-BE49-F238E27FC236}">
                <a16:creationId xmlns:a16="http://schemas.microsoft.com/office/drawing/2014/main" id="{53DACDA3-BC0E-2A7C-5B3A-827EF4AC9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161608"/>
            <a:ext cx="11029616" cy="762118"/>
          </a:xfrm>
          <a:ln>
            <a:solidFill>
              <a:srgbClr val="2F998F"/>
            </a:solidFill>
          </a:ln>
        </p:spPr>
        <p:txBody>
          <a:bodyPr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Промени, които се извършват с писмено потвърждение от страна на Ръководителя на Управляващия орган</a:t>
            </a:r>
            <a:endParaRPr lang="bg-BG" sz="2000" dirty="0"/>
          </a:p>
        </p:txBody>
      </p:sp>
      <p:sp>
        <p:nvSpPr>
          <p:cNvPr id="16" name="Контейнер за съдържание 15">
            <a:extLst>
              <a:ext uri="{FF2B5EF4-FFF2-40B4-BE49-F238E27FC236}">
                <a16:creationId xmlns:a16="http://schemas.microsoft.com/office/drawing/2014/main" id="{22A25CF3-68F5-D608-6C27-D46846374DC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81192" y="2518245"/>
            <a:ext cx="11029616" cy="3380111"/>
          </a:xfrm>
        </p:spPr>
        <p:txBody>
          <a:bodyPr>
            <a:noAutofit/>
          </a:bodyPr>
          <a:lstStyle/>
          <a:p>
            <a:pPr lvl="0" algn="just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Административна информация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При промяна на обстоятелства по административната информация на бенефициента - 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адрес, телефон, лице за контакт, електронна поща, банкова сметка или подобни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същият има ангажимент да уведоми УО за настъпилите промени и да ги удостовери с необходимите документи;</a:t>
            </a:r>
          </a:p>
          <a:p>
            <a:pPr lvl="0" algn="just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Промяна в статуса на организацията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За промени, подлежащи на вписване в 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Регистър БУЛСТАТ или Търговски регистър и регистър на ЮЛНЦ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бенефициентът уведомява УО за настъпилите промени (наименование, седалище и адрес на управление, 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законно представляващ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правноорганизационна форма и др.);</a:t>
            </a:r>
          </a:p>
          <a:p>
            <a:pPr lvl="0" algn="just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Промяна на лицето, представляващо бенефициента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прилага се и при промяна на ръководител на проект с делегирани правомощия да представлява бенефициента.</a:t>
            </a:r>
            <a:endParaRPr lang="en-US" sz="20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182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BA14E4EB-8C84-42E1-A8BC-94F107CC41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2" name="Заглавие 11">
            <a:extLst>
              <a:ext uri="{FF2B5EF4-FFF2-40B4-BE49-F238E27FC236}">
                <a16:creationId xmlns:a16="http://schemas.microsoft.com/office/drawing/2014/main" id="{53DACDA3-BC0E-2A7C-5B3A-827EF4AC9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161608"/>
            <a:ext cx="11029616" cy="762118"/>
          </a:xfrm>
          <a:ln>
            <a:solidFill>
              <a:srgbClr val="2F998F"/>
            </a:solidFill>
          </a:ln>
        </p:spPr>
        <p:txBody>
          <a:bodyPr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Промени, които се извършват с писмено потвърждение от страна на Ръководителя на Управляващия орган</a:t>
            </a:r>
            <a:endParaRPr lang="bg-BG" sz="2000" dirty="0"/>
          </a:p>
        </p:txBody>
      </p:sp>
      <p:sp>
        <p:nvSpPr>
          <p:cNvPr id="16" name="Контейнер за съдържание 15">
            <a:extLst>
              <a:ext uri="{FF2B5EF4-FFF2-40B4-BE49-F238E27FC236}">
                <a16:creationId xmlns:a16="http://schemas.microsoft.com/office/drawing/2014/main" id="{22A25CF3-68F5-D608-6C27-D46846374DC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81192" y="2106289"/>
            <a:ext cx="10878322" cy="4386586"/>
          </a:xfrm>
        </p:spPr>
        <p:txBody>
          <a:bodyPr>
            <a:noAutofit/>
          </a:bodyPr>
          <a:lstStyle/>
          <a:p>
            <a:pPr lvl="0" algn="just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Промени в дейностите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в случай че искането не противоречи на разписаното в Условията за кандидатстване по съответната процедура, както и одобрения договор и същите няма да попречат за постигането на заложените 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проектни цели, индикатори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не са с ретроактивно действие. Бенефициентът уведомява УО за налагащите се промени, да опише причините за исканата промяна и да предостави следната информация: 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описание на новите данни и текстове, които следва да бъдат отразени във Формуляра в ИСУН, секция „План за изпълнение/Дейности по проекта“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съобразявайки се с ограниченията за максимален брой символи във всяко поле;</a:t>
            </a:r>
          </a:p>
          <a:p>
            <a:pPr lvl="0" algn="just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Замяна на членове от екипа за организация и управление на проекта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Бенефициентът трябва да предложи лице с аналогична или по-висока квалификация и опит и задължително да приложи автобиография (СV) на новопредложения член на екипа, съгласно образеца в пакета документи за кандидатстване При процедури, при които непреките разходи се предоставят под формата на единна ставка, при възникнала необходимост от промяна в екипа за управление на проекта, следва да се има предвид, че това е 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изцяло в оперативната самостоятелност на бенефициента.</a:t>
            </a:r>
            <a:endParaRPr lang="bg-BG" sz="1400" b="1" dirty="0"/>
          </a:p>
          <a:p>
            <a:pPr lvl="0" algn="just">
              <a:buClr>
                <a:srgbClr val="2F998F"/>
              </a:buClr>
              <a:buFont typeface="Wingdings" panose="05000000000000000000" pitchFamily="2" charset="2"/>
              <a:buChar char="ü"/>
            </a:pPr>
            <a:endParaRPr lang="en-US" sz="20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985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BA14E4EB-8C84-42E1-A8BC-94F107CC41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2" name="Заглавие 11">
            <a:extLst>
              <a:ext uri="{FF2B5EF4-FFF2-40B4-BE49-F238E27FC236}">
                <a16:creationId xmlns:a16="http://schemas.microsoft.com/office/drawing/2014/main" id="{53DACDA3-BC0E-2A7C-5B3A-827EF4AC9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161608"/>
            <a:ext cx="11029616" cy="762118"/>
          </a:xfrm>
          <a:ln>
            <a:noFill/>
          </a:ln>
        </p:spPr>
        <p:txBody>
          <a:bodyPr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Изменение на договора чрез сключване на </a:t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допълнително споразумение:</a:t>
            </a:r>
            <a:endParaRPr lang="bg-BG" sz="2000" dirty="0"/>
          </a:p>
        </p:txBody>
      </p:sp>
      <p:sp>
        <p:nvSpPr>
          <p:cNvPr id="16" name="Контейнер за съдържание 15">
            <a:extLst>
              <a:ext uri="{FF2B5EF4-FFF2-40B4-BE49-F238E27FC236}">
                <a16:creationId xmlns:a16="http://schemas.microsoft.com/office/drawing/2014/main" id="{22A25CF3-68F5-D608-6C27-D46846374DC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81191" y="2235010"/>
            <a:ext cx="11029615" cy="2221125"/>
          </a:xfrm>
        </p:spPr>
        <p:txBody>
          <a:bodyPr>
            <a:noAutofit/>
          </a:bodyPr>
          <a:lstStyle/>
          <a:p>
            <a:pPr lvl="0" algn="just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Промяна на срока/продължителността за изпълнение на договора;</a:t>
            </a:r>
          </a:p>
          <a:p>
            <a:pPr lvl="0" algn="just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Промяна в наименованието на дейностите;</a:t>
            </a:r>
          </a:p>
          <a:p>
            <a:pPr lvl="0" algn="just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Промяна на статута на организацията (в случаи на преобразуване на бенефициент);</a:t>
            </a:r>
          </a:p>
          <a:p>
            <a:pPr lvl="0" algn="just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Намаляване на </a:t>
            </a:r>
            <a:r>
              <a:rPr lang="bg-BG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бюджета по проекта (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когато не се застрашава изпълнението на основната цел, постигането на планираните резултати и индикатори и не се нарушават заложените в Условията за кандидатстване по съответната процедура финансови ограничения</a:t>
            </a:r>
            <a:r>
              <a:rPr lang="bg-BG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lvl="0" algn="just">
              <a:buClr>
                <a:srgbClr val="2F998F"/>
              </a:buClr>
              <a:buFont typeface="Wingdings" panose="05000000000000000000" pitchFamily="2" charset="2"/>
              <a:buChar char="ü"/>
            </a:pPr>
            <a:r>
              <a:rPr lang="bg-BG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Промяна на партньор -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допустими са по изключение, като например при промяна на нормативната уредба или други обстоятелства, независещи от бенефициента/партньора и в случай, че новият партньор е допустим бенефициент съгласно Условията за кандидатстване по съответната процедура.</a:t>
            </a:r>
          </a:p>
        </p:txBody>
      </p:sp>
    </p:spTree>
    <p:extLst>
      <p:ext uri="{BB962C8B-B14F-4D97-AF65-F5344CB8AC3E}">
        <p14:creationId xmlns:p14="http://schemas.microsoft.com/office/powerpoint/2010/main" val="3295672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BA14E4EB-8C84-42E1-A8BC-94F107CC41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2" name="Заглавие 11">
            <a:extLst>
              <a:ext uri="{FF2B5EF4-FFF2-40B4-BE49-F238E27FC236}">
                <a16:creationId xmlns:a16="http://schemas.microsoft.com/office/drawing/2014/main" id="{53DACDA3-BC0E-2A7C-5B3A-827EF4AC9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161608"/>
            <a:ext cx="11029616" cy="762118"/>
          </a:xfrm>
          <a:ln>
            <a:noFill/>
          </a:ln>
        </p:spPr>
        <p:txBody>
          <a:bodyPr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Изменение на договора чрез сключване на </a:t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допълнително споразумение:</a:t>
            </a:r>
            <a:endParaRPr lang="bg-BG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409998-AAA3-412E-A30D-5C70D3066B00}"/>
              </a:ext>
            </a:extLst>
          </p:cNvPr>
          <p:cNvSpPr txBox="1"/>
          <p:nvPr/>
        </p:nvSpPr>
        <p:spPr>
          <a:xfrm>
            <a:off x="581192" y="2681825"/>
            <a:ext cx="11029614" cy="646331"/>
          </a:xfrm>
          <a:prstGeom prst="rect">
            <a:avLst/>
          </a:prstGeom>
          <a:noFill/>
          <a:ln>
            <a:solidFill>
              <a:srgbClr val="2F998F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Всички изменения в договорите, одобрени чрез сключване на Допълнително споразумение, </a:t>
            </a: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влизат в сила от датата на подписване на споразумението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от страна на Ръководителя на Управляващия орган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8CABED-AFB9-4D12-8064-F300683F7F3F}"/>
              </a:ext>
            </a:extLst>
          </p:cNvPr>
          <p:cNvSpPr txBox="1"/>
          <p:nvPr/>
        </p:nvSpPr>
        <p:spPr>
          <a:xfrm>
            <a:off x="581192" y="4086255"/>
            <a:ext cx="11029613" cy="646331"/>
          </a:xfrm>
          <a:prstGeom prst="rect">
            <a:avLst/>
          </a:prstGeom>
          <a:noFill/>
          <a:ln>
            <a:solidFill>
              <a:srgbClr val="2F998F"/>
            </a:solidFill>
          </a:ln>
        </p:spPr>
        <p:txBody>
          <a:bodyPr wrap="square">
            <a:spAutoFit/>
          </a:bodyPr>
          <a:lstStyle>
            <a:defPPr>
              <a:defRPr lang="bg-BG"/>
            </a:defPPr>
            <a:lvl1pPr algn="just">
              <a:defRPr sz="20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bg-BG" sz="1800" dirty="0"/>
              <a:t>В случаите, когато от бенефициента са изискани допълнителни документи или изясняващи обстоятелства, искането за изменение </a:t>
            </a:r>
            <a:r>
              <a:rPr lang="bg-BG" sz="1800" b="1" dirty="0"/>
              <a:t>не се разглежда до представянето на изисканите пояснения.</a:t>
            </a:r>
          </a:p>
        </p:txBody>
      </p:sp>
    </p:spTree>
    <p:extLst>
      <p:ext uri="{BB962C8B-B14F-4D97-AF65-F5344CB8AC3E}">
        <p14:creationId xmlns:p14="http://schemas.microsoft.com/office/powerpoint/2010/main" val="4374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BA14E4EB-8C84-42E1-A8BC-94F107CC41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14" name="Контейнер за съдържание 13">
            <a:extLst>
              <a:ext uri="{FF2B5EF4-FFF2-40B4-BE49-F238E27FC236}">
                <a16:creationId xmlns:a16="http://schemas.microsoft.com/office/drawing/2014/main" id="{741612B9-04C6-1FF3-91A2-77D9DD90B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1192" y="2116753"/>
            <a:ext cx="11029616" cy="4376122"/>
          </a:xfrm>
        </p:spPr>
        <p:txBody>
          <a:bodyPr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Промени, водещи до превишаване на средствата по „тип разходи“, за които има определен размер в нормативен акт, в акт на правото на Европейския съюз или в съответните Условия за кандидатстване;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Промени, които поставят под въпрос постигането на основната цел и планираните резултати на проекта;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Изменения, които биха довели до несъответствие на договора за безвъзмездна помощ със съответните правила за държавна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bg-BG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минимална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помощ;</a:t>
            </a:r>
          </a:p>
          <a:p>
            <a:pPr lvl="0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Намаляване/увеличаване на процента на единната ставка, съгласно чл. 56 от Регламент 2021/1060;</a:t>
            </a:r>
          </a:p>
          <a:p>
            <a:pPr lvl="0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Занижаване на предвидените в договора индикатори;</a:t>
            </a:r>
          </a:p>
          <a:p>
            <a:pPr lvl="0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Цялостна промяна в дейностите и механизмите за изпълнението им, включително ако до такава промяна се достигне в резултат на единични случаи на промени, които сами по себе си са допустими;</a:t>
            </a:r>
          </a:p>
          <a:p>
            <a:pPr lvl="0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Въвеждането на нови дейности и параметри извън тези, описани в Условията за кандидатстване по съответната процедура;</a:t>
            </a:r>
          </a:p>
          <a:p>
            <a:pPr lvl="0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Промяна в плана за изпълнение на дейностите или други промени, които водят до отпадане на част от описаните във Формуляра за кандидатстване дейности.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Заглавие 11">
            <a:extLst>
              <a:ext uri="{FF2B5EF4-FFF2-40B4-BE49-F238E27FC236}">
                <a16:creationId xmlns:a16="http://schemas.microsoft.com/office/drawing/2014/main" id="{44BBCD3E-87A4-487E-AD7D-FCE138B55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351744"/>
            <a:ext cx="11029616" cy="520303"/>
          </a:xfrm>
          <a:ln>
            <a:solidFill>
              <a:srgbClr val="2F998F"/>
            </a:solidFill>
          </a:ln>
        </p:spPr>
        <p:txBody>
          <a:bodyPr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Недопустими промени/изменения по искане на Бенефициента</a:t>
            </a:r>
            <a:br>
              <a:rPr lang="ru-RU" sz="2400" dirty="0"/>
            </a:br>
            <a:br>
              <a:rPr lang="ru-RU" sz="2400" dirty="0"/>
            </a:br>
            <a:endParaRPr lang="bg-BG" sz="2000" dirty="0"/>
          </a:p>
        </p:txBody>
      </p:sp>
    </p:spTree>
    <p:extLst>
      <p:ext uri="{BB962C8B-B14F-4D97-AF65-F5344CB8AC3E}">
        <p14:creationId xmlns:p14="http://schemas.microsoft.com/office/powerpoint/2010/main" val="66725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Checklist Template">
      <a:dk1>
        <a:srgbClr val="000000"/>
      </a:dk1>
      <a:lt1>
        <a:srgbClr val="FFFFFF"/>
      </a:lt1>
      <a:dk2>
        <a:srgbClr val="44546A"/>
      </a:dk2>
      <a:lt2>
        <a:srgbClr val="F1F2F1"/>
      </a:lt2>
      <a:accent1>
        <a:srgbClr val="EF3F82"/>
      </a:accent1>
      <a:accent2>
        <a:srgbClr val="A22B94"/>
      </a:accent2>
      <a:accent3>
        <a:srgbClr val="6B5EB1"/>
      </a:accent3>
      <a:accent4>
        <a:srgbClr val="539BE7"/>
      </a:accent4>
      <a:accent5>
        <a:srgbClr val="61BCB3"/>
      </a:accent5>
      <a:accent6>
        <a:srgbClr val="99C722"/>
      </a:accent6>
      <a:hlink>
        <a:srgbClr val="DF538A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Office Theme">
  <a:themeElements>
    <a:clrScheme name="ThemeBMC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779B7"/>
      </a:accent1>
      <a:accent2>
        <a:srgbClr val="019ADD"/>
      </a:accent2>
      <a:accent3>
        <a:srgbClr val="6BC2ED"/>
      </a:accent3>
      <a:accent4>
        <a:srgbClr val="A7CCDF"/>
      </a:accent4>
      <a:accent5>
        <a:srgbClr val="595959"/>
      </a:accent5>
      <a:accent6>
        <a:srgbClr val="3F3F3F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14816</TotalTime>
  <Words>1564</Words>
  <Application>Microsoft Office PowerPoint</Application>
  <PresentationFormat>Widescreen</PresentationFormat>
  <Paragraphs>83</Paragraphs>
  <Slides>12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Calibri Light</vt:lpstr>
      <vt:lpstr>Tahoma</vt:lpstr>
      <vt:lpstr>Times New Roman</vt:lpstr>
      <vt:lpstr>Wingdings</vt:lpstr>
      <vt:lpstr>Office Theme</vt:lpstr>
      <vt:lpstr>1_Office Theme</vt:lpstr>
      <vt:lpstr>7_Office Theme</vt:lpstr>
      <vt:lpstr>PowerPoint Presentation</vt:lpstr>
      <vt:lpstr>Промени и изменения на административните договори за предоставяне на БФП</vt:lpstr>
      <vt:lpstr>Промени и изменения на административните договори за предоставяне на БФП</vt:lpstr>
      <vt:lpstr>Промени и изменения на административните договори за предоставяне на БФП</vt:lpstr>
      <vt:lpstr>Промени и изменения на административните договори за предоставяне на БФП</vt:lpstr>
      <vt:lpstr>Промени и изменения на административните договори за предоставяне на БФП</vt:lpstr>
      <vt:lpstr>Промени, които се извършват с писмено потвърждение от страна на Ръководителя на Управляващия орган</vt:lpstr>
      <vt:lpstr>Промени, които се извършват с писмено потвърждение от страна на Ръководителя на Управляващия орган</vt:lpstr>
      <vt:lpstr>Изменение на договора чрез сключване на  допълнително споразумение:</vt:lpstr>
      <vt:lpstr>Изменение на договора чрез сключване на  допълнително споразумение:</vt:lpstr>
      <vt:lpstr>Недопустими промени/изменения по искане на Бенефициента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Elitsa Nikolova</cp:lastModifiedBy>
  <cp:revision>931</cp:revision>
  <cp:lastPrinted>2024-11-20T09:50:57Z</cp:lastPrinted>
  <dcterms:created xsi:type="dcterms:W3CDTF">2021-08-17T08:00:04Z</dcterms:created>
  <dcterms:modified xsi:type="dcterms:W3CDTF">2025-06-19T11:28:06Z</dcterms:modified>
</cp:coreProperties>
</file>