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1"/>
  </p:notesMasterIdLst>
  <p:handoutMasterIdLst>
    <p:handoutMasterId r:id="rId12"/>
  </p:handoutMasterIdLst>
  <p:sldIdLst>
    <p:sldId id="257" r:id="rId2"/>
    <p:sldId id="299" r:id="rId3"/>
    <p:sldId id="300" r:id="rId4"/>
    <p:sldId id="303" r:id="rId5"/>
    <p:sldId id="301" r:id="rId6"/>
    <p:sldId id="304" r:id="rId7"/>
    <p:sldId id="302" r:id="rId8"/>
    <p:sldId id="305" r:id="rId9"/>
    <p:sldId id="294" r:id="rId10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019" autoAdjust="0"/>
  </p:normalViewPr>
  <p:slideViewPr>
    <p:cSldViewPr snapToGrid="0">
      <p:cViewPr varScale="1">
        <p:scale>
          <a:sx n="92" d="100"/>
          <a:sy n="92" d="100"/>
        </p:scale>
        <p:origin x="11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26.6.2018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26.6.2018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92932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201512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555595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46807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210475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546658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00738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xmlns="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42107" y="2110153"/>
            <a:ext cx="10866848" cy="401935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</a:br>
            <a:r>
              <a:rPr lang="ru-RU" sz="2800" dirty="0" smtClean="0">
                <a:latin typeface="+mn-lt"/>
                <a:ea typeface="SimSun" panose="02010600030101010101" pitchFamily="2" charset="-122"/>
              </a:rPr>
              <a:t>ОПЕРАЦИЯ „ОБРАЗОВАНИЕ ЗА УТРЕШНИЯ ДЕН”</a:t>
            </a:r>
            <a:r>
              <a:rPr lang="bg-BG" sz="2800" dirty="0" smtClean="0">
                <a:latin typeface="+mn-lt"/>
                <a:ea typeface="SimSun" panose="02010600030101010101" pitchFamily="2" charset="-122"/>
              </a:rPr>
              <a:t/>
            </a:r>
            <a:br>
              <a:rPr lang="bg-BG" sz="2800" dirty="0" smtClean="0">
                <a:latin typeface="+mn-lt"/>
                <a:ea typeface="SimSun" panose="02010600030101010101" pitchFamily="2" charset="-122"/>
              </a:rPr>
            </a:br>
            <a:r>
              <a:rPr lang="bg-BG" sz="2800" dirty="0" smtClean="0">
                <a:latin typeface="+mn-lt"/>
                <a:ea typeface="SimSun" panose="02010600030101010101" pitchFamily="2" charset="-122"/>
              </a:rPr>
              <a:t> </a:t>
            </a:r>
            <a:endParaRPr lang="ru-RU" sz="25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898" y="2029767"/>
            <a:ext cx="6592976" cy="43953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187402"/>
          </a:xfrm>
        </p:spPr>
        <p:txBody>
          <a:bodyPr>
            <a:noAutofit/>
          </a:bodyPr>
          <a:lstStyle/>
          <a:p>
            <a:pPr algn="ctr"/>
            <a:endParaRPr lang="en-GB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1645" y="1487158"/>
            <a:ext cx="11565652" cy="500407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800" dirty="0" smtClean="0"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cs typeface="Times New Roman" panose="02020603050405020304" pitchFamily="18" charset="0"/>
              </a:rPr>
              <a:t>ПРИОРИТЕТНА ОС 2</a:t>
            </a:r>
            <a:r>
              <a:rPr lang="ru-RU" sz="1900" dirty="0" smtClean="0">
                <a:cs typeface="Times New Roman" panose="02020603050405020304" pitchFamily="18" charset="0"/>
              </a:rPr>
              <a:t>: </a:t>
            </a:r>
            <a:r>
              <a:rPr lang="ru-RU" sz="1900" dirty="0">
                <a:cs typeface="Times New Roman" panose="02020603050405020304" pitchFamily="18" charset="0"/>
              </a:rPr>
              <a:t>„Образование и учене през целия живот</a:t>
            </a:r>
            <a:r>
              <a:rPr lang="ru-RU" sz="1900" dirty="0" smtClean="0">
                <a:cs typeface="Times New Roman" panose="02020603050405020304" pitchFamily="18" charset="0"/>
              </a:rPr>
              <a:t>”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b="1" dirty="0" smtClean="0">
                <a:cs typeface="Times New Roman" panose="02020603050405020304" pitchFamily="18" charset="0"/>
              </a:rPr>
              <a:t>ИНДИКАТИВЕН</a:t>
            </a:r>
            <a:r>
              <a:rPr lang="ru-RU" sz="1900" dirty="0" smtClean="0"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cs typeface="Times New Roman" panose="02020603050405020304" pitchFamily="18" charset="0"/>
              </a:rPr>
              <a:t>БЮДЖЕТ:</a:t>
            </a:r>
            <a:r>
              <a:rPr lang="ru-RU" sz="1900" dirty="0" smtClean="0">
                <a:cs typeface="Times New Roman" panose="02020603050405020304" pitchFamily="18" charset="0"/>
              </a:rPr>
              <a:t> 105 </a:t>
            </a:r>
            <a:r>
              <a:rPr lang="ru-RU" sz="1900" dirty="0">
                <a:cs typeface="Times New Roman" panose="02020603050405020304" pitchFamily="18" charset="0"/>
              </a:rPr>
              <a:t>000 000 лв.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 smtClean="0"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cs typeface="Times New Roman" panose="02020603050405020304" pitchFamily="18" charset="0"/>
              </a:rPr>
              <a:t>ПРОДЪЛЖИТЕЛНОСТ НА ОПЕРАЦИЯТА</a:t>
            </a:r>
            <a:r>
              <a:rPr lang="ru-RU" sz="1900" dirty="0" smtClean="0">
                <a:cs typeface="Times New Roman" panose="02020603050405020304" pitchFamily="18" charset="0"/>
              </a:rPr>
              <a:t>: </a:t>
            </a:r>
            <a:r>
              <a:rPr lang="ru-RU" sz="1900" dirty="0">
                <a:cs typeface="Times New Roman" panose="02020603050405020304" pitchFamily="18" charset="0"/>
              </a:rPr>
              <a:t>36 месеца, но не по-късно от 31.12.2022 г.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 smtClean="0"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cs typeface="Times New Roman" panose="02020603050405020304" pitchFamily="18" charset="0"/>
              </a:rPr>
              <a:t>КОНКРЕТЕН БЕНЕФИЦИЕНТ</a:t>
            </a:r>
            <a:r>
              <a:rPr lang="ru-RU" sz="1900" dirty="0" smtClean="0">
                <a:cs typeface="Times New Roman" panose="02020603050405020304" pitchFamily="18" charset="0"/>
              </a:rPr>
              <a:t>: </a:t>
            </a:r>
            <a:r>
              <a:rPr lang="ru-RU" sz="1900" dirty="0">
                <a:cs typeface="Times New Roman" panose="02020603050405020304" pitchFamily="18" charset="0"/>
              </a:rPr>
              <a:t>Министерство на образованието и науката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 smtClean="0"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cs typeface="Times New Roman" panose="02020603050405020304" pitchFamily="18" charset="0"/>
              </a:rPr>
              <a:t>ЦЕЛЕВИ ГРУПИ</a:t>
            </a:r>
            <a:r>
              <a:rPr lang="ru-RU" sz="1900" dirty="0" smtClean="0">
                <a:cs typeface="Times New Roman" panose="02020603050405020304" pitchFamily="18" charset="0"/>
              </a:rPr>
              <a:t>: </a:t>
            </a:r>
            <a:r>
              <a:rPr lang="ru-RU" sz="1900" dirty="0">
                <a:cs typeface="Times New Roman" panose="02020603050405020304" pitchFamily="18" charset="0"/>
              </a:rPr>
              <a:t>Деца, ученици, учители, директори, други педагогически специалисти, </a:t>
            </a:r>
            <a:r>
              <a:rPr lang="ru-RU" sz="1900" dirty="0" smtClean="0">
                <a:cs typeface="Times New Roman" panose="02020603050405020304" pitchFamily="18" charset="0"/>
              </a:rPr>
              <a:t>родители</a:t>
            </a:r>
            <a:endParaRPr lang="ru-RU" sz="1900" dirty="0">
              <a:cs typeface="Times New Roman" panose="02020603050405020304" pitchFamily="18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8848" y="3667647"/>
            <a:ext cx="8048730" cy="311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15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418514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latin typeface="+mn-lt"/>
                <a:cs typeface="Times New Roman" panose="02020603050405020304" pitchFamily="18" charset="0"/>
              </a:rPr>
              <a:t>ДОПУСТИМИ ДЕЙНОСТИ</a:t>
            </a:r>
            <a:endParaRPr lang="en-GB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514" y="1718269"/>
            <a:ext cx="11033090" cy="497393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 Изграждане </a:t>
            </a:r>
            <a:r>
              <a:rPr lang="ru-RU" sz="2000" dirty="0">
                <a:cs typeface="Times New Roman" panose="02020603050405020304" pitchFamily="18" charset="0"/>
              </a:rPr>
              <a:t>на облачна среда и внедряване на платформа  за образователни услуги и съдържание с надежден комуникационен достъп на </a:t>
            </a:r>
            <a:r>
              <a:rPr lang="ru-RU" sz="2000" dirty="0" smtClean="0">
                <a:cs typeface="Times New Roman" panose="02020603050405020304" pitchFamily="18" charset="0"/>
              </a:rPr>
              <a:t>потребители</a:t>
            </a:r>
            <a:r>
              <a:rPr lang="en-GB" sz="2000" dirty="0">
                <a:cs typeface="Times New Roman" panose="02020603050405020304" pitchFamily="18" charset="0"/>
              </a:rPr>
              <a:t>;</a:t>
            </a:r>
            <a:endParaRPr lang="ru-RU" sz="20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 Изграждане </a:t>
            </a:r>
            <a:r>
              <a:rPr lang="ru-RU" sz="2000" dirty="0">
                <a:cs typeface="Times New Roman" panose="02020603050405020304" pitchFamily="18" charset="0"/>
              </a:rPr>
              <a:t>на модерна защитена образователна среда в училищата и детските градини, базирана на съвременни съоръжения/оборудване за онагледяване/представяне на учебния материал чрез </a:t>
            </a:r>
            <a:r>
              <a:rPr lang="ru-RU" sz="2000" dirty="0" smtClean="0">
                <a:cs typeface="Times New Roman" panose="02020603050405020304" pitchFamily="18" charset="0"/>
              </a:rPr>
              <a:t>ИКТ</a:t>
            </a:r>
            <a:r>
              <a:rPr lang="en-GB" sz="2000" dirty="0">
                <a:cs typeface="Times New Roman" panose="02020603050405020304" pitchFamily="18" charset="0"/>
              </a:rPr>
              <a:t>;</a:t>
            </a:r>
            <a:endParaRPr lang="ru-RU" sz="20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32" y="3255666"/>
            <a:ext cx="5493306" cy="35801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027" y="3485549"/>
            <a:ext cx="5315578" cy="305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5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418514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latin typeface="+mn-lt"/>
                <a:cs typeface="Times New Roman" panose="02020603050405020304" pitchFamily="18" charset="0"/>
              </a:rPr>
              <a:t>ДОПУСТИМИ ДЕЙНОСТИ</a:t>
            </a:r>
            <a:endParaRPr lang="en-GB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514" y="1858945"/>
            <a:ext cx="11033090" cy="483325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Обучения </a:t>
            </a:r>
            <a:r>
              <a:rPr lang="ru-RU" sz="2000" dirty="0">
                <a:cs typeface="Times New Roman" panose="02020603050405020304" pitchFamily="18" charset="0"/>
              </a:rPr>
              <a:t>на педагогически специалисти </a:t>
            </a:r>
            <a:r>
              <a:rPr lang="ru-RU" sz="2000" dirty="0" smtClean="0">
                <a:cs typeface="Times New Roman" panose="02020603050405020304" pitchFamily="18" charset="0"/>
              </a:rPr>
              <a:t>по </a:t>
            </a:r>
            <a:r>
              <a:rPr lang="ru-RU" sz="2000" dirty="0">
                <a:cs typeface="Times New Roman" panose="02020603050405020304" pitchFamily="18" charset="0"/>
              </a:rPr>
              <a:t>и със средствата на </a:t>
            </a:r>
            <a:r>
              <a:rPr lang="ru-RU" sz="2000" dirty="0" smtClean="0">
                <a:cs typeface="Times New Roman" panose="02020603050405020304" pitchFamily="18" charset="0"/>
              </a:rPr>
              <a:t>ИКТ;</a:t>
            </a:r>
          </a:p>
          <a:p>
            <a:pPr marL="201168" lvl="1" indent="0">
              <a:spcBef>
                <a:spcPts val="600"/>
              </a:spcBef>
              <a:spcAft>
                <a:spcPts val="600"/>
              </a:spcAft>
              <a:buNone/>
            </a:pPr>
            <a:endParaRPr lang="ru-RU" sz="20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0782" y="3713813"/>
            <a:ext cx="3905886" cy="2834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3156" y="2331217"/>
            <a:ext cx="3151806" cy="41801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338" y="3760910"/>
            <a:ext cx="3716201" cy="27871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44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418514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latin typeface="+mn-lt"/>
                <a:cs typeface="Times New Roman" panose="02020603050405020304" pitchFamily="18" charset="0"/>
              </a:rPr>
              <a:t>ДОПУСТИМИ ДЕЙНОСТИ</a:t>
            </a:r>
            <a:endParaRPr lang="en-GB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466" y="1889091"/>
            <a:ext cx="11033090" cy="47830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 Разработване на дигитално образователно съдържание. Контрол на съотвтетсвието на дигиталното съдържание с утвърдените програми и добрите педагогически практики;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 Идентифициране и утвърждаване на стойностни дигитални образователни ресурси - международни и национални, с отворен достъп и внедряването им в платформата за образователни услуги и съдържание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80" y="3928622"/>
            <a:ext cx="3951896" cy="26279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4356" r="9651"/>
          <a:stretch/>
        </p:blipFill>
        <p:spPr>
          <a:xfrm>
            <a:off x="4213443" y="3888994"/>
            <a:ext cx="4418318" cy="26675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9690" y="3908809"/>
            <a:ext cx="3299023" cy="26279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30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418514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latin typeface="+mn-lt"/>
                <a:cs typeface="Times New Roman" panose="02020603050405020304" pitchFamily="18" charset="0"/>
              </a:rPr>
              <a:t>ДОПУСТИМИ ДЕЙНОСТИ</a:t>
            </a:r>
            <a:endParaRPr lang="en-GB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466" y="1889091"/>
            <a:ext cx="11033090" cy="47830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Повишаване </a:t>
            </a:r>
            <a:r>
              <a:rPr lang="ru-RU" sz="2000" dirty="0">
                <a:cs typeface="Times New Roman" panose="02020603050405020304" pitchFamily="18" charset="0"/>
              </a:rPr>
              <a:t>на дигиталната компетентност и умения на учениците под формата на извънкласни </a:t>
            </a:r>
            <a:r>
              <a:rPr lang="ru-RU" sz="2000" dirty="0" smtClean="0">
                <a:cs typeface="Times New Roman" panose="02020603050405020304" pitchFamily="18" charset="0"/>
              </a:rPr>
              <a:t>дейности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cs typeface="Times New Roman" panose="02020603050405020304" pitchFamily="18" charset="0"/>
              </a:rPr>
              <a:t>(клубове </a:t>
            </a:r>
            <a:r>
              <a:rPr lang="ru-RU" sz="2000" dirty="0">
                <a:cs typeface="Times New Roman" panose="02020603050405020304" pitchFamily="18" charset="0"/>
              </a:rPr>
              <a:t>по интереси и допълнителни занимания по ключови дигитални умения – базови и за напреднали, включително и компютърно </a:t>
            </a:r>
            <a:r>
              <a:rPr lang="ru-RU" sz="2000" dirty="0" smtClean="0">
                <a:cs typeface="Times New Roman" panose="02020603050405020304" pitchFamily="18" charset="0"/>
              </a:rPr>
              <a:t>моделиране/coding</a:t>
            </a:r>
            <a:r>
              <a:rPr lang="en-GB" sz="2000" dirty="0" smtClean="0">
                <a:cs typeface="Times New Roman" panose="02020603050405020304" pitchFamily="18" charset="0"/>
              </a:rPr>
              <a:t>)</a:t>
            </a:r>
            <a:r>
              <a:rPr lang="bg-BG" sz="2000" dirty="0" smtClean="0">
                <a:cs typeface="Times New Roman" panose="02020603050405020304" pitchFamily="18" charset="0"/>
              </a:rPr>
              <a:t>; </a:t>
            </a:r>
            <a:endParaRPr lang="ru-RU" sz="20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>
                <a:cs typeface="Times New Roman" panose="02020603050405020304" pitchFamily="18" charset="0"/>
              </a:rPr>
              <a:t> Информационни </a:t>
            </a:r>
            <a:r>
              <a:rPr lang="ru-RU" sz="2000" dirty="0">
                <a:cs typeface="Times New Roman" panose="02020603050405020304" pitchFamily="18" charset="0"/>
              </a:rPr>
              <a:t>кампании за ползите от дигиталната </a:t>
            </a:r>
            <a:r>
              <a:rPr lang="ru-RU" sz="2000" dirty="0" smtClean="0">
                <a:cs typeface="Times New Roman" panose="02020603050405020304" pitchFamily="18" charset="0"/>
              </a:rPr>
              <a:t>компетентност</a:t>
            </a:r>
            <a:r>
              <a:rPr lang="en-GB" sz="2000" dirty="0" smtClean="0">
                <a:cs typeface="Times New Roman" panose="02020603050405020304" pitchFamily="18" charset="0"/>
              </a:rPr>
              <a:t>, </a:t>
            </a:r>
            <a:r>
              <a:rPr lang="ru-RU" sz="2000" dirty="0">
                <a:cs typeface="Times New Roman" panose="02020603050405020304" pitchFamily="18" charset="0"/>
              </a:rPr>
              <a:t>кибер безопасност, медийната грамотност, защита на интелектуалната </a:t>
            </a:r>
            <a:r>
              <a:rPr lang="ru-RU" sz="2000" dirty="0" smtClean="0">
                <a:cs typeface="Times New Roman" panose="02020603050405020304" pitchFamily="18" charset="0"/>
              </a:rPr>
              <a:t>собственост</a:t>
            </a:r>
            <a:r>
              <a:rPr lang="en-GB" sz="2000" dirty="0" smtClean="0">
                <a:cs typeface="Times New Roman" panose="02020603050405020304" pitchFamily="18" charset="0"/>
              </a:rPr>
              <a:t> </a:t>
            </a:r>
            <a:r>
              <a:rPr lang="bg-BG" sz="2000" dirty="0" smtClean="0">
                <a:cs typeface="Times New Roman" panose="02020603050405020304" pitchFamily="18" charset="0"/>
              </a:rPr>
              <a:t>и </a:t>
            </a:r>
            <a:r>
              <a:rPr lang="bg-BG" sz="2000" dirty="0" smtClean="0">
                <a:cs typeface="Times New Roman" panose="02020603050405020304" pitchFamily="18" charset="0"/>
              </a:rPr>
              <a:t>др.</a:t>
            </a:r>
            <a:endParaRPr lang="ru-RU" sz="2000" dirty="0" smtClean="0">
              <a:cs typeface="Times New Roman" panose="02020603050405020304" pitchFamily="18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66" y="3635508"/>
            <a:ext cx="3550522" cy="2892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7531" y="3635509"/>
            <a:ext cx="3700764" cy="2892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8528" y="3635508"/>
            <a:ext cx="3749537" cy="2892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515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418514"/>
          </a:xfrm>
        </p:spPr>
        <p:txBody>
          <a:bodyPr>
            <a:noAutofit/>
          </a:bodyPr>
          <a:lstStyle/>
          <a:p>
            <a:pPr algn="ctr"/>
            <a:r>
              <a:rPr lang="bg-BG" sz="2400" dirty="0" smtClean="0">
                <a:latin typeface="+mn-lt"/>
                <a:cs typeface="Times New Roman" panose="02020603050405020304" pitchFamily="18" charset="0"/>
              </a:rPr>
              <a:t>ИНДИКАТОРИ</a:t>
            </a:r>
            <a:endParaRPr lang="en-GB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514" y="1718269"/>
            <a:ext cx="11033090" cy="48332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b="1" dirty="0" smtClean="0">
                <a:cs typeface="Times New Roman" panose="02020603050405020304" pitchFamily="18" charset="0"/>
              </a:rPr>
              <a:t>За изпълнение: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 smtClean="0">
                <a:cs typeface="Times New Roman" panose="02020603050405020304" pitchFamily="18" charset="0"/>
              </a:rPr>
              <a:t> Училища </a:t>
            </a:r>
            <a:r>
              <a:rPr lang="ru-RU" sz="1900" dirty="0">
                <a:cs typeface="Times New Roman" panose="02020603050405020304" pitchFamily="18" charset="0"/>
              </a:rPr>
              <a:t>и детски градини, включени в дейности за въвеждане на иновативни методи на преподаване чрез използване на съвременни ИКТ - 2 000;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 smtClean="0">
                <a:cs typeface="Times New Roman" panose="02020603050405020304" pitchFamily="18" charset="0"/>
              </a:rPr>
              <a:t> Брой </a:t>
            </a:r>
            <a:r>
              <a:rPr lang="ru-RU" sz="1900" dirty="0">
                <a:cs typeface="Times New Roman" panose="02020603050405020304" pitchFamily="18" charset="0"/>
              </a:rPr>
              <a:t>педагогически специалисти, включени в обучения  за усвояване, въвеждане и прилагане на иновативни методи на преподаване чрез използването на съвременни ИКТ -  25 </a:t>
            </a:r>
            <a:r>
              <a:rPr lang="ru-RU" sz="1900" dirty="0" smtClean="0">
                <a:cs typeface="Times New Roman" panose="02020603050405020304" pitchFamily="18" charset="0"/>
              </a:rPr>
              <a:t>000;</a:t>
            </a:r>
            <a:endParaRPr lang="ru-RU" sz="19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dirty="0" smtClean="0">
                <a:cs typeface="Times New Roman" panose="02020603050405020304" pitchFamily="18" charset="0"/>
              </a:rPr>
              <a:t> Ученици/деца </a:t>
            </a:r>
            <a:r>
              <a:rPr lang="ru-RU" sz="1900" dirty="0">
                <a:cs typeface="Times New Roman" panose="02020603050405020304" pitchFamily="18" charset="0"/>
              </a:rPr>
              <a:t>от училища /детски градини, включени в дейности по операцията -  220 </a:t>
            </a:r>
            <a:r>
              <a:rPr lang="ru-RU" sz="1900" dirty="0" smtClean="0">
                <a:cs typeface="Times New Roman" panose="02020603050405020304" pitchFamily="18" charset="0"/>
              </a:rPr>
              <a:t>000</a:t>
            </a:r>
            <a:r>
              <a:rPr lang="en-GB" sz="1900" dirty="0" smtClean="0">
                <a:cs typeface="Times New Roman" panose="02020603050405020304" pitchFamily="18" charset="0"/>
              </a:rPr>
              <a:t>. </a:t>
            </a:r>
            <a:endParaRPr lang="ru-RU" sz="19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593" y="3938955"/>
            <a:ext cx="4368071" cy="26837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4740" y="3903350"/>
            <a:ext cx="4764600" cy="26837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34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418514"/>
          </a:xfrm>
        </p:spPr>
        <p:txBody>
          <a:bodyPr>
            <a:noAutofit/>
          </a:bodyPr>
          <a:lstStyle/>
          <a:p>
            <a:pPr algn="ctr"/>
            <a:r>
              <a:rPr lang="bg-BG" sz="2400" dirty="0" smtClean="0">
                <a:latin typeface="+mn-lt"/>
                <a:cs typeface="Times New Roman" panose="02020603050405020304" pitchFamily="18" charset="0"/>
              </a:rPr>
              <a:t>ИНДИКАТОРИ</a:t>
            </a:r>
            <a:endParaRPr lang="en-GB" sz="2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1983" y="1627834"/>
            <a:ext cx="11384782" cy="5044271"/>
          </a:xfrm>
        </p:spPr>
        <p:txBody>
          <a:bodyPr>
            <a:normAutofit/>
          </a:bodyPr>
          <a:lstStyle/>
          <a:p>
            <a:pPr marL="0" lvl="0" indent="0">
              <a:spcBef>
                <a:spcPts val="600"/>
              </a:spcBef>
              <a:buClr>
                <a:srgbClr val="4A66AC"/>
              </a:buClr>
              <a:buNone/>
            </a:pPr>
            <a:r>
              <a:rPr lang="ru-RU" sz="1900" b="1" dirty="0">
                <a:cs typeface="Times New Roman" panose="02020603050405020304" pitchFamily="18" charset="0"/>
              </a:rPr>
              <a:t>За резултат:</a:t>
            </a:r>
          </a:p>
          <a:p>
            <a:pPr lvl="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900" dirty="0">
                <a:cs typeface="Times New Roman" panose="02020603050405020304" pitchFamily="18" charset="0"/>
              </a:rPr>
              <a:t> Дял на училищата и детските </a:t>
            </a:r>
            <a:r>
              <a:rPr lang="ru-RU" sz="1900" dirty="0" smtClean="0">
                <a:cs typeface="Times New Roman" panose="02020603050405020304" pitchFamily="18" charset="0"/>
              </a:rPr>
              <a:t>градини</a:t>
            </a:r>
            <a:r>
              <a:rPr lang="en-GB" sz="1900" dirty="0" smtClean="0">
                <a:cs typeface="Times New Roman" panose="02020603050405020304" pitchFamily="18" charset="0"/>
              </a:rPr>
              <a:t> </a:t>
            </a:r>
            <a:r>
              <a:rPr lang="bg-BG" sz="1900" dirty="0" smtClean="0">
                <a:cs typeface="Times New Roman" panose="02020603050405020304" pitchFamily="18" charset="0"/>
              </a:rPr>
              <a:t>по ОП</a:t>
            </a:r>
            <a:r>
              <a:rPr lang="ru-RU" sz="1900" dirty="0" smtClean="0">
                <a:cs typeface="Times New Roman" panose="02020603050405020304" pitchFamily="18" charset="0"/>
              </a:rPr>
              <a:t>, въвели </a:t>
            </a:r>
            <a:r>
              <a:rPr lang="ru-RU" sz="1900" dirty="0">
                <a:cs typeface="Times New Roman" panose="02020603050405020304" pitchFamily="18" charset="0"/>
              </a:rPr>
              <a:t>иновативни методи на </a:t>
            </a:r>
            <a:r>
              <a:rPr lang="ru-RU" sz="1900" dirty="0" smtClean="0">
                <a:cs typeface="Times New Roman" panose="02020603050405020304" pitchFamily="18" charset="0"/>
              </a:rPr>
              <a:t>преподаване, чрез ИКТ - </a:t>
            </a:r>
            <a:r>
              <a:rPr lang="ru-RU" sz="1900" dirty="0">
                <a:cs typeface="Times New Roman" panose="02020603050405020304" pitchFamily="18" charset="0"/>
              </a:rPr>
              <a:t>85%;</a:t>
            </a:r>
          </a:p>
          <a:p>
            <a:pPr lvl="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900" dirty="0">
                <a:cs typeface="Times New Roman" panose="02020603050405020304" pitchFamily="18" charset="0"/>
              </a:rPr>
              <a:t> Дял на педагогическите </a:t>
            </a:r>
            <a:r>
              <a:rPr lang="ru-RU" sz="1900" dirty="0" smtClean="0">
                <a:cs typeface="Times New Roman" panose="02020603050405020304" pitchFamily="18" charset="0"/>
              </a:rPr>
              <a:t>специалисти по ОП, </a:t>
            </a:r>
            <a:r>
              <a:rPr lang="ru-RU" sz="1900" dirty="0">
                <a:cs typeface="Times New Roman" panose="02020603050405020304" pitchFamily="18" charset="0"/>
              </a:rPr>
              <a:t>придобили  умения за въвеждане и прилагане на иновативни методи за преподаване чрез използването на съвременни ИКТ – 85%;</a:t>
            </a:r>
          </a:p>
          <a:p>
            <a:pPr lvl="0"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900" dirty="0">
                <a:cs typeface="Times New Roman" panose="02020603050405020304" pitchFamily="18" charset="0"/>
              </a:rPr>
              <a:t> Дял на учениците и </a:t>
            </a:r>
            <a:r>
              <a:rPr lang="ru-RU" sz="1900" dirty="0" smtClean="0">
                <a:cs typeface="Times New Roman" panose="02020603050405020304" pitchFamily="18" charset="0"/>
              </a:rPr>
              <a:t>децата, </a:t>
            </a:r>
            <a:r>
              <a:rPr lang="ru-RU" sz="1900" dirty="0">
                <a:cs typeface="Times New Roman" panose="02020603050405020304" pitchFamily="18" charset="0"/>
              </a:rPr>
              <a:t>включени в дейности по операцията, успешно завършили участието си  в клубове по интереси и допълнителни занимания по и чрез  ИКТ – 25%.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206" y="3607359"/>
            <a:ext cx="8037627" cy="32506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02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70" y="1664918"/>
            <a:ext cx="10397948" cy="525624"/>
          </a:xfrm>
        </p:spPr>
        <p:txBody>
          <a:bodyPr/>
          <a:lstStyle/>
          <a:p>
            <a:pPr marL="0" indent="0" algn="ctr">
              <a:buNone/>
            </a:pPr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371" y="1266092"/>
            <a:ext cx="9941168" cy="559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4681</TotalTime>
  <Words>509</Words>
  <Application>Microsoft Office PowerPoint</Application>
  <PresentationFormat>Widescreen</PresentationFormat>
  <Paragraphs>53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SimSun</vt:lpstr>
      <vt:lpstr>Calibri</vt:lpstr>
      <vt:lpstr>Calibri Light</vt:lpstr>
      <vt:lpstr>Courier New</vt:lpstr>
      <vt:lpstr>Times New Roman</vt:lpstr>
      <vt:lpstr>Wingdings</vt:lpstr>
      <vt:lpstr>Retrospect</vt:lpstr>
      <vt:lpstr> ОПЕРАЦИЯ „ОБРАЗОВАНИЕ ЗА УТРЕШНИЯ ДЕН”  </vt:lpstr>
      <vt:lpstr>PowerPoint Presentation</vt:lpstr>
      <vt:lpstr>ДОПУСТИМИ ДЕЙНОСТИ</vt:lpstr>
      <vt:lpstr>ДОПУСТИМИ ДЕЙНОСТИ</vt:lpstr>
      <vt:lpstr>ДОПУСТИМИ ДЕЙНОСТИ</vt:lpstr>
      <vt:lpstr>ДОПУСТИМИ ДЕЙНОСТИ</vt:lpstr>
      <vt:lpstr>ИНДИКАТОРИ</vt:lpstr>
      <vt:lpstr>ИНДИКАТОРИ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M.Dimitrova</dc:creator>
  <cp:lastModifiedBy>Ivan Popov</cp:lastModifiedBy>
  <cp:revision>382</cp:revision>
  <cp:lastPrinted>2017-07-22T14:43:57Z</cp:lastPrinted>
  <dcterms:created xsi:type="dcterms:W3CDTF">2016-05-13T12:08:51Z</dcterms:created>
  <dcterms:modified xsi:type="dcterms:W3CDTF">2018-06-26T13:31:01Z</dcterms:modified>
</cp:coreProperties>
</file>