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  <p:sldMasterId id="2147483654" r:id="rId2"/>
  </p:sldMasterIdLst>
  <p:notesMasterIdLst>
    <p:notesMasterId r:id="rId35"/>
  </p:notesMasterIdLst>
  <p:sldIdLst>
    <p:sldId id="823" r:id="rId3"/>
    <p:sldId id="330" r:id="rId4"/>
    <p:sldId id="335" r:id="rId5"/>
    <p:sldId id="341" r:id="rId6"/>
    <p:sldId id="357" r:id="rId7"/>
    <p:sldId id="342" r:id="rId8"/>
    <p:sldId id="818" r:id="rId9"/>
    <p:sldId id="816" r:id="rId10"/>
    <p:sldId id="819" r:id="rId11"/>
    <p:sldId id="820" r:id="rId12"/>
    <p:sldId id="821" r:id="rId13"/>
    <p:sldId id="344" r:id="rId14"/>
    <p:sldId id="352" r:id="rId15"/>
    <p:sldId id="351" r:id="rId16"/>
    <p:sldId id="350" r:id="rId17"/>
    <p:sldId id="353" r:id="rId18"/>
    <p:sldId id="360" r:id="rId19"/>
    <p:sldId id="362" r:id="rId20"/>
    <p:sldId id="804" r:id="rId21"/>
    <p:sldId id="822" r:id="rId22"/>
    <p:sldId id="806" r:id="rId23"/>
    <p:sldId id="807" r:id="rId24"/>
    <p:sldId id="800" r:id="rId25"/>
    <p:sldId id="808" r:id="rId26"/>
    <p:sldId id="809" r:id="rId27"/>
    <p:sldId id="810" r:id="rId28"/>
    <p:sldId id="811" r:id="rId29"/>
    <p:sldId id="812" r:id="rId30"/>
    <p:sldId id="813" r:id="rId31"/>
    <p:sldId id="365" r:id="rId32"/>
    <p:sldId id="814" r:id="rId33"/>
    <p:sldId id="333" r:id="rId34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44A92C-FC6B-46C3-BDB3-F85B1AFFAC7A}">
          <p14:sldIdLst>
            <p14:sldId id="823"/>
            <p14:sldId id="330"/>
            <p14:sldId id="335"/>
            <p14:sldId id="341"/>
            <p14:sldId id="357"/>
            <p14:sldId id="342"/>
            <p14:sldId id="818"/>
            <p14:sldId id="816"/>
            <p14:sldId id="819"/>
            <p14:sldId id="820"/>
            <p14:sldId id="821"/>
            <p14:sldId id="344"/>
            <p14:sldId id="352"/>
            <p14:sldId id="351"/>
            <p14:sldId id="350"/>
            <p14:sldId id="353"/>
            <p14:sldId id="360"/>
            <p14:sldId id="362"/>
            <p14:sldId id="804"/>
            <p14:sldId id="822"/>
            <p14:sldId id="806"/>
            <p14:sldId id="807"/>
            <p14:sldId id="800"/>
            <p14:sldId id="808"/>
            <p14:sldId id="809"/>
            <p14:sldId id="810"/>
            <p14:sldId id="811"/>
            <p14:sldId id="812"/>
            <p14:sldId id="813"/>
            <p14:sldId id="365"/>
            <p14:sldId id="814"/>
          </p14:sldIdLst>
        </p14:section>
        <p14:section name="Untitled Section" id="{52B0977C-0AC9-4D01-9ECA-7E208D5902D2}">
          <p14:sldIdLst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/>
  <p:cmAuthor id="2" name="Author" initials="VT" lastIdx="1" clrIdx="1"/>
  <p:cmAuthor id="3" name="Zhivko Yordanov" initials="ZY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C7E5"/>
    <a:srgbClr val="50D0FF"/>
    <a:srgbClr val="FFFFFF"/>
    <a:srgbClr val="4DDB5E"/>
    <a:srgbClr val="C8DEF0"/>
    <a:srgbClr val="84B4DC"/>
    <a:srgbClr val="66A2D4"/>
    <a:srgbClr val="CAFAF9"/>
    <a:srgbClr val="A5F5F3"/>
    <a:srgbClr val="69ED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97" autoAdjust="0"/>
    <p:restoredTop sz="88602" autoAdjust="0"/>
  </p:normalViewPr>
  <p:slideViewPr>
    <p:cSldViewPr snapToGrid="0">
      <p:cViewPr varScale="1">
        <p:scale>
          <a:sx n="99" d="100"/>
          <a:sy n="99" d="100"/>
        </p:scale>
        <p:origin x="7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F54C8D-CAFF-4A1F-AD9E-98E4D8113411}" type="doc">
      <dgm:prSet loTypeId="urn:microsoft.com/office/officeart/2005/8/layout/process4" loCatId="list" qsTypeId="urn:microsoft.com/office/officeart/2005/8/quickstyle/3d4#1" qsCatId="3D" csTypeId="urn:microsoft.com/office/officeart/2005/8/colors/accent1_2#1" csCatId="accent1" phldr="1"/>
      <dgm:spPr/>
      <dgm:t>
        <a:bodyPr/>
        <a:lstStyle/>
        <a:p>
          <a:endParaRPr lang="bg-BG"/>
        </a:p>
      </dgm:t>
    </dgm:pt>
    <dgm:pt modelId="{98C00619-C944-4E2E-98FE-8E54A6A538E5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2400" b="1" i="0" kern="1200" dirty="0">
              <a:solidFill>
                <a:srgbClr val="002060"/>
              </a:solidFill>
              <a:latin typeface="+mn-lt"/>
              <a:ea typeface="+mn-ea"/>
              <a:cs typeface="+mn-cs"/>
            </a:rPr>
            <a:t>EECO09 Участници с прогимназиален етап на основното образование или по-ниско</a:t>
          </a:r>
          <a:r>
            <a:rPr lang="en-US" sz="2400" b="1" i="0" kern="1200" dirty="0">
              <a:solidFill>
                <a:srgbClr val="002060"/>
              </a:solidFill>
              <a:latin typeface="+mn-lt"/>
              <a:ea typeface="+mn-ea"/>
              <a:cs typeface="+mn-cs"/>
            </a:rPr>
            <a:t> </a:t>
          </a:r>
        </a:p>
        <a:p>
          <a:pPr algn="just"/>
          <a:r>
            <a:rPr lang="ru-RU" sz="2400" b="1" i="1" kern="1200" dirty="0">
              <a:solidFill>
                <a:schemeClr val="accent1"/>
              </a:solidFill>
              <a:latin typeface="+mn-lt"/>
              <a:ea typeface="+mn-ea"/>
              <a:cs typeface="+mn-cs"/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броя на участниците с основно и/или по-ниско от основно образование </a:t>
          </a:r>
          <a:r>
            <a:rPr lang="ru-RU" sz="2400" b="1" i="1" kern="1200" dirty="0">
              <a:solidFill>
                <a:schemeClr val="accent1"/>
              </a:solidFill>
              <a:latin typeface="+mn-lt"/>
              <a:ea typeface="+mn-ea"/>
              <a:cs typeface="+mn-cs"/>
            </a:rPr>
            <a:t>или броя на лицата над 16 години, с основно и/или без основно образование, в дейности за учене през целия живот като участници в курсове за ограмотяване (1 – 4 клас), участници в курсове за придобиване на компетентности от прогимназиалния етап на основното образование (за всеки от 5, 6 и 7 клас) и участници в процедури за валидиране на умения и компетентности, придобити чрез неформално обучение и информално учене в съответствие с разпоредбите на ЗПУО и утвърдените програми за образование на възрастни за придобиване на клас/етап/степен на основно образование, кариерно ориентиране и консултиране и насочване за включване в гъвкави форми за образование на тези, които не са завършили средно образование и осигуряване на условия за втори шанс, и по-ниско </a:t>
          </a:r>
          <a:r>
            <a:rPr lang="bg-BG" sz="2400" b="1" i="1" kern="1200" dirty="0">
              <a:solidFill>
                <a:schemeClr val="accent1"/>
              </a:solidFill>
              <a:latin typeface="+mn-lt"/>
              <a:ea typeface="+mn-ea"/>
              <a:cs typeface="+mn-cs"/>
            </a:rPr>
            <a:t>образование.</a:t>
          </a:r>
          <a:endParaRPr lang="ru-RU" sz="2400" b="1" i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gm:t>
    </dgm:pt>
    <dgm:pt modelId="{1AFF5650-13CC-4CA0-87A4-6FBDE733ED68}" type="parTrans" cxnId="{8D51D2A8-C104-41C9-91C9-86A6FFBD85B6}">
      <dgm:prSet/>
      <dgm:spPr/>
      <dgm:t>
        <a:bodyPr/>
        <a:lstStyle/>
        <a:p>
          <a:endParaRPr lang="bg-BG"/>
        </a:p>
      </dgm:t>
    </dgm:pt>
    <dgm:pt modelId="{30A0E236-E72B-43BB-A486-0FC57C859C99}" type="sibTrans" cxnId="{8D51D2A8-C104-41C9-91C9-86A6FFBD85B6}">
      <dgm:prSet/>
      <dgm:spPr/>
      <dgm:t>
        <a:bodyPr/>
        <a:lstStyle/>
        <a:p>
          <a:endParaRPr lang="bg-BG"/>
        </a:p>
      </dgm:t>
    </dgm:pt>
    <dgm:pt modelId="{327A69EA-4F52-44C5-8CBE-06EF212CFCB8}" type="pres">
      <dgm:prSet presAssocID="{28F54C8D-CAFF-4A1F-AD9E-98E4D8113411}" presName="Name0" presStyleCnt="0">
        <dgm:presLayoutVars>
          <dgm:dir/>
          <dgm:animLvl val="lvl"/>
          <dgm:resizeHandles val="exact"/>
        </dgm:presLayoutVars>
      </dgm:prSet>
      <dgm:spPr/>
    </dgm:pt>
    <dgm:pt modelId="{945B7040-6C57-4681-B873-7814F3E6787D}" type="pres">
      <dgm:prSet presAssocID="{98C00619-C944-4E2E-98FE-8E54A6A538E5}" presName="boxAndChildren" presStyleCnt="0"/>
      <dgm:spPr/>
    </dgm:pt>
    <dgm:pt modelId="{C3191AC5-F53E-49F8-81F9-DEE7ED1B02CF}" type="pres">
      <dgm:prSet presAssocID="{98C00619-C944-4E2E-98FE-8E54A6A538E5}" presName="parentTextBox" presStyleLbl="node1" presStyleIdx="0" presStyleCnt="1" custLinFactNeighborX="3127" custLinFactNeighborY="6819"/>
      <dgm:spPr/>
    </dgm:pt>
  </dgm:ptLst>
  <dgm:cxnLst>
    <dgm:cxn modelId="{17F61F19-365E-4562-B135-FD67B7383DCE}" type="presOf" srcId="{98C00619-C944-4E2E-98FE-8E54A6A538E5}" destId="{C3191AC5-F53E-49F8-81F9-DEE7ED1B02CF}" srcOrd="0" destOrd="0" presId="urn:microsoft.com/office/officeart/2005/8/layout/process4"/>
    <dgm:cxn modelId="{6B2B09A1-8DF3-4DF4-A2BB-B42E04A32511}" type="presOf" srcId="{28F54C8D-CAFF-4A1F-AD9E-98E4D8113411}" destId="{327A69EA-4F52-44C5-8CBE-06EF212CFCB8}" srcOrd="0" destOrd="0" presId="urn:microsoft.com/office/officeart/2005/8/layout/process4"/>
    <dgm:cxn modelId="{8D51D2A8-C104-41C9-91C9-86A6FFBD85B6}" srcId="{28F54C8D-CAFF-4A1F-AD9E-98E4D8113411}" destId="{98C00619-C944-4E2E-98FE-8E54A6A538E5}" srcOrd="0" destOrd="0" parTransId="{1AFF5650-13CC-4CA0-87A4-6FBDE733ED68}" sibTransId="{30A0E236-E72B-43BB-A486-0FC57C859C99}"/>
    <dgm:cxn modelId="{CEB42AEC-6C6A-4856-AC64-2BF57F311D42}" type="presParOf" srcId="{327A69EA-4F52-44C5-8CBE-06EF212CFCB8}" destId="{945B7040-6C57-4681-B873-7814F3E6787D}" srcOrd="0" destOrd="0" presId="urn:microsoft.com/office/officeart/2005/8/layout/process4"/>
    <dgm:cxn modelId="{C6707FE8-2DB5-48E2-A115-4E01DA7AA9DC}" type="presParOf" srcId="{945B7040-6C57-4681-B873-7814F3E6787D}" destId="{C3191AC5-F53E-49F8-81F9-DEE7ED1B02C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F54C8D-CAFF-4A1F-AD9E-98E4D8113411}" type="doc">
      <dgm:prSet loTypeId="urn:microsoft.com/office/officeart/2005/8/layout/process4" loCatId="list" qsTypeId="urn:microsoft.com/office/officeart/2005/8/quickstyle/3d4#2" qsCatId="3D" csTypeId="urn:microsoft.com/office/officeart/2005/8/colors/accent1_2#2" csCatId="accent1" phldr="1"/>
      <dgm:spPr/>
      <dgm:t>
        <a:bodyPr/>
        <a:lstStyle/>
        <a:p>
          <a:endParaRPr lang="bg-BG"/>
        </a:p>
      </dgm:t>
    </dgm:pt>
    <dgm:pt modelId="{B33CAB05-45AF-4D51-9B25-2717868CFAAD}">
      <dgm:prSet phldrT="[Text]" custT="1"/>
      <dgm:spPr>
        <a:solidFill>
          <a:srgbClr val="FFC000">
            <a:lumMod val="20000"/>
            <a:lumOff val="80000"/>
            <a:alpha val="90000"/>
          </a:srgbClr>
        </a:solidFill>
        <a:ln w="6350" cap="flat" cmpd="sng" algn="ctr">
          <a:solidFill>
            <a:srgbClr val="4472C4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  <dgm:t>
        <a:bodyPr spcFirstLastPara="0" vert="horz" wrap="square" lIns="142240" tIns="25400" rIns="142240" bIns="25400" numCol="1" spcCol="1270" anchor="ctr" anchorCtr="0"/>
        <a:lstStyle/>
        <a:p>
          <a:pPr algn="just"/>
          <a:r>
            <a:rPr lang="ru-RU" sz="24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EECO02 Безработни, включително трайно безработни</a:t>
          </a:r>
        </a:p>
        <a:p>
          <a:pPr algn="just"/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безработните участници над 16 години </a:t>
          </a:r>
          <a:r>
            <a:rPr lang="ru-RU" sz="2400" b="1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с основно и по-ниско от основно образование. Индикаторът отчита и лица с основно образование, които са обхванати в дейности за кариерно ориентиране и/или консултиране.</a:t>
          </a:r>
        </a:p>
        <a:p>
          <a:pPr algn="just"/>
          <a:endParaRPr lang="ru-RU" sz="1500" b="1" i="1" kern="1200" dirty="0">
            <a:solidFill>
              <a:srgbClr val="0070C0"/>
            </a:solidFill>
          </a:endParaRPr>
        </a:p>
        <a:p>
          <a:pPr algn="just"/>
          <a:r>
            <a:rPr lang="en-GB" sz="2400" b="1" i="0" kern="1200" dirty="0">
              <a:solidFill>
                <a:srgbClr val="002060"/>
              </a:solidFill>
            </a:rPr>
            <a:t>EECO04 </a:t>
          </a:r>
          <a:r>
            <a:rPr lang="bg-BG" sz="2400" b="1" i="0" kern="1200" dirty="0">
              <a:solidFill>
                <a:srgbClr val="002060"/>
              </a:solidFill>
            </a:rPr>
            <a:t>Неактивни лица</a:t>
          </a:r>
          <a:endParaRPr lang="ru-RU" sz="2400" b="1" i="0" kern="1200" dirty="0">
            <a:solidFill>
              <a:srgbClr val="002060"/>
            </a:solidFill>
          </a:endParaRPr>
        </a:p>
        <a:p>
          <a:pPr algn="just"/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неактивните лица над 16 години</a:t>
          </a:r>
          <a:r>
            <a:rPr lang="ru-RU" sz="2400" b="1" i="1" kern="1200" dirty="0">
              <a:solidFill>
                <a:srgbClr val="0070C0"/>
              </a:solidFill>
            </a:rPr>
            <a:t>, с основно образование и с образование по-ниско от основното. Индикаторът отчита и неактивни лица с основно образование, обхванати в кариерно ориентиране и консултиране, и насочване за включване в гъвкави форми за образование на тези, които не са завършили средно образование и осигуряване на условия за втори шанс, и по-ниско образование. </a:t>
          </a:r>
          <a:endParaRPr lang="bg-BG" sz="2400" b="1" i="1" kern="1200" dirty="0">
            <a:solidFill>
              <a:srgbClr val="0070C0"/>
            </a:solidFill>
          </a:endParaRPr>
        </a:p>
      </dgm:t>
    </dgm:pt>
    <dgm:pt modelId="{4E6A53EA-8E1C-4306-B86D-4C0151100454}" type="parTrans" cxnId="{A6347A5D-C409-4F5E-8E79-093A09240C5E}">
      <dgm:prSet/>
      <dgm:spPr/>
      <dgm:t>
        <a:bodyPr/>
        <a:lstStyle/>
        <a:p>
          <a:endParaRPr lang="bg-BG"/>
        </a:p>
      </dgm:t>
    </dgm:pt>
    <dgm:pt modelId="{AAA07400-0624-4CDD-8583-BF3837C90E18}" type="sibTrans" cxnId="{A6347A5D-C409-4F5E-8E79-093A09240C5E}">
      <dgm:prSet/>
      <dgm:spPr/>
      <dgm:t>
        <a:bodyPr/>
        <a:lstStyle/>
        <a:p>
          <a:endParaRPr lang="bg-BG"/>
        </a:p>
      </dgm:t>
    </dgm:pt>
    <dgm:pt modelId="{327A69EA-4F52-44C5-8CBE-06EF212CFCB8}" type="pres">
      <dgm:prSet presAssocID="{28F54C8D-CAFF-4A1F-AD9E-98E4D8113411}" presName="Name0" presStyleCnt="0">
        <dgm:presLayoutVars>
          <dgm:dir/>
          <dgm:animLvl val="lvl"/>
          <dgm:resizeHandles val="exact"/>
        </dgm:presLayoutVars>
      </dgm:prSet>
      <dgm:spPr/>
    </dgm:pt>
    <dgm:pt modelId="{129105E8-34C8-4E49-8372-A8830714F7A8}" type="pres">
      <dgm:prSet presAssocID="{B33CAB05-45AF-4D51-9B25-2717868CFAAD}" presName="boxAndChildren" presStyleCnt="0"/>
      <dgm:spPr/>
    </dgm:pt>
    <dgm:pt modelId="{242B44C9-07B9-4BC9-88BB-E7078FFAED22}" type="pres">
      <dgm:prSet presAssocID="{B33CAB05-45AF-4D51-9B25-2717868CFAAD}" presName="parentTextBox" presStyleLbl="node1" presStyleIdx="0" presStyleCnt="1" custLinFactNeighborX="-1050" custLinFactNeighborY="-1240"/>
      <dgm:spPr/>
    </dgm:pt>
  </dgm:ptLst>
  <dgm:cxnLst>
    <dgm:cxn modelId="{A6347A5D-C409-4F5E-8E79-093A09240C5E}" srcId="{28F54C8D-CAFF-4A1F-AD9E-98E4D8113411}" destId="{B33CAB05-45AF-4D51-9B25-2717868CFAAD}" srcOrd="0" destOrd="0" parTransId="{4E6A53EA-8E1C-4306-B86D-4C0151100454}" sibTransId="{AAA07400-0624-4CDD-8583-BF3837C90E18}"/>
    <dgm:cxn modelId="{01012285-15BC-4F0F-A62B-9FD029C104F8}" type="presOf" srcId="{B33CAB05-45AF-4D51-9B25-2717868CFAAD}" destId="{242B44C9-07B9-4BC9-88BB-E7078FFAED22}" srcOrd="0" destOrd="0" presId="urn:microsoft.com/office/officeart/2005/8/layout/process4"/>
    <dgm:cxn modelId="{6B2B09A1-8DF3-4DF4-A2BB-B42E04A32511}" type="presOf" srcId="{28F54C8D-CAFF-4A1F-AD9E-98E4D8113411}" destId="{327A69EA-4F52-44C5-8CBE-06EF212CFCB8}" srcOrd="0" destOrd="0" presId="urn:microsoft.com/office/officeart/2005/8/layout/process4"/>
    <dgm:cxn modelId="{61A9F79B-D13E-4FF0-9207-EEE7E07EB0A9}" type="presParOf" srcId="{327A69EA-4F52-44C5-8CBE-06EF212CFCB8}" destId="{129105E8-34C8-4E49-8372-A8830714F7A8}" srcOrd="0" destOrd="0" presId="urn:microsoft.com/office/officeart/2005/8/layout/process4"/>
    <dgm:cxn modelId="{C4ED61CF-776A-4873-86F5-D6DE416C576C}" type="presParOf" srcId="{129105E8-34C8-4E49-8372-A8830714F7A8}" destId="{242B44C9-07B9-4BC9-88BB-E7078FFAED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F54C8D-CAFF-4A1F-AD9E-98E4D8113411}" type="doc">
      <dgm:prSet loTypeId="urn:microsoft.com/office/officeart/2005/8/layout/process4" loCatId="list" qsTypeId="urn:microsoft.com/office/officeart/2005/8/quickstyle/3d4#2" qsCatId="3D" csTypeId="urn:microsoft.com/office/officeart/2005/8/colors/accent1_2#2" csCatId="accent1" phldr="1"/>
      <dgm:spPr/>
      <dgm:t>
        <a:bodyPr/>
        <a:lstStyle/>
        <a:p>
          <a:endParaRPr lang="bg-BG"/>
        </a:p>
      </dgm:t>
    </dgm:pt>
    <dgm:pt modelId="{B33CAB05-45AF-4D51-9B25-2717868CFAAD}">
      <dgm:prSet phldrT="[Text]" custT="1"/>
      <dgm:spPr>
        <a:solidFill>
          <a:srgbClr val="FFC000">
            <a:lumMod val="20000"/>
            <a:lumOff val="80000"/>
            <a:alpha val="90000"/>
          </a:srgbClr>
        </a:solidFill>
        <a:ln w="6350" cap="flat" cmpd="sng" algn="ctr">
          <a:solidFill>
            <a:srgbClr val="4472C4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  <dgm:t>
        <a:bodyPr spcFirstLastPara="0" vert="horz" wrap="square" lIns="142240" tIns="25400" rIns="142240" bIns="25400" numCol="1" spcCol="1270" anchor="ctr" anchorCtr="0"/>
        <a:lstStyle/>
        <a:p>
          <a:pPr algn="just"/>
          <a:r>
            <a:rPr lang="ru-RU" sz="24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EECO05 Заети, включително самостоятелно заети</a:t>
          </a:r>
        </a:p>
        <a:p>
          <a:pPr algn="just"/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заетите, </a:t>
          </a:r>
          <a:r>
            <a:rPr lang="ru-RU" sz="2400" b="1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вкл. самостоятелно заетите лица над 16 години, с основно и по-ниско образование. Индикаторът отчита и лица с основно образование, но без средно образование, в кариерно консултиране и насочване за включване в гъвкави форми на образование за осигуряване на условия за втори шанс.</a:t>
          </a:r>
        </a:p>
        <a:p>
          <a:pPr algn="just"/>
          <a:endParaRPr lang="ru-RU" sz="1500" b="1" i="1" kern="1200" dirty="0">
            <a:solidFill>
              <a:srgbClr val="0070C0"/>
            </a:solidFill>
          </a:endParaRPr>
        </a:p>
        <a:p>
          <a:pPr algn="just"/>
          <a:r>
            <a:rPr lang="ru-RU" sz="2400" b="1" i="0" kern="1200" dirty="0">
              <a:solidFill>
                <a:srgbClr val="002060"/>
              </a:solidFill>
            </a:rPr>
            <a:t>EECO15 Малцинства (включително маргинализирани общности като ромите)</a:t>
          </a:r>
        </a:p>
        <a:p>
          <a:pPr algn="just"/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лицата над 16 години, </a:t>
          </a:r>
          <a:r>
            <a:rPr lang="ru-RU" sz="2400" b="1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с основно и/или по-ниско образование от маргинализирани общности като ромите и др., вкл. участниците в кариерно ориентиране и консултиране, както и в насочване за включване в гъвкави форми за образование на тези, които не са завършили средно образование и осигуряване на условия за втори шанс. </a:t>
          </a:r>
          <a:endParaRPr lang="bg-BG" sz="2400" b="1" i="1" kern="1200" dirty="0">
            <a:solidFill>
              <a:srgbClr val="0070C0"/>
            </a:solidFill>
            <a:latin typeface="Calibri"/>
            <a:ea typeface="+mn-ea"/>
            <a:cs typeface="+mn-cs"/>
          </a:endParaRPr>
        </a:p>
      </dgm:t>
    </dgm:pt>
    <dgm:pt modelId="{4E6A53EA-8E1C-4306-B86D-4C0151100454}" type="parTrans" cxnId="{A6347A5D-C409-4F5E-8E79-093A09240C5E}">
      <dgm:prSet/>
      <dgm:spPr/>
      <dgm:t>
        <a:bodyPr/>
        <a:lstStyle/>
        <a:p>
          <a:endParaRPr lang="bg-BG"/>
        </a:p>
      </dgm:t>
    </dgm:pt>
    <dgm:pt modelId="{AAA07400-0624-4CDD-8583-BF3837C90E18}" type="sibTrans" cxnId="{A6347A5D-C409-4F5E-8E79-093A09240C5E}">
      <dgm:prSet/>
      <dgm:spPr/>
      <dgm:t>
        <a:bodyPr/>
        <a:lstStyle/>
        <a:p>
          <a:endParaRPr lang="bg-BG"/>
        </a:p>
      </dgm:t>
    </dgm:pt>
    <dgm:pt modelId="{327A69EA-4F52-44C5-8CBE-06EF212CFCB8}" type="pres">
      <dgm:prSet presAssocID="{28F54C8D-CAFF-4A1F-AD9E-98E4D8113411}" presName="Name0" presStyleCnt="0">
        <dgm:presLayoutVars>
          <dgm:dir/>
          <dgm:animLvl val="lvl"/>
          <dgm:resizeHandles val="exact"/>
        </dgm:presLayoutVars>
      </dgm:prSet>
      <dgm:spPr/>
    </dgm:pt>
    <dgm:pt modelId="{129105E8-34C8-4E49-8372-A8830714F7A8}" type="pres">
      <dgm:prSet presAssocID="{B33CAB05-45AF-4D51-9B25-2717868CFAAD}" presName="boxAndChildren" presStyleCnt="0"/>
      <dgm:spPr/>
    </dgm:pt>
    <dgm:pt modelId="{242B44C9-07B9-4BC9-88BB-E7078FFAED22}" type="pres">
      <dgm:prSet presAssocID="{B33CAB05-45AF-4D51-9B25-2717868CFAAD}" presName="parentTextBox" presStyleLbl="node1" presStyleIdx="0" presStyleCnt="1" custLinFactNeighborX="-1050" custLinFactNeighborY="-1240"/>
      <dgm:spPr/>
    </dgm:pt>
  </dgm:ptLst>
  <dgm:cxnLst>
    <dgm:cxn modelId="{A6347A5D-C409-4F5E-8E79-093A09240C5E}" srcId="{28F54C8D-CAFF-4A1F-AD9E-98E4D8113411}" destId="{B33CAB05-45AF-4D51-9B25-2717868CFAAD}" srcOrd="0" destOrd="0" parTransId="{4E6A53EA-8E1C-4306-B86D-4C0151100454}" sibTransId="{AAA07400-0624-4CDD-8583-BF3837C90E18}"/>
    <dgm:cxn modelId="{01012285-15BC-4F0F-A62B-9FD029C104F8}" type="presOf" srcId="{B33CAB05-45AF-4D51-9B25-2717868CFAAD}" destId="{242B44C9-07B9-4BC9-88BB-E7078FFAED22}" srcOrd="0" destOrd="0" presId="urn:microsoft.com/office/officeart/2005/8/layout/process4"/>
    <dgm:cxn modelId="{6B2B09A1-8DF3-4DF4-A2BB-B42E04A32511}" type="presOf" srcId="{28F54C8D-CAFF-4A1F-AD9E-98E4D8113411}" destId="{327A69EA-4F52-44C5-8CBE-06EF212CFCB8}" srcOrd="0" destOrd="0" presId="urn:microsoft.com/office/officeart/2005/8/layout/process4"/>
    <dgm:cxn modelId="{61A9F79B-D13E-4FF0-9207-EEE7E07EB0A9}" type="presParOf" srcId="{327A69EA-4F52-44C5-8CBE-06EF212CFCB8}" destId="{129105E8-34C8-4E49-8372-A8830714F7A8}" srcOrd="0" destOrd="0" presId="urn:microsoft.com/office/officeart/2005/8/layout/process4"/>
    <dgm:cxn modelId="{C4ED61CF-776A-4873-86F5-D6DE416C576C}" type="presParOf" srcId="{129105E8-34C8-4E49-8372-A8830714F7A8}" destId="{242B44C9-07B9-4BC9-88BB-E7078FFAED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F54C8D-CAFF-4A1F-AD9E-98E4D8113411}" type="doc">
      <dgm:prSet loTypeId="urn:microsoft.com/office/officeart/2005/8/layout/process4" loCatId="list" qsTypeId="urn:microsoft.com/office/officeart/2005/8/quickstyle/3d4#4" qsCatId="3D" csTypeId="urn:microsoft.com/office/officeart/2005/8/colors/accent1_2#4" csCatId="accent1" phldr="1"/>
      <dgm:spPr/>
      <dgm:t>
        <a:bodyPr/>
        <a:lstStyle/>
        <a:p>
          <a:endParaRPr lang="bg-BG"/>
        </a:p>
      </dgm:t>
    </dgm:pt>
    <dgm:pt modelId="{B33CAB05-45AF-4D51-9B25-2717868CFAAD}">
      <dgm:prSet phldrT="[Text]" custT="1"/>
      <dgm:spPr>
        <a:solidFill>
          <a:srgbClr val="FFC000">
            <a:lumMod val="20000"/>
            <a:lumOff val="80000"/>
            <a:alpha val="90000"/>
          </a:srgbClr>
        </a:solidFill>
        <a:ln w="6350" cap="flat" cmpd="sng" algn="ctr">
          <a:solidFill>
            <a:srgbClr val="4472C4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gm:spPr>
      <dgm:t>
        <a:bodyPr spcFirstLastPara="0" vert="horz" wrap="square" lIns="142240" tIns="25400" rIns="142240" bIns="25400" numCol="1" spcCol="1270" anchor="ctr" anchorCtr="0"/>
        <a:lstStyle/>
        <a:p>
          <a:pPr algn="just"/>
          <a:r>
            <a:rPr lang="ru-RU" sz="20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EECR03 участници, които при напускане на операцията получават квалификация</a:t>
          </a:r>
        </a:p>
        <a:p>
          <a:pPr algn="just"/>
          <a:r>
            <a:rPr lang="ru-RU" sz="2000" b="0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000" b="1" i="1" kern="1200" dirty="0">
              <a:solidFill>
                <a:srgbClr val="FF0000"/>
              </a:solidFill>
            </a:rPr>
            <a:t>броя на лицата над 16 години, които са повишили образователното си ниво </a:t>
          </a:r>
          <a:r>
            <a:rPr lang="ru-RU" sz="2000" b="0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в резултат на участието им в процедурата, т.е. са придобили етап, клас, степен от основното образование, като са получили удостоверение за завършен клас/етап/степен от основното образование при условия, определени с държавния образователен стандарт за информацията и документите за системата на предучилищното и училищното образование (удостоверения по чл. 168, ал. 1, т. 3, 4 или 5 от ЗПУО) в рамките на процедурата след участие в курсове за ограмотяване, в курсове за придобиване на компетентности от прогимназиалния етап на основното образование и в процедура за валидиране на компетентности, придобити чрез неформално обучение и информално учене в рамките на процедурата.</a:t>
          </a:r>
        </a:p>
        <a:p>
          <a:pPr algn="just"/>
          <a:r>
            <a:rPr lang="ru-RU" sz="20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EECR01 Участници, които при напускане на операцията са започнали да търсят работа</a:t>
          </a:r>
        </a:p>
        <a:p>
          <a:pPr algn="just"/>
          <a:r>
            <a:rPr lang="ru-RU" sz="2000" b="0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000" b="1" i="1" kern="1200" dirty="0">
              <a:solidFill>
                <a:srgbClr val="FF0000"/>
              </a:solidFill>
            </a:rPr>
            <a:t>броя на неактивните лица </a:t>
          </a:r>
          <a:r>
            <a:rPr lang="ru-RU" sz="2000" b="0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с основно и по-ниско образование, които в резултат на участието им в процедурата са повишили образователното си ниво и след приключване на участието си в процедурата са започнали да търсят активно работа, окуражени от по-високото си образование, насърчени от кариерното ориентиране и консултиране по време на процедурата, както и от предоставяне на условия за включване в гъвкави форми на образование на тези с основно, но без средно образование.</a:t>
          </a:r>
        </a:p>
      </dgm:t>
    </dgm:pt>
    <dgm:pt modelId="{4E6A53EA-8E1C-4306-B86D-4C0151100454}" type="parTrans" cxnId="{A6347A5D-C409-4F5E-8E79-093A09240C5E}">
      <dgm:prSet/>
      <dgm:spPr/>
      <dgm:t>
        <a:bodyPr/>
        <a:lstStyle/>
        <a:p>
          <a:endParaRPr lang="bg-BG"/>
        </a:p>
      </dgm:t>
    </dgm:pt>
    <dgm:pt modelId="{AAA07400-0624-4CDD-8583-BF3837C90E18}" type="sibTrans" cxnId="{A6347A5D-C409-4F5E-8E79-093A09240C5E}">
      <dgm:prSet/>
      <dgm:spPr/>
      <dgm:t>
        <a:bodyPr/>
        <a:lstStyle/>
        <a:p>
          <a:endParaRPr lang="bg-BG"/>
        </a:p>
      </dgm:t>
    </dgm:pt>
    <dgm:pt modelId="{327A69EA-4F52-44C5-8CBE-06EF212CFCB8}" type="pres">
      <dgm:prSet presAssocID="{28F54C8D-CAFF-4A1F-AD9E-98E4D8113411}" presName="Name0" presStyleCnt="0">
        <dgm:presLayoutVars>
          <dgm:dir/>
          <dgm:animLvl val="lvl"/>
          <dgm:resizeHandles val="exact"/>
        </dgm:presLayoutVars>
      </dgm:prSet>
      <dgm:spPr/>
    </dgm:pt>
    <dgm:pt modelId="{129105E8-34C8-4E49-8372-A8830714F7A8}" type="pres">
      <dgm:prSet presAssocID="{B33CAB05-45AF-4D51-9B25-2717868CFAAD}" presName="boxAndChildren" presStyleCnt="0"/>
      <dgm:spPr/>
    </dgm:pt>
    <dgm:pt modelId="{242B44C9-07B9-4BC9-88BB-E7078FFAED22}" type="pres">
      <dgm:prSet presAssocID="{B33CAB05-45AF-4D51-9B25-2717868CFAAD}" presName="parentTextBox" presStyleLbl="node1" presStyleIdx="0" presStyleCnt="1" custLinFactNeighborX="-846" custLinFactNeighborY="0"/>
      <dgm:spPr/>
    </dgm:pt>
  </dgm:ptLst>
  <dgm:cxnLst>
    <dgm:cxn modelId="{A6347A5D-C409-4F5E-8E79-093A09240C5E}" srcId="{28F54C8D-CAFF-4A1F-AD9E-98E4D8113411}" destId="{B33CAB05-45AF-4D51-9B25-2717868CFAAD}" srcOrd="0" destOrd="0" parTransId="{4E6A53EA-8E1C-4306-B86D-4C0151100454}" sibTransId="{AAA07400-0624-4CDD-8583-BF3837C90E18}"/>
    <dgm:cxn modelId="{01012285-15BC-4F0F-A62B-9FD029C104F8}" type="presOf" srcId="{B33CAB05-45AF-4D51-9B25-2717868CFAAD}" destId="{242B44C9-07B9-4BC9-88BB-E7078FFAED22}" srcOrd="0" destOrd="0" presId="urn:microsoft.com/office/officeart/2005/8/layout/process4"/>
    <dgm:cxn modelId="{6B2B09A1-8DF3-4DF4-A2BB-B42E04A32511}" type="presOf" srcId="{28F54C8D-CAFF-4A1F-AD9E-98E4D8113411}" destId="{327A69EA-4F52-44C5-8CBE-06EF212CFCB8}" srcOrd="0" destOrd="0" presId="urn:microsoft.com/office/officeart/2005/8/layout/process4"/>
    <dgm:cxn modelId="{61A9F79B-D13E-4FF0-9207-EEE7E07EB0A9}" type="presParOf" srcId="{327A69EA-4F52-44C5-8CBE-06EF212CFCB8}" destId="{129105E8-34C8-4E49-8372-A8830714F7A8}" srcOrd="0" destOrd="0" presId="urn:microsoft.com/office/officeart/2005/8/layout/process4"/>
    <dgm:cxn modelId="{C4ED61CF-776A-4873-86F5-D6DE416C576C}" type="presParOf" srcId="{129105E8-34C8-4E49-8372-A8830714F7A8}" destId="{242B44C9-07B9-4BC9-88BB-E7078FFAED2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191AC5-F53E-49F8-81F9-DEE7ED1B02CF}">
      <dsp:nvSpPr>
        <dsp:cNvPr id="0" name=""/>
        <dsp:cNvSpPr/>
      </dsp:nvSpPr>
      <dsp:spPr>
        <a:xfrm>
          <a:off x="0" y="0"/>
          <a:ext cx="11878321" cy="5028495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0" kern="1200" dirty="0">
              <a:solidFill>
                <a:srgbClr val="002060"/>
              </a:solidFill>
              <a:latin typeface="+mn-lt"/>
              <a:ea typeface="+mn-ea"/>
              <a:cs typeface="+mn-cs"/>
            </a:rPr>
            <a:t>EECO09 Участници с прогимназиален етап на основното образование или по-ниско</a:t>
          </a:r>
          <a:r>
            <a:rPr lang="en-US" sz="2400" b="1" i="0" kern="1200" dirty="0">
              <a:solidFill>
                <a:srgbClr val="002060"/>
              </a:solidFill>
              <a:latin typeface="+mn-lt"/>
              <a:ea typeface="+mn-ea"/>
              <a:cs typeface="+mn-cs"/>
            </a:rPr>
            <a:t> 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solidFill>
                <a:schemeClr val="accent1"/>
              </a:solidFill>
              <a:latin typeface="+mn-lt"/>
              <a:ea typeface="+mn-ea"/>
              <a:cs typeface="+mn-cs"/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броя на участниците с основно и/или по-ниско от основно образование </a:t>
          </a:r>
          <a:r>
            <a:rPr lang="ru-RU" sz="2400" b="1" i="1" kern="1200" dirty="0">
              <a:solidFill>
                <a:schemeClr val="accent1"/>
              </a:solidFill>
              <a:latin typeface="+mn-lt"/>
              <a:ea typeface="+mn-ea"/>
              <a:cs typeface="+mn-cs"/>
            </a:rPr>
            <a:t>или броя на лицата над 16 години, с основно и/или без основно образование, в дейности за учене през целия живот като участници в курсове за ограмотяване (1 – 4 клас), участници в курсове за придобиване на компетентности от прогимназиалния етап на основното образование (за всеки от 5, 6 и 7 клас) и участници в процедури за валидиране на умения и компетентности, придобити чрез неформално обучение и информално учене в съответствие с разпоредбите на ЗПУО и утвърдените програми за образование на възрастни за придобиване на клас/етап/степен на основно образование, кариерно ориентиране и консултиране и насочване за включване в гъвкави форми за образование на тези, които не са завършили средно образование и осигуряване на условия за втори шанс, и по-ниско </a:t>
          </a:r>
          <a:r>
            <a:rPr lang="bg-BG" sz="2400" b="1" i="1" kern="1200" dirty="0">
              <a:solidFill>
                <a:schemeClr val="accent1"/>
              </a:solidFill>
              <a:latin typeface="+mn-lt"/>
              <a:ea typeface="+mn-ea"/>
              <a:cs typeface="+mn-cs"/>
            </a:rPr>
            <a:t>образование.</a:t>
          </a:r>
          <a:endParaRPr lang="ru-RU" sz="2400" b="1" i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sp:txBody>
      <dsp:txXfrm>
        <a:off x="0" y="0"/>
        <a:ext cx="11878321" cy="50284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2B44C9-07B9-4BC9-88BB-E7078FFAED22}">
      <dsp:nvSpPr>
        <dsp:cNvPr id="0" name=""/>
        <dsp:cNvSpPr/>
      </dsp:nvSpPr>
      <dsp:spPr bwMode="white">
        <a:xfrm>
          <a:off x="0" y="0"/>
          <a:ext cx="11542611" cy="5207268"/>
        </a:xfrm>
        <a:prstGeom prst="rect">
          <a:avLst/>
        </a:prstGeom>
        <a:solidFill>
          <a:srgbClr val="FFC000">
            <a:lumMod val="20000"/>
            <a:lumOff val="80000"/>
            <a:alpha val="90000"/>
          </a:srgbClr>
        </a:solidFill>
        <a:ln w="6350" cap="flat" cmpd="sng" algn="ctr">
          <a:solidFill>
            <a:srgbClr val="4472C4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EECO02 Безработни, включително трайно безработни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безработните участници над 16 години </a:t>
          </a:r>
          <a:r>
            <a:rPr lang="ru-RU" sz="2400" b="1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с основно и по-ниско от основно образование. Индикаторът отчита и лица с основно образование, които са обхванати в дейности за кариерно ориентиране и/или консултиране.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b="1" i="1" kern="1200" dirty="0">
            <a:solidFill>
              <a:srgbClr val="0070C0"/>
            </a:solidFill>
          </a:endParaRP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solidFill>
                <a:srgbClr val="002060"/>
              </a:solidFill>
            </a:rPr>
            <a:t>EECO04 </a:t>
          </a:r>
          <a:r>
            <a:rPr lang="bg-BG" sz="2400" b="1" i="0" kern="1200" dirty="0">
              <a:solidFill>
                <a:srgbClr val="002060"/>
              </a:solidFill>
            </a:rPr>
            <a:t>Неактивни лица</a:t>
          </a:r>
          <a:endParaRPr lang="ru-RU" sz="2400" b="1" i="0" kern="1200" dirty="0">
            <a:solidFill>
              <a:srgbClr val="002060"/>
            </a:solidFill>
          </a:endParaRP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неактивните лица над 16 години</a:t>
          </a:r>
          <a:r>
            <a:rPr lang="ru-RU" sz="2400" b="1" i="1" kern="1200" dirty="0">
              <a:solidFill>
                <a:srgbClr val="0070C0"/>
              </a:solidFill>
            </a:rPr>
            <a:t>, с основно образование и с образование по-ниско от основното. Индикаторът отчита и неактивни лица с основно образование, обхванати в кариерно ориентиране и консултиране, и насочване за включване в гъвкави форми за образование на тези, които не са завършили средно образование и осигуряване на условия за втори шанс, и по-ниско образование. </a:t>
          </a:r>
          <a:endParaRPr lang="bg-BG" sz="2400" b="1" i="1" kern="1200" dirty="0">
            <a:solidFill>
              <a:srgbClr val="0070C0"/>
            </a:solidFill>
          </a:endParaRPr>
        </a:p>
      </dsp:txBody>
      <dsp:txXfrm>
        <a:off x="0" y="0"/>
        <a:ext cx="11542611" cy="52072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2B44C9-07B9-4BC9-88BB-E7078FFAED22}">
      <dsp:nvSpPr>
        <dsp:cNvPr id="0" name=""/>
        <dsp:cNvSpPr/>
      </dsp:nvSpPr>
      <dsp:spPr bwMode="white">
        <a:xfrm>
          <a:off x="0" y="0"/>
          <a:ext cx="11542611" cy="5207268"/>
        </a:xfrm>
        <a:prstGeom prst="rect">
          <a:avLst/>
        </a:prstGeom>
        <a:solidFill>
          <a:srgbClr val="FFC000">
            <a:lumMod val="20000"/>
            <a:lumOff val="80000"/>
            <a:alpha val="90000"/>
          </a:srgbClr>
        </a:solidFill>
        <a:ln w="6350" cap="flat" cmpd="sng" algn="ctr">
          <a:solidFill>
            <a:srgbClr val="4472C4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EECO05 Заети, включително самостоятелно заети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заетите, </a:t>
          </a:r>
          <a:r>
            <a:rPr lang="ru-RU" sz="2400" b="1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вкл. самостоятелно заетите лица над 16 години, с основно и по-ниско образование. Индикаторът отчита и лица с основно образование, но без средно образование, в кариерно консултиране и насочване за включване в гъвкави форми на образование за осигуряване на условия за втори шанс.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b="1" i="1" kern="1200" dirty="0">
            <a:solidFill>
              <a:srgbClr val="0070C0"/>
            </a:solidFill>
          </a:endParaRP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0" kern="1200" dirty="0">
              <a:solidFill>
                <a:srgbClr val="002060"/>
              </a:solidFill>
            </a:rPr>
            <a:t>EECO15 Малцинства (включително маргинализирани общности като ромите)</a:t>
          </a: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400" b="1" i="1" kern="1200" dirty="0">
              <a:solidFill>
                <a:srgbClr val="FF0000"/>
              </a:solidFill>
            </a:rPr>
            <a:t>броя на лицата над 16 години, </a:t>
          </a:r>
          <a:r>
            <a:rPr lang="ru-RU" sz="2400" b="1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с основно и/или по-ниско образование от маргинализирани общности като ромите и др., вкл. участниците в кариерно ориентиране и консултиране, както и в насочване за включване в гъвкави форми за образование на тези, които не са завършили средно образование и осигуряване на условия за втори шанс. </a:t>
          </a:r>
          <a:endParaRPr lang="bg-BG" sz="2400" b="1" i="1" kern="1200" dirty="0">
            <a:solidFill>
              <a:srgbClr val="0070C0"/>
            </a:solidFill>
            <a:latin typeface="Calibri"/>
            <a:ea typeface="+mn-ea"/>
            <a:cs typeface="+mn-cs"/>
          </a:endParaRPr>
        </a:p>
      </dsp:txBody>
      <dsp:txXfrm>
        <a:off x="0" y="0"/>
        <a:ext cx="11542611" cy="52072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2B44C9-07B9-4BC9-88BB-E7078FFAED22}">
      <dsp:nvSpPr>
        <dsp:cNvPr id="0" name=""/>
        <dsp:cNvSpPr/>
      </dsp:nvSpPr>
      <dsp:spPr bwMode="white">
        <a:xfrm>
          <a:off x="0" y="0"/>
          <a:ext cx="11590738" cy="5255393"/>
        </a:xfrm>
        <a:prstGeom prst="rect">
          <a:avLst/>
        </a:prstGeom>
        <a:solidFill>
          <a:srgbClr val="FFC000">
            <a:lumMod val="20000"/>
            <a:lumOff val="80000"/>
            <a:alpha val="90000"/>
          </a:srgbClr>
        </a:solidFill>
        <a:ln w="6350" cap="flat" cmpd="sng" algn="ctr">
          <a:solidFill>
            <a:srgbClr val="4472C4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EECR03 участници, които при напускане на операцията получават квалификация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000" b="1" i="1" kern="1200" dirty="0">
              <a:solidFill>
                <a:srgbClr val="FF0000"/>
              </a:solidFill>
            </a:rPr>
            <a:t>броя на лицата над 16 години, които са повишили образователното си ниво </a:t>
          </a:r>
          <a:r>
            <a:rPr lang="ru-RU" sz="2000" b="0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в резултат на участието им в процедурата, т.е. са придобили етап, клас, степен от основното образование, като са получили удостоверение за завършен клас/етап/степен от основното образование при условия, определени с държавния образователен стандарт за информацията и документите за системата на предучилищното и училищното образование (удостоверения по чл. 168, ал. 1, т. 3, 4 или 5 от ЗПУО) в рамките на процедурата след участие в курсове за ограмотяване, в курсове за придобиване на компетентности от прогимназиалния етап на основното образование и в процедура за валидиране на компетентности, придобити чрез неформално обучение и информално учене в рамките на процедурата.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i="0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EECR01 Участници, които при напускане на операцията са започнали да търсят работа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i="1" kern="1200" dirty="0">
              <a:solidFill>
                <a:srgbClr val="0070C0"/>
              </a:solidFill>
            </a:rPr>
            <a:t>Индикаторът измерва </a:t>
          </a:r>
          <a:r>
            <a:rPr lang="ru-RU" sz="2000" b="1" i="1" kern="1200" dirty="0">
              <a:solidFill>
                <a:srgbClr val="FF0000"/>
              </a:solidFill>
            </a:rPr>
            <a:t>броя на неактивните лица </a:t>
          </a:r>
          <a:r>
            <a:rPr lang="ru-RU" sz="2000" b="0" i="1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с основно и по-ниско образование, които в резултат на участието им в процедурата са повишили образователното си ниво и след приключване на участието си в процедурата са започнали да търсят активно работа, окуражени от по-високото си образование, насърчени от кариерното ориентиране и консултиране по време на процедурата, както и от предоставяне на условия за включване в гъвкави форми на образование на тези с основно, но без средно образование.</a:t>
          </a:r>
        </a:p>
      </dsp:txBody>
      <dsp:txXfrm>
        <a:off x="0" y="0"/>
        <a:ext cx="11590738" cy="5255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#1">
  <dgm:title val=""/>
  <dgm:desc val=""/>
  <dgm:catLst>
    <dgm:cat type="3D" pri="11400"/>
  </dgm:catLst>
  <dgm:scene3d>
    <a:camera prst="orthographicFront"/>
    <a:lightRig rig="threePt" dir="t"/>
  </dgm:scene3d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#2">
  <dgm:title val=""/>
  <dgm:desc val=""/>
  <dgm:catLst>
    <dgm:cat type="3D" pri="11400"/>
  </dgm:catLst>
  <dgm:scene3d>
    <a:camera prst="orthographicFront"/>
    <a:lightRig rig="threePt" dir="t"/>
  </dgm:scene3d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#2">
  <dgm:title val=""/>
  <dgm:desc val=""/>
  <dgm:catLst>
    <dgm:cat type="3D" pri="11400"/>
  </dgm:catLst>
  <dgm:scene3d>
    <a:camera prst="orthographicFront"/>
    <a:lightRig rig="threePt" dir="t"/>
  </dgm:scene3d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#4">
  <dgm:title val=""/>
  <dgm:desc val=""/>
  <dgm:catLst>
    <dgm:cat type="3D" pri="11400"/>
  </dgm:catLst>
  <dgm:scene3d>
    <a:camera prst="orthographicFront"/>
    <a:lightRig rig="threePt" dir="t"/>
  </dgm:scene3d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3.7.2025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</a:t>
            </a:fld>
            <a:endParaRPr lang="bg-BG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18</a:t>
            </a:fld>
            <a:endParaRPr lang="bg-BG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19</a:t>
            </a:fld>
            <a:endParaRPr lang="bg-BG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76699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21</a:t>
            </a:fld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/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/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/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/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/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/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/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/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/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/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/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/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/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/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/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/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/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/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/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/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/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>
            <a:fillRect/>
          </a:stretch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>
            <a:fillRect/>
          </a:stretch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ufunds.bg/bg/node/822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info/sites/default/files/eu-emblem-rules_en.pdf" TargetMode="External"/><Relationship Id="rId2" Type="http://schemas.openxmlformats.org/officeDocument/2006/relationships/hyperlink" Target="https://ec.europa.eu/regional_policy/en/information/logos_downloadcenter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9B65E-6845-C51F-0726-1907B76A1A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90A6E29-9D94-8A5C-F8FA-1DED7E01840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32078" y="1047751"/>
            <a:ext cx="11203911" cy="1676198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Aft>
                <a:spcPts val="600"/>
              </a:spcAft>
            </a:pPr>
            <a:r>
              <a:rPr lang="bg-BG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Встъпително обучение за бенефициенти по процедура 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4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BG05SFPR001-1.00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„Ограмотяване на възрастни </a:t>
            </a:r>
            <a:b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(чрез прилагане на подхода ИТИ)</a:t>
            </a: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b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Картина 2">
            <a:extLst>
              <a:ext uri="{FF2B5EF4-FFF2-40B4-BE49-F238E27FC236}">
                <a16:creationId xmlns:a16="http://schemas.microsoft.com/office/drawing/2014/main" id="{C61117A9-80AB-4BE6-C588-0F72F6532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0990" y="3275073"/>
            <a:ext cx="5715000" cy="2857500"/>
          </a:xfrm>
          <a:prstGeom prst="rect">
            <a:avLst/>
          </a:prstGeom>
        </p:spPr>
      </p:pic>
      <p:sp>
        <p:nvSpPr>
          <p:cNvPr id="4" name="Текстово поле 3">
            <a:extLst>
              <a:ext uri="{FF2B5EF4-FFF2-40B4-BE49-F238E27FC236}">
                <a16:creationId xmlns:a16="http://schemas.microsoft.com/office/drawing/2014/main" id="{668F8415-404E-C3BF-497E-2DA27F7D0647}"/>
              </a:ext>
            </a:extLst>
          </p:cNvPr>
          <p:cNvSpPr txBox="1"/>
          <p:nvPr/>
        </p:nvSpPr>
        <p:spPr>
          <a:xfrm>
            <a:off x="556010" y="3275073"/>
            <a:ext cx="4754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Техническо и финансово </a:t>
            </a:r>
            <a:r>
              <a:rPr lang="bg-BG" sz="2400" b="1" noProof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изпълнение, опростено отчитане на проектните дейности</a:t>
            </a:r>
          </a:p>
          <a:p>
            <a:pPr algn="ctr"/>
            <a:endParaRPr lang="bg-BG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bg-BG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bg-BG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юли 2025 г.</a:t>
            </a:r>
            <a:endParaRPr lang="bg-BG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40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8096" y="1081023"/>
            <a:ext cx="10645320" cy="89409"/>
          </a:xfrm>
        </p:spPr>
        <p:txBody>
          <a:bodyPr/>
          <a:lstStyle/>
          <a:p>
            <a:pPr algn="ctr"/>
            <a:br>
              <a:rPr lang="bg-BG" sz="4400" b="1" u="sng" dirty="0"/>
            </a:br>
            <a:endParaRPr lang="bg-BG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2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709949" y="931603"/>
            <a:ext cx="6716684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2400" b="1" dirty="0">
                <a:latin typeface="Arial" panose="020B0604020202020204" pitchFamily="34" charset="0"/>
              </a:rPr>
              <a:t>Указания и нормативни документи</a:t>
            </a: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>
          <a:xfrm>
            <a:off x="344488" y="1487923"/>
            <a:ext cx="11358562" cy="5153025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за възстановяване на разходите </a:t>
            </a:r>
          </a:p>
          <a:p>
            <a:pPr algn="ctr">
              <a:lnSpc>
                <a:spcPct val="100000"/>
              </a:lnSpc>
            </a:pPr>
            <a:r>
              <a:rPr lang="ru-RU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по процедура </a:t>
            </a:r>
            <a:r>
              <a:rPr lang="en-GB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BG05SFPR001-1.00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altLang="bg-BG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„Ограмотяване на възрастни (чрез прилагане на подхода ИТИ)“</a:t>
            </a:r>
          </a:p>
          <a:p>
            <a:pPr algn="ctr">
              <a:lnSpc>
                <a:spcPct val="100000"/>
              </a:lnSpc>
            </a:pPr>
            <a:br>
              <a:rPr lang="bg-BG" altLang="bg-BG" sz="2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 за управление 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на средствата от Европейските фондове при споделено управление (ЗУСЕФСУ)</a:t>
            </a:r>
            <a:br>
              <a:rPr lang="en-US" altLang="bg-BG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2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ПМС № 86/01</a:t>
            </a:r>
            <a:r>
              <a:rPr lang="en-US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bg-BG" altLang="bg-BG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</a:t>
            </a: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за определяне на национални правила за допустимост на разходите по програмите, финансирани от Европейските фондове при споделено управление, </a:t>
            </a:r>
            <a:b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dirty="0">
                <a:latin typeface="Arial" panose="020B0604020202020204" pitchFamily="34" charset="0"/>
                <a:cs typeface="Arial" panose="020B0604020202020204" pitchFamily="34" charset="0"/>
              </a:rPr>
              <a:t>за програмен период 2021-2027 г.</a:t>
            </a:r>
            <a:br>
              <a:rPr lang="en-US" altLang="bg-BG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3</a:t>
            </a:fld>
            <a:endParaRPr lang="en-US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709949" y="931603"/>
            <a:ext cx="6716684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2400" b="1" dirty="0">
                <a:latin typeface="Arial" panose="020B0604020202020204" pitchFamily="34" charset="0"/>
              </a:rPr>
              <a:t>Указания и нормативни документи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title"/>
          </p:nvPr>
        </p:nvSpPr>
        <p:spPr>
          <a:xfrm>
            <a:off x="344488" y="1491002"/>
            <a:ext cx="11358562" cy="5001873"/>
          </a:xfrm>
        </p:spPr>
        <p:txBody>
          <a:bodyPr anchor="t"/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 за предучилищното и училищното образование</a:t>
            </a:r>
            <a:b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(последни изм. и доп., ДВ, бр. 26 от </a:t>
            </a:r>
            <a: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27.03.2025 г.</a:t>
            </a: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Наредба за приобщаващото образование</a:t>
            </a:r>
            <a:b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последни 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изм. и доп., ДВ, бр. 66 от </a:t>
            </a:r>
            <a:r>
              <a:rPr lang="ru-RU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06.08.2024 г.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Наредба № 11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 01.09.2016 г.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оценяване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на резултатите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обучението на учениците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(последни изм. и доп., ДВ,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бр. 34 от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2024 </a:t>
            </a:r>
            <a: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г.</a:t>
            </a: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en-US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 за държавните помощи</a:t>
            </a:r>
            <a:b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последни 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изм. и доп., ДВ, бр. 102 от </a:t>
            </a:r>
            <a:r>
              <a:rPr lang="ru-RU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08.12.2023 г.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4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82994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Различни правила в отношенията между Управляващия орган, бенефициентите/партньорите и наетите физически лица 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7"/>
          <p:cNvSpPr/>
          <p:nvPr/>
        </p:nvSpPr>
        <p:spPr>
          <a:xfrm>
            <a:off x="885825" y="215138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  <a:sym typeface="+mn-ea"/>
              </a:rPr>
              <a:t>Управляващ орган</a:t>
            </a:r>
            <a:endParaRPr lang="bg-BG" sz="2400" dirty="0">
              <a:solidFill>
                <a:schemeClr val="tx1"/>
              </a:solidFill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1183640" y="4359910"/>
            <a:ext cx="552450" cy="1532255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Up Arrow 18"/>
          <p:cNvSpPr/>
          <p:nvPr/>
        </p:nvSpPr>
        <p:spPr>
          <a:xfrm>
            <a:off x="1183640" y="2768600"/>
            <a:ext cx="552450" cy="1679575"/>
          </a:xfrm>
          <a:prstGeom prst="up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Placeholder 4"/>
          <p:cNvSpPr txBox="1">
            <a:spLocks noGrp="1"/>
          </p:cNvSpPr>
          <p:nvPr/>
        </p:nvSpPr>
        <p:spPr>
          <a:xfrm>
            <a:off x="1943100" y="2945765"/>
            <a:ext cx="2880360" cy="29362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Единични разходи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Финансиране с единна ставка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altLang="ru-RU" sz="2000" i="1" dirty="0">
                <a:solidFill>
                  <a:srgbClr val="FF0000"/>
                </a:solidFill>
                <a:latin typeface="Calibri" panose="020F0502020204030204"/>
                <a:sym typeface="+mn-ea"/>
              </a:rPr>
              <a:t>Не се представят разходооправдателни документи</a:t>
            </a:r>
          </a:p>
        </p:txBody>
      </p:sp>
      <p:sp>
        <p:nvSpPr>
          <p:cNvPr id="18" name="Rectangle: Rounded Corners 7"/>
          <p:cNvSpPr/>
          <p:nvPr/>
        </p:nvSpPr>
        <p:spPr>
          <a:xfrm>
            <a:off x="885825" y="592709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</a:rPr>
              <a:t>Бенефициент</a:t>
            </a:r>
          </a:p>
        </p:txBody>
      </p:sp>
      <p:sp>
        <p:nvSpPr>
          <p:cNvPr id="3" name="Rectangle: Rounded Corners 7"/>
          <p:cNvSpPr/>
          <p:nvPr/>
        </p:nvSpPr>
        <p:spPr>
          <a:xfrm>
            <a:off x="7339330" y="215138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  <a:sym typeface="+mn-ea"/>
              </a:rPr>
              <a:t>Бенефициент/партньор</a:t>
            </a:r>
            <a:endParaRPr lang="bg-BG" sz="2400" dirty="0">
              <a:solidFill>
                <a:schemeClr val="tx1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7637145" y="4359910"/>
            <a:ext cx="552450" cy="1532255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Up Arrow 4"/>
          <p:cNvSpPr/>
          <p:nvPr/>
        </p:nvSpPr>
        <p:spPr>
          <a:xfrm>
            <a:off x="7637145" y="2768600"/>
            <a:ext cx="552450" cy="1679575"/>
          </a:xfrm>
          <a:prstGeom prst="up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4"/>
          <p:cNvSpPr txBox="1">
            <a:spLocks noGrp="1"/>
          </p:cNvSpPr>
          <p:nvPr/>
        </p:nvSpPr>
        <p:spPr>
          <a:xfrm>
            <a:off x="8396605" y="2945765"/>
            <a:ext cx="2880360" cy="2936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4E9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Приложимо законодателство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b="1" dirty="0">
                <a:solidFill>
                  <a:srgbClr val="203864"/>
                </a:solidFill>
              </a:rPr>
              <a:t>Вътрешни правила</a:t>
            </a: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endParaRPr lang="bg-BG" sz="1200" b="1" dirty="0">
              <a:solidFill>
                <a:srgbClr val="203864"/>
              </a:solidFill>
            </a:endParaRPr>
          </a:p>
          <a:p>
            <a:pPr marL="101600" indent="0" algn="l">
              <a:spcBef>
                <a:spcPts val="800"/>
              </a:spcBef>
              <a:buSzPts val="2400"/>
              <a:buFont typeface="Arial" panose="020B0604020202020204" pitchFamily="34" charset="0"/>
              <a:buNone/>
              <a:defRPr/>
            </a:pPr>
            <a:r>
              <a:rPr lang="bg-BG" altLang="ru-RU" sz="2000" i="1" dirty="0">
                <a:solidFill>
                  <a:srgbClr val="FF0000"/>
                </a:solidFill>
                <a:latin typeface="Calibri" panose="020F0502020204030204"/>
                <a:sym typeface="+mn-ea"/>
              </a:rPr>
              <a:t>Цялата документация се съхранява при бенефициента/ партньора</a:t>
            </a:r>
          </a:p>
        </p:txBody>
      </p:sp>
      <p:sp>
        <p:nvSpPr>
          <p:cNvPr id="7" name="Rectangle: Rounded Corners 7"/>
          <p:cNvSpPr/>
          <p:nvPr/>
        </p:nvSpPr>
        <p:spPr>
          <a:xfrm>
            <a:off x="7339330" y="5927090"/>
            <a:ext cx="3800475" cy="5816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Wingdings" panose="05000000000000000000" pitchFamily="2" charset="2"/>
              <a:buNone/>
            </a:pPr>
            <a:r>
              <a:rPr lang="bg-BG" sz="2400" b="1" dirty="0">
                <a:solidFill>
                  <a:schemeClr val="tx1"/>
                </a:solidFill>
              </a:rPr>
              <a:t>Наети физически лица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7" grpId="0" bldLvl="0" animBg="1"/>
      <p:bldP spid="19" grpId="0" bldLvl="0" animBg="1"/>
      <p:bldP spid="20" grpId="0"/>
      <p:bldP spid="18" grpId="0" animBg="1"/>
      <p:bldP spid="3" grpId="0" animBg="1"/>
      <p:bldP spid="4" grpId="0" animBg="1"/>
      <p:bldP spid="5" grpId="0" animBg="1"/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5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334963" y="1997476"/>
            <a:ext cx="11377612" cy="470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Постигнат резултат </a:t>
            </a: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възстановява се определеният единичен разход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 УО </a:t>
            </a: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се отчитат </a:t>
            </a: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разходооправдателни документи; граждански договори; договори с външни изпълнители и т.н.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бюджета, формиран от единичните разходи за изпълнение на Дейност 1, Дейност 2, Дейност 3 и Дейност 4, се покриват всички необходими разходи за извършване на съответните преки дейности.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Непреки разходи (разходи за организация и управление) – финансират се чрез единна ставка (11 или 12 %), която се прилага към преките разходи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Бенефициентът </a:t>
            </a: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самостоятелно определя </a:t>
            </a:r>
            <a:r>
              <a:rPr lang="bg-BG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начина на изпълнението, вида и размера на разходите, които реално се извършват. Спазват се приложимите нормативни изисквания и вътрешните правила.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Планиране и разходване на бюджет,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формиран от единични разходи (ЕР) и единна ставка</a:t>
            </a:r>
            <a: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 (ФЕС)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6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373063" y="1730070"/>
            <a:ext cx="11377612" cy="5019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Възстановяват се разходи само за 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допустими целеви групи 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Лица, 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навършили 16 години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без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завършени класове от началния и/или прогимназиалния етап; </a:t>
            </a: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неграмотни или слабо грамотни лица; </a:t>
            </a: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лица, отпаднали от системата на образованието; </a:t>
            </a: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безработни лица; </a:t>
            </a: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лица, търсещи или получили закрила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 eaLnBrk="1" fontAlgn="auto" hangingPunct="1">
              <a:spcBef>
                <a:spcPts val="24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Описание на целевата група в ИСУН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1073088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Общи принципи – допустими участници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7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204186" y="1873188"/>
            <a:ext cx="11825057" cy="478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Размерите</a:t>
            </a:r>
            <a:r>
              <a:rPr lang="ru-RU" altLang="bg-BG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разходи</a:t>
            </a:r>
            <a:r>
              <a:rPr lang="bg-BG" altLang="ru-RU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за Дейност 1 и Дейност 2 </a:t>
            </a:r>
            <a:r>
              <a:rPr lang="ru-RU" altLang="bg-BG" sz="2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 определят като приложимият единичен разход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се умножи по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броя на лицата, които са завършили курс. </a:t>
            </a:r>
          </a:p>
          <a:p>
            <a:pPr algn="ctr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Курсове за ограмотяване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достоверения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 чл. 168, ал. 1, т. 4 от ЗПУО, издадени от училището, което е провело обучението</a:t>
            </a:r>
          </a:p>
          <a:p>
            <a:pPr algn="ctr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Списък на отпадналите лица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от курс за ограмотяване, заверен от училището</a:t>
            </a:r>
          </a:p>
          <a:p>
            <a:pPr algn="ctr">
              <a:spcBef>
                <a:spcPts val="18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Курсове за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придобиване на компетентности от прогимназиалния етап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достоверения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 чл. 168, ал. 1, т. 3 или т. 5 от ЗПУО, издадени от училището, което е провело обучението</a:t>
            </a:r>
          </a:p>
          <a:p>
            <a:pPr algn="ctr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Списък на отпадналите лица 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 всеки курс за 5 клас, курс за 6 клас и курс за 7 клас, заверен от училището.</a:t>
            </a: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1200"/>
              </a:spcBef>
              <a:buFont typeface="Wingdings" panose="05000000000000000000" pitchFamily="2" charset="2"/>
              <a:buChar char="ü"/>
            </a:pP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886656"/>
            <a:ext cx="11377612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Единични разходи за едно лице от целевата група за идентифициране, мотивиране и участие в курсове – дейност 1 и дейност 2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38334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8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372743" y="1873188"/>
            <a:ext cx="11377931" cy="478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Размерите на разходи</a:t>
            </a:r>
            <a:r>
              <a:rPr lang="bg-BG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за стипендии по Дейност 2 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 определят като броят на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лицата, които са участвали 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курс за ограмотяване или курс за придобиване на компетентности, се умножи по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броя на дните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които са присъствали на занятия, и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стипендията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 1 ден участие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Изисквания: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рисъствия за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всички учебни часове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рамките на един ден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всяко лице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 целевата група се представя попълнено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Приложение 4-Справка-присъствия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подписано от обучаващия учител и заверено от директора.</a:t>
            </a: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1046457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Единични разходи за стипендии за участие в курсове – Дейност 2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255305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9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287814" y="2311888"/>
            <a:ext cx="11377931" cy="4119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Размерите на разходи</a:t>
            </a:r>
            <a:r>
              <a:rPr lang="bg-BG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за провеждане на изпити по </a:t>
            </a:r>
            <a:r>
              <a:rPr lang="bg-BG" alt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Дейност 3</a:t>
            </a:r>
            <a:r>
              <a:rPr lang="bg-BG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 определят като броят на проведените изпити по Дейност 3 се умножи по единичния разход за 1 изпит</a:t>
            </a:r>
            <a:endParaRPr lang="ru-RU" altLang="bg-BG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Изисквания: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Лицата да са различни от лицата, включени в Дейност 2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 за проведен изпит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– Дейност 3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Списък/ци на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сформирани групи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 провеждане на изпити и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брой изпити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 Дейност 3, заверен/и от директора на училището. Списъкът съдържа лицата от процедура за валидиране, които формират група за изпит.</a:t>
            </a: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1046457"/>
            <a:ext cx="11377612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Единични разходи за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провеждане на изпит за лица, които са участвали във валидиране на резултати 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– Дейност 3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1513069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10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287814" y="1691599"/>
            <a:ext cx="11377931" cy="480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Размерът на допустимите разходи</a:t>
            </a:r>
            <a:r>
              <a:rPr lang="bg-BG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 определя като броят на лицата, които са получили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удостоверение по чл. 168, ал. 1 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ЗПУО след участие в проекта, се умножи по единичния разход за 1 стипендия за успех</a:t>
            </a:r>
            <a:endParaRPr lang="ru-RU" altLang="bg-BG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Документи: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Удостоверение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по чл. 168, ал. 1 от ЗПУО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Заповед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друг подходящ документ за изплащане на стипендии за успех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Едно лице може да получи </a:t>
            </a:r>
            <a:r>
              <a:rPr 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 една стипендия </a:t>
            </a:r>
            <a:r>
              <a:rPr 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успех при успешно завършен </a:t>
            </a:r>
            <a:r>
              <a:rPr lang="bg-BG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 за ограмотяване</a:t>
            </a:r>
            <a:r>
              <a:rPr 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успешно завършен </a:t>
            </a:r>
            <a:r>
              <a:rPr lang="bg-BG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 за всеки от 5 клас, 6 клас и 7 клас </a:t>
            </a:r>
            <a:r>
              <a:rPr 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Дейност 2 или при </a:t>
            </a:r>
            <a:r>
              <a:rPr lang="bg-BG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процедура за валидиране</a:t>
            </a:r>
            <a:r>
              <a:rPr 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Дейност 3.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1046457"/>
            <a:ext cx="113776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Единични разходи за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стипендии за успех 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– Дейност 2 и Дейност 3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176360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11</a:t>
            </a:fld>
            <a:endParaRPr lang="en-US" dirty="0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373062" y="1985812"/>
            <a:ext cx="11377931" cy="483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Размерът на допустимите разходи</a:t>
            </a:r>
            <a:r>
              <a:rPr lang="bg-BG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 определя като броят на лицата, които успешно са подпомогнати за преход към пазара на труда, се умножи по единичния разход за 1 лице</a:t>
            </a:r>
            <a:endParaRPr lang="ru-RU" altLang="bg-BG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Документи: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Подадени заявления за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записване в 8-ми клас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или документ от училището, че лицето е записано за ученик в училището;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Заявление за включване или документи, че лицето е записано в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 за професионално обучение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 Бюро по труда, от Център за професионално обучение, от учебно заведение с професионален профил;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Заявление за постъпване на работа, </a:t>
            </a:r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трудов договор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или друг документ от работодател, доказващ посоченото обстоятелство.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bg-BG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62" y="1046457"/>
            <a:ext cx="11377612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Единични разходи за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едно лице от целевата група, което е подпомогнато за прехода от образование към пазара на труда </a:t>
            </a: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– Дейност 3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73062" y="6614963"/>
            <a:ext cx="113779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dirty="0"/>
          </a:p>
        </p:txBody>
      </p:sp>
    </p:spTree>
    <p:extLst>
      <p:ext uri="{BB962C8B-B14F-4D97-AF65-F5344CB8AC3E}">
        <p14:creationId xmlns:p14="http://schemas.microsoft.com/office/powerpoint/2010/main" val="315074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t>12</a:t>
            </a:fld>
            <a:endParaRPr lang="en-US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60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bg-BG" sz="2400" b="1" dirty="0">
                <a:latin typeface="Arial" panose="020B0604020202020204" pitchFamily="34" charset="0"/>
                <a:cs typeface="Arial" panose="020B0604020202020204" pitchFamily="34" charset="0"/>
              </a:rPr>
              <a:t>Единна ставка – непреки разходи</a:t>
            </a:r>
            <a:endParaRPr lang="bg-BG" altLang="bg-BG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34963" y="5637320"/>
            <a:ext cx="11377613" cy="91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auto">
              <a:spcBef>
                <a:spcPts val="600"/>
              </a:spcBef>
              <a:buFont typeface="Wingdings" panose="05000000000000000000" pitchFamily="2" charset="2"/>
              <a:buChar char="ü"/>
            </a:pPr>
            <a:endParaRPr lang="bg-BG" altLang="bg-BG" sz="2400" b="1" dirty="0"/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334963" y="1947269"/>
            <a:ext cx="11377612" cy="4463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Размерът на допустимите непреки разходи за изпълнението на проекта се определя като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единната ставка в размер на 11/12 % 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се приложи към допустимите преки разходи (предоставяни чрез единични разходи). </a:t>
            </a:r>
          </a:p>
          <a:p>
            <a:pPr algn="ctr" eaLnBrk="0" fontAlgn="base" hangingPunct="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Сумата, изчислена чрез прилагане на единна ставка към преките разходи, се използва за покриване на всички необходими непреки разходи, </a:t>
            </a: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които са различни</a:t>
            </a:r>
            <a:r>
              <a:rPr lang="ru-RU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 от преките разходи (разходите по Дейност 1 – Дейност 4).</a:t>
            </a:r>
          </a:p>
          <a:p>
            <a:pPr algn="ctr" eaLnBrk="0" fontAlgn="base" hangingPunct="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Добра практика </a:t>
            </a:r>
            <a:r>
              <a:rPr lang="bg-BG" altLang="bg-BG" sz="2400" dirty="0">
                <a:latin typeface="Arial" panose="020B0604020202020204" pitchFamily="34" charset="0"/>
                <a:cs typeface="Arial" panose="020B0604020202020204" pitchFamily="34" charset="0"/>
              </a:rPr>
              <a:t>– реалното изплащане на разходите за възнаграждения на екипа за управление на проекта да бъде обвързано със сумата на преките разходи, верифицирани от УО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13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88133" y="981418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Непреките разходи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доказателства 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8"/>
          <p:cNvSpPr txBox="1">
            <a:spLocks noChangeArrowheads="1"/>
          </p:cNvSpPr>
          <p:nvPr/>
        </p:nvSpPr>
        <p:spPr bwMode="auto">
          <a:xfrm>
            <a:off x="334963" y="1640854"/>
            <a:ext cx="11377612" cy="5097297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342900" indent="-342900" algn="ctr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Документи или списък на връзки към сайтове, на които може да се достъпят съответните документи или снимки, които доказват изпълнението на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задължителните мерки за видимост, прозрачност и комуникация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ctr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Документи, които доказват изпълнението на конкретни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дейности или резултати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, (работата на екипа за организация и управление, предприети мерки и действия, др.), посочени в описанието на  дейностите по проекта, които се финансират чрез единна ставка за непреките разходи.</a:t>
            </a:r>
          </a:p>
          <a:p>
            <a:pPr marL="342900" indent="-342900" algn="ctr"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Документи, които доказват изпълнението на </a:t>
            </a:r>
            <a:r>
              <a:rPr lang="bg-BG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индикатори, резултати, продукти</a:t>
            </a:r>
            <a:r>
              <a:rPr lang="bg-BG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, посочени в описанието на Непреките дейности в секция „Допълнителна информация, необходима за оценка на проектното предложение“ в ИСУН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(въпросници, Механизъм за ефективно прилагане и изпълнение по проекта на принципите на Хартата на основните права на ЕС и на Конвенцията на ООН за правата на хората с увреждания, др.)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14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Разходи за възнаграждения – ЗУСЕФСУ, ПМС № 86/2023, Кодекс на труда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title"/>
          </p:nvPr>
        </p:nvSpPr>
        <p:spPr>
          <a:xfrm>
            <a:off x="334963" y="1688841"/>
            <a:ext cx="11377612" cy="930275"/>
          </a:xfrm>
        </p:spPr>
        <p:txBody>
          <a:bodyPr anchor="t"/>
          <a:lstStyle/>
          <a:p>
            <a:pPr algn="ctr" eaLnBrk="1" hangingPunct="1"/>
            <a:r>
              <a:rPr lang="bg-BG" alt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Служители на бенефициента </a:t>
            </a:r>
            <a:r>
              <a:rPr lang="bg-BG" altLang="bg-BG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bg-BG" altLang="bg-BG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altLang="bg-BG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е допустимо сключването на граждански договори</a:t>
            </a:r>
            <a:endParaRPr lang="bg-BG" altLang="bg-BG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8"/>
          <p:cNvSpPr txBox="1">
            <a:spLocks noChangeArrowheads="1"/>
          </p:cNvSpPr>
          <p:nvPr/>
        </p:nvSpPr>
        <p:spPr bwMode="auto">
          <a:xfrm>
            <a:off x="344805" y="2647315"/>
            <a:ext cx="11367770" cy="2145030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algn="ctr">
              <a:lnSpc>
                <a:spcPct val="110000"/>
              </a:lnSpc>
              <a:defRPr/>
            </a:pPr>
            <a:r>
              <a:rPr lang="bg-BG" sz="2400" dirty="0"/>
              <a:t>В съответствие с чл. 49, ал. 3 от ЗУСЕФСУ Управляващият орган </a:t>
            </a:r>
            <a:r>
              <a:rPr lang="bg-BG" sz="2400" b="1" dirty="0"/>
              <a:t>изисква възлагането на работа по проекти по Програма „Образование“ на служители на бенефициента/партньорите да се извършва в рамките на Кодекса на труда </a:t>
            </a:r>
            <a:r>
              <a:rPr lang="bg-BG" sz="2400" dirty="0"/>
              <a:t>чрез сключване на основен трудов договор, на допълнително споразумение към основен трудов договор или на втори трудов договор</a:t>
            </a:r>
            <a:endParaRPr lang="bg-BG" altLang="bg-BG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Rectangle 8"/>
          <p:cNvSpPr txBox="1">
            <a:spLocks noChangeArrowheads="1"/>
          </p:cNvSpPr>
          <p:nvPr/>
        </p:nvSpPr>
        <p:spPr bwMode="auto">
          <a:xfrm>
            <a:off x="344487" y="4812701"/>
            <a:ext cx="11377611" cy="1800225"/>
          </a:xfrm>
          <a:prstGeom prst="rect">
            <a:avLst/>
          </a:prstGeom>
          <a:noFill/>
          <a:ln>
            <a:miter lim="800000"/>
          </a:ln>
        </p:spPr>
        <p:txBody>
          <a:bodyPr/>
          <a:lstStyle/>
          <a:p>
            <a:pPr marL="342900" indent="-342900" algn="ctr">
              <a:lnSpc>
                <a:spcPct val="110000"/>
              </a:lnSpc>
              <a:buFont typeface="Wingdings" panose="05000000000000000000" pitchFamily="2" charset="2"/>
              <a:buChar char="ü"/>
              <a:defRPr/>
            </a:pPr>
            <a:r>
              <a:rPr lang="bg-BG" altLang="bg-BG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Възнагражденията не се отчитат пред УО</a:t>
            </a:r>
            <a:b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000" dirty="0">
                <a:latin typeface="Arial" panose="020B0604020202020204" pitchFamily="34" charset="0"/>
                <a:cs typeface="Arial" panose="020B0604020202020204" pitchFamily="34" charset="0"/>
              </a:rPr>
              <a:t>Размерът на възнагражденията, правилата за възлагане на работа, заплащане и отчитане се определят от бенефициента/партньора</a:t>
            </a:r>
          </a:p>
          <a:p>
            <a:pPr marL="342900" indent="-342900" algn="ctr">
              <a:buFont typeface="Wingdings" panose="05000000000000000000" pitchFamily="2" charset="2"/>
              <a:buChar char="ü"/>
              <a:defRPr/>
            </a:pPr>
            <a:r>
              <a:rPr lang="bg-BG" altLang="bg-BG" sz="2000" b="1" dirty="0">
                <a:latin typeface="Arial" panose="020B0604020202020204" pitchFamily="34" charset="0"/>
                <a:cs typeface="Arial" panose="020B0604020202020204" pitchFamily="34" charset="0"/>
              </a:rPr>
              <a:t>Документацията се съхранява в съответната организация и следва да бъде представена при проверка на място</a:t>
            </a:r>
            <a:endParaRPr lang="bg-BG" altLang="bg-BG" sz="2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type="title"/>
          </p:nvPr>
        </p:nvSpPr>
        <p:spPr>
          <a:xfrm>
            <a:off x="335280" y="1563370"/>
            <a:ext cx="11356975" cy="5229860"/>
          </a:xfrm>
        </p:spPr>
        <p:txBody>
          <a:bodyPr anchor="t"/>
          <a:lstStyle/>
          <a:p>
            <a:pPr algn="ctr" eaLnBrk="1" hangingPunct="1">
              <a:lnSpc>
                <a:spcPct val="114000"/>
              </a:lnSpc>
            </a:pPr>
            <a:r>
              <a:rPr lang="ru-RU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Регламент (ЕС) № 2021/1060 </a:t>
            </a:r>
            <a:r>
              <a:rPr lang="ru-RU" altLang="bg-BG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(Регламент за </a:t>
            </a:r>
            <a:r>
              <a:rPr lang="bg-BG" altLang="bg-BG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общоприложимите разпоредби</a:t>
            </a:r>
            <a:r>
              <a:rPr lang="ru-RU" altLang="bg-BG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br>
              <a:rPr lang="ru-RU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 </a:t>
            </a:r>
            <a:r>
              <a:rPr lang="ru-RU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чл. 55, параграф 5, </a:t>
            </a:r>
            <a:r>
              <a:rPr lang="bg-BG" alt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Преки разходи за персонал</a:t>
            </a:r>
            <a:br>
              <a:rPr lang="bg-BG" altLang="bg-BG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ПМС № 86/2023, чл. 10, ал. 2</a:t>
            </a:r>
            <a:b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bg-BG" altLang="bg-BG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bg-BG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Допустимият размер на разходите за възнаграждения на служителите на бенефициентите/партньорите, които работят на непълно работно време по проекти, финансирани от Програма </a:t>
            </a:r>
            <a:r>
              <a:rPr lang="bg-BG" sz="2400" dirty="0">
                <a:solidFill>
                  <a:schemeClr val="tx1"/>
                </a:solidFill>
              </a:rPr>
              <a:t>„</a:t>
            </a:r>
            <a:r>
              <a:rPr lang="ru-RU" altLang="bg-BG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Образование“ 2021 - 2027 г., може да се изчислява като </a:t>
            </a:r>
            <a:r>
              <a:rPr lang="ru-RU" altLang="bg-BG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фиксиран процент от брутните разходи за труд </a:t>
            </a:r>
            <a:r>
              <a:rPr lang="ru-RU" altLang="bg-BG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(брутната работна заплата и начислените осигуровки за сметка на работодателя) в съответствие с фиксиран процент часове за работа по проекта на месец. Фиксираният процент се определя в длъжностната характеристика и/или се посочва от работодателя във ведомостта за изплатените възнаграждения</a:t>
            </a:r>
            <a:r>
              <a:rPr lang="bg-BG" altLang="ru-RU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bg-BG" altLang="ru-RU" sz="2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Опростено отчитане на възнаграждения за работа по проекти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16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Спазване на хоризонталните принципи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344805" y="1569720"/>
            <a:ext cx="11296650" cy="455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</a:rPr>
              <a:t>Харта за основните права на ЕС и Конвенция на ООН за правата на хората с увреждания</a:t>
            </a:r>
            <a:endParaRPr lang="bg-BG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bg-BG" altLang="bg-BG" sz="2400" dirty="0">
                <a:ea typeface="+mj-ea"/>
                <a:cs typeface="Calibri" panose="020F0502020204030204" pitchFamily="34" charset="0"/>
              </a:rPr>
              <a:t>Недопускане на дискриминация и неравно третиране на представителите на целевите групи</a:t>
            </a:r>
          </a:p>
          <a:p>
            <a:pPr algn="ctr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bg-BG" altLang="bg-BG" sz="2400" dirty="0">
                <a:ea typeface="+mj-ea"/>
                <a:cs typeface="Calibri" panose="020F0502020204030204" pitchFamily="34" charset="0"/>
              </a:rPr>
              <a:t>При вътрешен подбор – </a:t>
            </a:r>
            <a:r>
              <a:rPr lang="bg-BG" altLang="bg-BG" sz="2400" b="1" dirty="0">
                <a:ea typeface="+mj-ea"/>
                <a:cs typeface="Calibri" panose="020F0502020204030204" pitchFamily="34" charset="0"/>
              </a:rPr>
              <a:t>прозрачна и недискриминационна </a:t>
            </a:r>
            <a:r>
              <a:rPr lang="bg-BG" altLang="bg-BG" sz="2400" dirty="0">
                <a:ea typeface="+mj-ea"/>
                <a:cs typeface="Calibri" panose="020F0502020204030204" pitchFamily="34" charset="0"/>
              </a:rPr>
              <a:t>процедура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endParaRPr lang="bg-BG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</a:rPr>
              <a:t>Механизъм за ефективно прилагане и изпълнение </a:t>
            </a:r>
            <a:r>
              <a:rPr lang="ru-RU" altLang="bg-BG" sz="2200" dirty="0">
                <a:latin typeface="Arial" panose="020B0604020202020204" pitchFamily="34" charset="0"/>
              </a:rPr>
              <a:t>по проекта на принципите на Хартата на основните права на ЕС и на Конвенцията на ООН за правата на хората с увреждания. </a:t>
            </a:r>
            <a:r>
              <a:rPr lang="bg-BG" altLang="bg-BG" sz="2200" dirty="0">
                <a:latin typeface="Arial" panose="020B0604020202020204" pitchFamily="34" charset="0"/>
              </a:rPr>
              <a:t>                </a:t>
            </a:r>
            <a:r>
              <a:rPr lang="bg-BG" altLang="bg-BG" sz="2200" b="1" dirty="0">
                <a:latin typeface="Arial" panose="020B0604020202020204" pitchFamily="34" charset="0"/>
              </a:rPr>
              <a:t>Контролен лист за проверка </a:t>
            </a:r>
            <a:r>
              <a:rPr lang="bg-BG" altLang="bg-BG" sz="2200" dirty="0">
                <a:latin typeface="Arial" panose="020B0604020202020204" pitchFamily="34" charset="0"/>
              </a:rPr>
              <a:t>на потенциално нарушение на ХОС и на КПХУ, разработен в съответствие с утвърдените Насоки: </a:t>
            </a:r>
            <a:r>
              <a:rPr lang="bg-BG" altLang="bg-BG" sz="2200" dirty="0">
                <a:latin typeface="Arial" panose="020B0604020202020204" pitchFamily="34" charset="0"/>
                <a:hlinkClick r:id="rId2"/>
              </a:rPr>
              <a:t>https://www.eufunds.bg/bg/node/8220</a:t>
            </a:r>
            <a:r>
              <a:rPr lang="bg-BG" altLang="bg-BG" sz="2200" dirty="0">
                <a:latin typeface="Arial" panose="020B0604020202020204" pitchFamily="34" charset="0"/>
              </a:rPr>
              <a:t>  </a:t>
            </a:r>
          </a:p>
        </p:txBody>
      </p:sp>
      <p:sp>
        <p:nvSpPr>
          <p:cNvPr id="10" name="Arrow: Right 9"/>
          <p:cNvSpPr/>
          <p:nvPr/>
        </p:nvSpPr>
        <p:spPr>
          <a:xfrm>
            <a:off x="3941687" y="4714043"/>
            <a:ext cx="1136342" cy="399495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17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Спазване на хоризонталните принципи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8"/>
          <p:cNvSpPr>
            <a:spLocks noGrp="1" noChangeArrowheads="1"/>
          </p:cNvSpPr>
          <p:nvPr>
            <p:ph type="title"/>
          </p:nvPr>
        </p:nvSpPr>
        <p:spPr>
          <a:xfrm>
            <a:off x="334963" y="1677881"/>
            <a:ext cx="11377612" cy="4463038"/>
          </a:xfrm>
        </p:spPr>
        <p:txBody>
          <a:bodyPr rtlCol="0" anchor="t">
            <a:normAutofit/>
          </a:bodyPr>
          <a:lstStyle/>
          <a:p>
            <a:pPr marL="342900" indent="-342900" algn="ctr" eaLnBrk="1" fontAlgn="auto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Недопускане на КОНФЛИКТ НА ИНТЕРЕСИ</a:t>
            </a:r>
            <a:br>
              <a:rPr lang="bg-BG" altLang="bg-BG" sz="24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br>
              <a:rPr lang="bg-BG" altLang="bg-BG" sz="600" b="1" dirty="0">
                <a:solidFill>
                  <a:srgbClr val="FF0000"/>
                </a:solidFill>
                <a:ea typeface="+mn-ea"/>
                <a:cs typeface="Arial" panose="020B0604020202020204" pitchFamily="34" charset="0"/>
              </a:rPr>
            </a:br>
            <a:r>
              <a:rPr lang="bg-BG" altLang="bg-BG" sz="244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bg-BG" sz="244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езпристрастното и о</a:t>
            </a:r>
            <a:r>
              <a:rPr lang="bg-BG" altLang="bg-BG" sz="244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бективното изпълнение </a:t>
            </a: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функциите на което и да е лице, е опорочено по причини, свързани със семейния и емоционалния живот, политическата или националната принадлежност, икономически интерес </a:t>
            </a:r>
            <a:b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всякакъв друг </a:t>
            </a:r>
            <a:r>
              <a:rPr lang="bg-BG" sz="2445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пряк или косвен личен интерес</a:t>
            </a: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sz="244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които то има с друго лице</a:t>
            </a:r>
            <a:r>
              <a:rPr lang="bg-BG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(чл. 61 от Регламент № 2024/2509)</a:t>
            </a:r>
            <a:endParaRPr lang="bg-BG" altLang="bg-BG" sz="20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18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738668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индикаторите за изпълнение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7751599"/>
              </p:ext>
            </p:extLst>
          </p:nvPr>
        </p:nvGraphicFramePr>
        <p:xfrm>
          <a:off x="195309" y="1585369"/>
          <a:ext cx="11878322" cy="5028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19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15711" y="885204"/>
            <a:ext cx="11542611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микроиндикатори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3639693"/>
              </p:ext>
            </p:extLst>
          </p:nvPr>
        </p:nvGraphicFramePr>
        <p:xfrm>
          <a:off x="315712" y="1434164"/>
          <a:ext cx="11542611" cy="5207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20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15711" y="885204"/>
            <a:ext cx="11542611" cy="4247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микроиндикатори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33290471"/>
              </p:ext>
            </p:extLst>
          </p:nvPr>
        </p:nvGraphicFramePr>
        <p:xfrm>
          <a:off x="315712" y="1434164"/>
          <a:ext cx="11542611" cy="5207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0649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21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15712" y="885203"/>
            <a:ext cx="11590738" cy="4045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Отчитане на индикатори за резултат</a:t>
            </a:r>
            <a:endParaRPr lang="bg-BG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79101505"/>
              </p:ext>
            </p:extLst>
          </p:nvPr>
        </p:nvGraphicFramePr>
        <p:xfrm>
          <a:off x="315713" y="1366788"/>
          <a:ext cx="11590738" cy="5255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22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8"/>
          <p:cNvSpPr txBox="1">
            <a:spLocks noChangeArrowheads="1"/>
          </p:cNvSpPr>
          <p:nvPr/>
        </p:nvSpPr>
        <p:spPr bwMode="auto">
          <a:xfrm>
            <a:off x="334962" y="1479720"/>
            <a:ext cx="11629239" cy="517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Авансово искане за плащане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– от началната дата на сключване на договора до крайната дата посочена в административния договор за предоставяне на БФП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Първо междинно искане за плащане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– от началото на договора до датата на представяне на искането в ИСУН;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Следващи междинни искания за плащане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– от датата</a:t>
            </a:r>
            <a:r>
              <a:rPr lang="bg-BG" alt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следваща датата на представяне на предходното ИП</a:t>
            </a:r>
            <a:r>
              <a:rPr lang="bg-BG" alt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до датата на представяне на искането в ИСУН; 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Окончателно искане за плащане 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– от датата</a:t>
            </a:r>
            <a:r>
              <a:rPr lang="bg-BG" alt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следваща датата на представяне на предходното ИП</a:t>
            </a:r>
            <a:r>
              <a:rPr lang="bg-BG" alt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до датата на представяне на искането в ИСУН;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Началната и крайната дата на периода на отчитане следва да бъде ед</a:t>
            </a:r>
            <a:r>
              <a:rPr lang="bg-BG" alt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и същ</a:t>
            </a:r>
            <a:r>
              <a:rPr lang="bg-BG" alt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altLang="bg-BG" sz="2200" b="1" dirty="0">
                <a:latin typeface="Arial" panose="020B0604020202020204" pitchFamily="34" charset="0"/>
                <a:cs typeface="Arial" panose="020B0604020202020204" pitchFamily="34" charset="0"/>
              </a:rPr>
              <a:t> за всеки отделен елемент от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Пакета отчетни документи – „Искане за плащане“, „Технически отчет“ и „Финансов отчет“.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88543" y="923705"/>
            <a:ext cx="11522075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200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u-RU" sz="2200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тчитане на договорите за предоставяне на безвъзмездна финансова помощ</a:t>
            </a:r>
            <a:endParaRPr kumimoji="0" lang="bg-BG" sz="2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23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568918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При попълването на секция </a:t>
            </a:r>
            <a:r>
              <a:rPr lang="ru-RU" altLang="bg-BG" sz="17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„Изпълнение по дейности“</a:t>
            </a:r>
            <a:r>
              <a:rPr lang="ru-RU" altLang="bg-BG" sz="17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раздели </a:t>
            </a:r>
            <a:r>
              <a:rPr lang="ru-RU" altLang="bg-BG" sz="17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„Описание на изпълнението за периода на отчитане“, „Постигнати резултати за периода на отчитане“, „Постигнати резултати с натрупване“</a:t>
            </a:r>
            <a:r>
              <a:rPr lang="ru-RU" altLang="bg-BG" sz="17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за съответната дейност се дава обобщена информация за изпълнените конкретни дейности и постигнатите резултати, които са обвързани с отчетените разходи. Следва да се опишат и всички данни, въз основа на които са изчислени постигнатите индикатори. Всеки разход, включен в искане за плащане, следва да бъде ясно и еднозначно обвързан с отчетения напредък по някоя от проектните дейности.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7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В секция </a:t>
            </a:r>
            <a:r>
              <a:rPr lang="ru-RU" altLang="bg-BG" sz="17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„Индикатори“ </a:t>
            </a: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се попълват постигнатите </a:t>
            </a:r>
            <a:r>
              <a:rPr lang="ru-RU" altLang="bg-BG" sz="17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стойности за периода на отчитане </a:t>
            </a: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като в поле „Коментар“ се посочва как е изчислена стойността на индикатора (може да има референция към документ, прикачен към ТО).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Участието на целевите групи, заложени в административния договор, се доказва с попълването на </a:t>
            </a:r>
            <a:r>
              <a:rPr lang="ru-RU" altLang="bg-BG" sz="17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Обобщен списък на участниците – Микроданни участници </a:t>
            </a: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(ЕСФ), в който се попълват данните за всички участници в проекта. Данните в документа Микроданни участници (ЕСФ) трябва да са обвързани с отчетения напредък и постигнатите резултати и индикатори, посочени в документа Технически отчет.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В секция </a:t>
            </a:r>
            <a:r>
              <a:rPr lang="ru-RU" altLang="bg-BG" sz="17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„Опис на документи“ </a:t>
            </a:r>
            <a:r>
              <a:rPr lang="ru-RU" altLang="bg-BG" sz="1750" dirty="0">
                <a:latin typeface="Arial" panose="020B0604020202020204" pitchFamily="34" charset="0"/>
                <a:cs typeface="Arial" panose="020B0604020202020204" pitchFamily="34" charset="0"/>
              </a:rPr>
              <a:t>се прилагат документи (вкл. снимки и видео) по преценка на бенефициента, които доказват отчетения напредък на проектните дейности или се прилага списък на връзки към сайтове, на които може да се достъпят съответните документи или снимки. </a:t>
            </a:r>
            <a:endParaRPr lang="bg-BG" altLang="bg-BG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Във всеки Технически отчет се отчитат: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24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Попълнено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Искане за авансово плащане 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в ИСУН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Финансова идентификационна форма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, заверена от съответната банка и подписана от представляващия бенефициента – сканиран оригинал.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Обезпечение за авансово плащане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се изисква 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от бенефициенти - разпоредители с бюджет по чл. 11, ал. 3 и 9 от Закона за публичните финанси (ЗПФ), от разпоредители с бюджет от по-ниска степен, от юридическите лица по чл. 13, ал. 4 от същия закон, с изключение на случаите по чл. 7, ал. 1, т. 3 на Наредба № Н-5 от 29.12.2022 г.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Бенефициентите, непопадащи в изключенията на чл. 8, ал. 2 от Наредба Н-5 от 29.12.2022 г.,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представят обезпечение за авансово плащане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, покриващо пълния размер на исканата авансова сума под формата на банкова гаранция или застраховка „Гаранция за авансово плащане“. Представя се в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оригинал на хартиен носител 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с придружително писмо в деловодството на УО. 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Авансово плащане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размер до 20 %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от стойността на договорената БФП.</a:t>
            </a:r>
          </a:p>
          <a:p>
            <a:pPr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Авансовите плащания се извършват в </a:t>
            </a:r>
            <a:r>
              <a:rPr lang="ru-RU" altLang="bg-BG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двуседмичен срок</a:t>
            </a:r>
            <a:r>
              <a:rPr lang="ru-RU" altLang="bg-BG" sz="1900" dirty="0">
                <a:latin typeface="Arial" panose="020B0604020202020204" pitchFamily="34" charset="0"/>
                <a:cs typeface="Arial" panose="020B0604020202020204" pitchFamily="34" charset="0"/>
              </a:rPr>
              <a:t> от датата на постъпване на искането чрез ИСУН при наличие на разполагаем лимит.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 Искане за авансово плащане в ИСУН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25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Искане за междинно/окончателно плащане в ИСУН</a:t>
            </a:r>
          </a:p>
        </p:txBody>
      </p:sp>
      <p:graphicFrame>
        <p:nvGraphicFramePr>
          <p:cNvPr id="9" name="Table 5"/>
          <p:cNvGraphicFramePr>
            <a:graphicFrameLocks noGrp="1"/>
          </p:cNvGraphicFramePr>
          <p:nvPr/>
        </p:nvGraphicFramePr>
        <p:xfrm>
          <a:off x="407195" y="1654142"/>
          <a:ext cx="11377612" cy="4838734"/>
        </p:xfrm>
        <a:graphic>
          <a:graphicData uri="http://schemas.openxmlformats.org/drawingml/2006/table">
            <a:tbl>
              <a:tblPr firstRow="1" bandRow="1"/>
              <a:tblGrid>
                <a:gridCol w="11377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616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Пакети отчетни документи с искане за</a:t>
                      </a:r>
                      <a:r>
                        <a:rPr lang="bg-BG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bg-BG" sz="2000" b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междинно плащане </a:t>
                      </a:r>
                      <a:r>
                        <a:rPr lang="bg-BG" sz="20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 представят на интервали </a:t>
                      </a:r>
                      <a:r>
                        <a:rPr lang="bg-BG" sz="2000" b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по-дълги от 6 месеца.</a:t>
                      </a: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71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just"/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Пакетът отчетни документи с искане за </a:t>
                      </a:r>
                      <a:r>
                        <a:rPr lang="bg-BG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окончателно плащане 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 представя  в срок </a:t>
                      </a:r>
                      <a:r>
                        <a:rPr lang="bg-BG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един месец</a:t>
                      </a:r>
                      <a:r>
                        <a:rPr lang="bg-BG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след изтичане срока на изпълнение на дейностите по проекта.</a:t>
                      </a:r>
                      <a:endParaRPr lang="bg-BG" sz="2000" b="0" i="1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5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Общата сума на </a:t>
                      </a:r>
                      <a:r>
                        <a:rPr lang="bg-BG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авансовото и междинните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плащания </a:t>
                      </a:r>
                      <a:r>
                        <a:rPr lang="bg-BG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 до 80%</a:t>
                      </a:r>
                      <a:r>
                        <a:rPr lang="bg-BG" sz="2000" b="1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стойността на предоставената БФП</a:t>
                      </a:r>
                      <a:r>
                        <a:rPr lang="en-US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обезпечаване на авансовите плащания към бенефициентите </a:t>
                      </a:r>
                      <a:r>
                        <a:rPr lang="ru-RU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r>
                        <a:rPr lang="ru-RU" sz="2000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95%</a:t>
                      </a:r>
                      <a:r>
                        <a:rPr lang="ru-RU" sz="2000" b="1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стойността на финансовата подкрепа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bg-BG" sz="20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35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Размерът на </a:t>
                      </a:r>
                      <a:r>
                        <a:rPr lang="bg-BG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окончателното плащане 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 изчислява, като от всички общо верифицирани разходи по проекта се приспаднат отпуснатите авансово и междинни плащания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лихвите, начислени по банковата сметка, използвана за целите на проекта</a:t>
                      </a:r>
                      <a:r>
                        <a:rPr lang="bg-BG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bg-BG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27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След потвърждаване допустимостта на извършените разходи и при наличие на финансов и физически напредък по проекта, УО извършва плащане </a:t>
                      </a:r>
                      <a:r>
                        <a:rPr lang="ru-RU" sz="2000" b="1" cap="non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80-дневен срок 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постъпване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искането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плащане</a:t>
                      </a:r>
                      <a:r>
                        <a:rPr lang="ru-RU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 </a:t>
                      </a:r>
                      <a:r>
                        <a:rPr lang="bg-BG" sz="2000" cap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бенефициента.</a:t>
                      </a:r>
                      <a:endParaRPr lang="bg-BG" sz="20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rgbClr val="5B9BD5"/>
                      </a:solidFill>
                    </a:lnL>
                    <a:lnR w="12700" cmpd="sng">
                      <a:solidFill>
                        <a:srgbClr val="5B9BD5"/>
                      </a:solidFill>
                    </a:lnR>
                    <a:lnT w="12700" cmpd="sng">
                      <a:solidFill>
                        <a:srgbClr val="5B9BD5"/>
                      </a:solidFill>
                    </a:lnT>
                    <a:lnB w="12700" cmpd="sng">
                      <a:solidFill>
                        <a:srgbClr val="5B9BD5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50000">
                          <a:srgbClr val="70AD47">
                            <a:lumMod val="20000"/>
                            <a:lumOff val="80000"/>
                          </a:srgbClr>
                        </a:gs>
                        <a:gs pos="100000">
                          <a:srgbClr val="4472C4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26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Искане за междинно/окончателно плащане в ИСУН</a:t>
            </a:r>
          </a:p>
        </p:txBody>
      </p:sp>
      <p:graphicFrame>
        <p:nvGraphicFramePr>
          <p:cNvPr id="10" name="Table 5"/>
          <p:cNvGraphicFramePr>
            <a:graphicFrameLocks noGrp="1"/>
          </p:cNvGraphicFramePr>
          <p:nvPr/>
        </p:nvGraphicFramePr>
        <p:xfrm>
          <a:off x="407194" y="1645920"/>
          <a:ext cx="11377612" cy="4968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7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348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200" b="0" kern="1200" spc="-50" baseline="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Попълнено Искане за междинно/окончателно плащане в ИСУН</a:t>
                      </a:r>
                      <a:endParaRPr lang="bg-BG" sz="2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103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200" b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Декларация за допустимите разходи</a:t>
                      </a:r>
                      <a:r>
                        <a:rPr lang="bg-BG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подписана от ръководителя на проекта или представляващия бенефициента – </a:t>
                      </a:r>
                      <a:r>
                        <a:rPr lang="bg-BG" sz="2200" b="1" i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Приложение 1-ДДР от УВР </a:t>
                      </a: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bg-BG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Условия за възстановяване на разходите</a:t>
                      </a: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bg-BG" sz="22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412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200" b="1" kern="1200" spc="-50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Финансова идентификационна форма </a:t>
                      </a:r>
                      <a:r>
                        <a:rPr lang="bg-BG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bg-BG" sz="2200" b="1" i="1" kern="1200" spc="-50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Приложение 2-ФИФ от УВР</a:t>
                      </a:r>
                      <a:r>
                        <a:rPr lang="bg-BG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заверена от съответната банка и подписана от представляващия бенефициента – сканиран оригинал </a:t>
                      </a:r>
                      <a:r>
                        <a:rPr lang="en-US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bg-BG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 първо междинно искане за плащане и при промяна</a:t>
                      </a:r>
                      <a:r>
                        <a:rPr lang="en-US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bg-BG" sz="22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917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2200" b="1" kern="1200" spc="-50" baseline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Удостоверение за начислените лихви </a:t>
                      </a:r>
                      <a:r>
                        <a:rPr lang="ru-RU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 банковата сметка на проекта</a:t>
                      </a:r>
                      <a:r>
                        <a:rPr lang="en-US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200" b="0" kern="1200" spc="-5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– само при окончателно плащане – сканиран оригинал или извлечение от електронно банкиране</a:t>
                      </a:r>
                      <a:endParaRPr lang="bg-BG" sz="2200" b="0" kern="1200" spc="-5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159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bg-BG" sz="22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Общата стойност на отчетените разходи трябва да съответства на</a:t>
                      </a:r>
                      <a:r>
                        <a:rPr kumimoji="0" lang="en-US" sz="22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bg-BG" sz="22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стойността на разходите във Финансовия отчет.</a:t>
                      </a:r>
                      <a:endParaRPr kumimoji="0" lang="bg-BG" sz="2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27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7194" y="975332"/>
            <a:ext cx="11377612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Подаване на финансов отчет в ИСУН</a:t>
            </a:r>
          </a:p>
        </p:txBody>
      </p:sp>
      <p:graphicFrame>
        <p:nvGraphicFramePr>
          <p:cNvPr id="9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37514"/>
              </p:ext>
            </p:extLst>
          </p:nvPr>
        </p:nvGraphicFramePr>
        <p:xfrm>
          <a:off x="407194" y="1637356"/>
          <a:ext cx="11377612" cy="486586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377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19566">
                <a:tc>
                  <a:txBody>
                    <a:bodyPr/>
                    <a:lstStyle/>
                    <a:p>
                      <a:pPr algn="just"/>
                      <a:r>
                        <a:rPr lang="bg-BG" sz="2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Декларация за извършените преки дейности, които се финансират чрез единични разходи – </a:t>
                      </a:r>
                      <a:r>
                        <a:rPr lang="bg-BG" sz="2400" b="1" i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3-Декларация-ПР </a:t>
                      </a:r>
                      <a:r>
                        <a:rPr lang="bg-BG" sz="24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УВР </a:t>
                      </a:r>
                      <a:r>
                        <a:rPr lang="bg-BG" sz="2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bg-BG" sz="2400" b="1" i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Дейност 1, Дейност 2, Дейност 3 и Дейност 4</a:t>
                      </a:r>
                      <a:endParaRPr lang="bg-BG" sz="2400" b="1" i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230">
                <a:tc>
                  <a:txBody>
                    <a:bodyPr/>
                    <a:lstStyle/>
                    <a:p>
                      <a:pPr algn="just"/>
                      <a:r>
                        <a:rPr lang="bg-BG" sz="2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Декларация за непреките разходи – </a:t>
                      </a:r>
                      <a:r>
                        <a:rPr lang="bg-BG" sz="2400" b="1" i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5-Декларация-НР </a:t>
                      </a:r>
                      <a:r>
                        <a:rPr lang="bg-BG" sz="2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УВР.</a:t>
                      </a:r>
                      <a:endParaRPr lang="en-US" sz="2400" b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bg-BG" sz="2400" b="0" i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Разходите се обвързват с </a:t>
                      </a:r>
                      <a:r>
                        <a:rPr lang="bg-BG" sz="2400" b="0" i="1" kern="12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Дейност 1</a:t>
                      </a:r>
                    </a:p>
                  </a:txBody>
                  <a:tcPr>
                    <a:gradFill>
                      <a:gsLst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393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bg-BG" sz="2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Декларациите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следва да се обвържат със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съответния ред от бюджета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съответната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дейност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проекта, както и с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режим „минимална помощ“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режим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„непомощ“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bg-BG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24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313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отчитане на разходи в системата се избира издателят на отчетния документ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„Бенефициент“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bg-BG" sz="2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kumimoji="0" lang="bg-BG" sz="2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„Партньор“.</a:t>
                      </a:r>
                      <a:endParaRPr kumimoji="0" lang="bg-BG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gradFill>
                      <a:gsLst>
                        <a:gs pos="29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28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47300" y="850203"/>
            <a:ext cx="11377612" cy="769441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Финансово изпълнение на административния договор и споразумението за партньорство</a:t>
            </a:r>
          </a:p>
        </p:txBody>
      </p:sp>
      <p:sp>
        <p:nvSpPr>
          <p:cNvPr id="10" name="Subtitle 3"/>
          <p:cNvSpPr txBox="1"/>
          <p:nvPr/>
        </p:nvSpPr>
        <p:spPr>
          <a:xfrm>
            <a:off x="407193" y="1703672"/>
            <a:ext cx="11277875" cy="5002628"/>
          </a:xfrm>
          <a:prstGeom prst="rect">
            <a:avLst/>
          </a:prstGeom>
        </p:spPr>
        <p:txBody>
          <a:bodyPr anchor="b">
            <a:normAutofit fontScale="40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Бенефициентите следва да изпълняват проекта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съгласно одобреното проектно предложение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Приложение </a:t>
            </a:r>
            <a:r>
              <a:rPr lang="en-US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който е неразделна част от договора, при спазване на българското и европейско законодателство, както и останалите приложения изброени в чл.7.1 от сключения административен договор. 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Партньорите участват в изпълнението </a:t>
            </a:r>
            <a:r>
              <a:rPr lang="ru-RU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проекта и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техните разходи са</a:t>
            </a:r>
            <a:r>
              <a:rPr lang="ru-RU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допустими</a:t>
            </a:r>
            <a:r>
              <a:rPr lang="ru-RU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подлежат на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доказване 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същото основание</a:t>
            </a:r>
            <a:r>
              <a:rPr lang="ru-RU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както и разходите</a:t>
            </a:r>
            <a:r>
              <a:rPr lang="ru-RU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направени</a:t>
            </a:r>
            <a:r>
              <a:rPr lang="ru-RU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 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Бенефициента.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Разходването на средствата от бенефициента и партньорите следва да съответства на разписаното в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Споразумението за партньорство. 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Бенефициентите и партньорите следва да водят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аналитична счетоводна отчетност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която еднозначно да разграничава икономическата от неикономическата дейност.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Върху </a:t>
            </a:r>
            <a:r>
              <a:rPr lang="bg-BG" sz="5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разходооправдателните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документи задължително следва </a:t>
            </a:r>
            <a:r>
              <a:rPr lang="bg-BG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 е изписан номерът на договора </a:t>
            </a:r>
            <a:r>
              <a:rPr lang="bg-BG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предоставяне на безвъзмездна финансова помощ.</a:t>
            </a:r>
          </a:p>
          <a:p>
            <a:pPr marL="342900" indent="-342900" algn="just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Ø"/>
            </a:pPr>
            <a:endParaRPr lang="bg-BG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29</a:t>
            </a:fld>
            <a:endParaRPr lang="en-US" dirty="0"/>
          </a:p>
        </p:txBody>
      </p:sp>
      <p:sp>
        <p:nvSpPr>
          <p:cNvPr id="3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1"/>
          <p:cNvSpPr txBox="1"/>
          <p:nvPr/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407194" y="1406219"/>
            <a:ext cx="11595509" cy="514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altLang="bg-BG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47300" y="850203"/>
            <a:ext cx="11377612" cy="430887"/>
          </a:xfrm>
          <a:prstGeom prst="rect">
            <a:avLst/>
          </a:prstGeom>
          <a:solidFill>
            <a:srgbClr val="70AD47">
              <a:lumMod val="40000"/>
              <a:lumOff val="60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Режим на минимална помощ</a:t>
            </a:r>
          </a:p>
        </p:txBody>
      </p:sp>
      <p:sp>
        <p:nvSpPr>
          <p:cNvPr id="10" name="Subtitle 3"/>
          <p:cNvSpPr txBox="1"/>
          <p:nvPr/>
        </p:nvSpPr>
        <p:spPr>
          <a:xfrm>
            <a:off x="407193" y="1406219"/>
            <a:ext cx="11277876" cy="5321840"/>
          </a:xfrm>
          <a:prstGeom prst="rect">
            <a:avLst/>
          </a:prstGeom>
        </p:spPr>
        <p:txBody>
          <a:bodyPr anchor="b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Размерът на предоставената </a:t>
            </a: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минимална помощ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 определен в административния договор – чл. 2.3.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Сумата на минималната помощ е записана в съответните бюджетни редове.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се верифицира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сумата, която надхвърля посочените размери.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Реално извършените разходи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режим минимална помощ се посочват като размер и получател ЮЛ при подаване на пакет отчетни документи.</a:t>
            </a:r>
          </a:p>
          <a:p>
            <a:pPr marL="342900" indent="-342900" algn="ctr" eaLnBrk="0" fontAlgn="base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</a:pP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 подаване на окончателно искане за плащане по проекти, УО извършва </a:t>
            </a:r>
            <a:r>
              <a:rPr lang="ru-RU" sz="9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проверка за действителния размер </a:t>
            </a:r>
            <a:r>
              <a:rPr lang="ru-RU" sz="9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получената минимална помощ като за целта от бенефициента се изискват необходимите разходооправдателни и счетоводни документи, както и при проверка на място.</a:t>
            </a:r>
          </a:p>
          <a:p>
            <a:pPr marL="342900" indent="-342900" algn="just">
              <a:lnSpc>
                <a:spcPct val="114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Ø"/>
            </a:pPr>
            <a:endParaRPr lang="bg-BG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30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bg-BG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Спазване на правилата за видимост, прозрачност и комуникация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334963" y="1809417"/>
            <a:ext cx="11296650" cy="455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dirty="0">
                <a:latin typeface="Arial" panose="020B0604020202020204" pitchFamily="34" charset="0"/>
              </a:rPr>
              <a:t>Дейностите за </a:t>
            </a: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</a:rPr>
              <a:t>видимост, прозрачност и комуникация </a:t>
            </a:r>
            <a:r>
              <a:rPr lang="ru-RU" altLang="bg-BG" sz="2200" dirty="0">
                <a:latin typeface="Arial" panose="020B0604020202020204" pitchFamily="34" charset="0"/>
              </a:rPr>
              <a:t>следва да отговарят на: условията и изискванията, описани в Дял IV, глава III „Видимост, прозрачност и комуникация“ на Регламент (ЕС) 2021/1060;</a:t>
            </a:r>
            <a:endParaRPr lang="bg-BG" altLang="bg-BG" sz="2200" dirty="0"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dirty="0">
                <a:latin typeface="Arial" panose="020B0604020202020204" pitchFamily="34" charset="0"/>
              </a:rPr>
              <a:t>При дейностите за видимост, прозрачност и комуникация следва да се указва произхода на финансирането чрез поставяне на </a:t>
            </a:r>
            <a:r>
              <a:rPr lang="ru-RU" altLang="bg-BG" sz="2200" dirty="0">
                <a:solidFill>
                  <a:srgbClr val="FF0000"/>
                </a:solidFill>
                <a:latin typeface="Arial" panose="020B0604020202020204" pitchFamily="34" charset="0"/>
              </a:rPr>
              <a:t>емблемата на ЕС </a:t>
            </a:r>
            <a:r>
              <a:rPr lang="ru-RU" altLang="bg-BG" sz="2200" dirty="0">
                <a:latin typeface="Arial" panose="020B0604020202020204" pitchFamily="34" charset="0"/>
              </a:rPr>
              <a:t>в съответствие с посочените технически характеристики съгласно чл. 47 и Приложение IX от Регламент (ЕС) 2021/1060, налични на следния линк: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altLang="bg-BG" sz="2200" i="1" dirty="0">
                <a:latin typeface="Arial" panose="020B0604020202020204" pitchFamily="34" charset="0"/>
              </a:rPr>
              <a:t> </a:t>
            </a:r>
            <a:r>
              <a:rPr lang="ru-RU" altLang="bg-BG" sz="2200" i="1" dirty="0">
                <a:latin typeface="Arial" panose="020B0604020202020204" pitchFamily="34" charset="0"/>
                <a:hlinkClick r:id="rId2"/>
              </a:rPr>
              <a:t>https://ec.europa.eu/regional_policy/en/information/logos_downloadcenter/</a:t>
            </a:r>
            <a:r>
              <a:rPr lang="ru-RU" altLang="bg-BG" sz="2200" i="1" dirty="0">
                <a:latin typeface="Arial" panose="020B0604020202020204" pitchFamily="34" charset="0"/>
              </a:rPr>
              <a:t> 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Оперативни насоки </a:t>
            </a:r>
            <a:r>
              <a:rPr lang="ru-RU" altLang="bg-BG" sz="2200" dirty="0">
                <a:latin typeface="Arial" panose="020B0604020202020204" pitchFamily="34" charset="0"/>
                <a:cs typeface="Arial" panose="020B0604020202020204" pitchFamily="34" charset="0"/>
              </a:rPr>
              <a:t>за използване на емблемата на ЕС за периода 2021-2027 г. можете да намерите тук: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altLang="bg-BG" sz="2200" i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https://ec.europa.eu/info/sites/default/files/eu-emblem-rules_en.pdf</a:t>
            </a:r>
            <a:r>
              <a:rPr lang="ru-RU" altLang="bg-BG" sz="2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altLang="bg-BG" sz="2200" b="1" dirty="0">
                <a:latin typeface="Arial" panose="020B0604020202020204" pitchFamily="34" charset="0"/>
              </a:rPr>
            </a:br>
            <a:endParaRPr lang="bg-BG" altLang="bg-BG" sz="2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31</a:t>
            </a:fld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4963" y="1048833"/>
            <a:ext cx="11377612" cy="423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 за съхранение на документите</a:t>
            </a:r>
            <a:endParaRPr lang="bg-BG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8"/>
          <p:cNvSpPr txBox="1">
            <a:spLocks noChangeArrowheads="1"/>
          </p:cNvSpPr>
          <p:nvPr/>
        </p:nvSpPr>
        <p:spPr bwMode="auto">
          <a:xfrm>
            <a:off x="334963" y="1809549"/>
            <a:ext cx="11446359" cy="468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700" dirty="0">
                <a:latin typeface="Arial" panose="020B0604020202020204" pitchFamily="34" charset="0"/>
              </a:rPr>
              <a:t>Бенефициенът е длъжен </a:t>
            </a:r>
            <a:r>
              <a:rPr lang="ru-RU" altLang="bg-BG" sz="2700" b="1" dirty="0">
                <a:solidFill>
                  <a:srgbClr val="FF0000"/>
                </a:solidFill>
                <a:latin typeface="Arial" panose="020B0604020202020204" pitchFamily="34" charset="0"/>
              </a:rPr>
              <a:t>да съхранява цялата документацията </a:t>
            </a:r>
            <a:r>
              <a:rPr lang="ru-RU" altLang="bg-BG" sz="2700" dirty="0">
                <a:latin typeface="Arial" panose="020B0604020202020204" pitchFamily="34" charset="0"/>
              </a:rPr>
              <a:t>за срок от пет години, считано от 31 декември на годината, в която е извършено последното плащане от УО към бенефициента (чл. 82 от Регламент (ЕС) 2021/1060 и чл. 14.7 от Общите условия).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ru-RU" altLang="bg-BG" sz="2700" dirty="0">
                <a:latin typeface="Arial" panose="020B0604020202020204" pitchFamily="34" charset="0"/>
              </a:rPr>
              <a:t>Бенефициенът е длъжен </a:t>
            </a:r>
            <a:r>
              <a:rPr lang="ru-RU" altLang="bg-BG" sz="2700" b="1" dirty="0">
                <a:solidFill>
                  <a:srgbClr val="FF0000"/>
                </a:solidFill>
                <a:latin typeface="Arial" panose="020B0604020202020204" pitchFamily="34" charset="0"/>
              </a:rPr>
              <a:t>да съхранява документацията относно индивидуалните помощи de </a:t>
            </a:r>
            <a:r>
              <a:rPr lang="ru-RU" altLang="bg-BG" sz="2700" b="1">
                <a:solidFill>
                  <a:srgbClr val="FF0000"/>
                </a:solidFill>
                <a:latin typeface="Arial" panose="020B0604020202020204" pitchFamily="34" charset="0"/>
              </a:rPr>
              <a:t>minimis </a:t>
            </a:r>
            <a:r>
              <a:rPr lang="ru-RU" altLang="bg-BG" sz="2700">
                <a:latin typeface="Arial" panose="020B0604020202020204" pitchFamily="34" charset="0"/>
              </a:rPr>
              <a:t>за </a:t>
            </a:r>
            <a:r>
              <a:rPr lang="ru-RU" altLang="bg-BG" sz="2700" dirty="0">
                <a:latin typeface="Arial" panose="020B0604020202020204" pitchFamily="34" charset="0"/>
              </a:rPr>
              <a:t>период от 10 бюджетни години, считано от датата на тяхното предоставяне (чл. 14.8 от Общите условия).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br>
              <a:rPr lang="ru-RU" altLang="bg-BG" sz="2200" b="1" dirty="0">
                <a:latin typeface="Arial" panose="020B0604020202020204" pitchFamily="34" charset="0"/>
              </a:rPr>
            </a:br>
            <a:endParaRPr lang="bg-BG" altLang="bg-BG" sz="2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3932</Words>
  <Application>Microsoft Office PowerPoint</Application>
  <PresentationFormat>Широк екран</PresentationFormat>
  <Paragraphs>238</Paragraphs>
  <Slides>32</Slides>
  <Notes>5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Заглавия на слайдовете</vt:lpstr>
      </vt:variant>
      <vt:variant>
        <vt:i4>32</vt:i4>
      </vt:variant>
    </vt:vector>
  </HeadingPairs>
  <TitlesOfParts>
    <vt:vector size="38" baseType="lpstr">
      <vt:lpstr>Arial</vt:lpstr>
      <vt:lpstr>Calibri</vt:lpstr>
      <vt:lpstr>Times New Roman</vt:lpstr>
      <vt:lpstr>Wingdings</vt:lpstr>
      <vt:lpstr>Office Theme</vt:lpstr>
      <vt:lpstr>1_Office Theme</vt:lpstr>
      <vt:lpstr>Встъпително обучение за бенефициенти по процедура    BG05SFPR001-1.005 „Ограмотяване на възрастни  (чрез прилагане на подхода ИТИ)“     </vt:lpstr>
      <vt:lpstr> </vt:lpstr>
      <vt:lpstr>Закон за предучилищното и училищното образование (последни изм. и доп., ДВ, бр. 26 от 27.03.2025 г.)  Наредба за приобщаващото образование (последни изм. и доп., ДВ, бр. 66 от 06.08.2024 г.)  Наредба № 11 от 01.09.2016 г. за оценяване на резултатите от обучението на учениците  (последни изм. и доп., ДВ, бр. 34 от 16.04.2024 г.)  Закон за държавните помощи (последни изм. и доп., ДВ, бр. 102 от 08.12.2023 г.) 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Служители на бенефициента – не е допустимо сключването на граждански договори</vt:lpstr>
      <vt:lpstr>Регламент (ЕС) № 2021/1060 (Регламент за общоприложимите разпоредби)  √ чл. 55, параграф 5, Преки разходи за персонал ПМС № 86/2023, чл. 10, ал. 2  Допустимият размер на разходите за възнаграждения на служителите на бенефициентите/партньорите, които работят на непълно работно време по проекти, финансирани от Програма „Образование“ 2021 - 2027 г., може да се изчислява като фиксиран процент от брутните разходи за труд (брутната работна заплата и начислените осигуровки за сметка на работодателя) в съответствие с фиксиран процент часове за работа по проекта на месец. Фиксираният процент се определя в длъжностната характеристика и/или се посочва от работодателя във ведомостта за изплатените възнаграждения.</vt:lpstr>
      <vt:lpstr>Презентация на PowerPoint</vt:lpstr>
      <vt:lpstr>Недопускане на КОНФЛИКТ НА ИНТЕРЕСИ  Безпристрастното и обективното изпълнение на функциите на което и да е лице, е опорочено по причини, свързани със семейния и емоционалния живот, политическата или националната принадлежност, икономически интерес  или всякакъв друг пряк или косвен личен интерес,  които то има с друго лице (чл. 61 от Регламент № 2024/2509)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Stefka Z Pileva-Malinovska</cp:lastModifiedBy>
  <cp:revision>978</cp:revision>
  <cp:lastPrinted>2022-03-17T15:48:00Z</cp:lastPrinted>
  <dcterms:created xsi:type="dcterms:W3CDTF">2021-08-17T08:00:00Z</dcterms:created>
  <dcterms:modified xsi:type="dcterms:W3CDTF">2025-07-03T08:59:19Z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CE87166069CA418BA45237DD850A3C95_12</vt:lpwstr>
  </property>
  <property fmtid="{D5CDD505-2E9C-101B-9397-08002B2CF9AE}" pid="3" name="KSOProductBuildVer">
    <vt:lpwstr>2057-12.2.0.20348</vt:lpwstr>
  </property>
</Properties>
</file>