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10"/>
  </p:notesMasterIdLst>
  <p:sldIdLst>
    <p:sldId id="343" r:id="rId2"/>
    <p:sldId id="318" r:id="rId3"/>
    <p:sldId id="341" r:id="rId4"/>
    <p:sldId id="332" r:id="rId5"/>
    <p:sldId id="331" r:id="rId6"/>
    <p:sldId id="342" r:id="rId7"/>
    <p:sldId id="333" r:id="rId8"/>
    <p:sldId id="260" r:id="rId9"/>
  </p:sldIdLst>
  <p:sldSz cx="12192000" cy="6858000"/>
  <p:notesSz cx="6858000" cy="92964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2A44A92C-FC6B-46C3-BDB3-F85B1AFFAC7A}">
          <p14:sldIdLst>
            <p14:sldId id="343"/>
            <p14:sldId id="318"/>
            <p14:sldId id="341"/>
            <p14:sldId id="332"/>
            <p14:sldId id="331"/>
            <p14:sldId id="342"/>
            <p14:sldId id="333"/>
          </p14:sldIdLst>
        </p14:section>
        <p14:section name="Untitled Section" id="{52B0977C-0AC9-4D01-9ECA-7E208D5902D2}">
          <p14:sldIdLst>
            <p14:sldId id="26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Yoana Bozhilova" initials="YB" lastIdx="2" clrIdx="0">
    <p:extLst>
      <p:ext uri="{19B8F6BF-5375-455C-9EA6-DF929625EA0E}">
        <p15:presenceInfo xmlns:p15="http://schemas.microsoft.com/office/powerpoint/2012/main" userId="S-1-5-21-3470032345-2211321583-660534131-4752" providerId="AD"/>
      </p:ext>
    </p:extLst>
  </p:cmAuthor>
  <p:cmAuthor id="2" name="Author" initials="VT" lastIdx="1" clrIdx="1">
    <p:extLst>
      <p:ext uri="{19B8F6BF-5375-455C-9EA6-DF929625EA0E}">
        <p15:presenceInfo xmlns:p15="http://schemas.microsoft.com/office/powerpoint/2012/main" userId="Author" providerId="None"/>
      </p:ext>
    </p:extLst>
  </p:cmAuthor>
  <p:cmAuthor id="3" name="Zhivko Yordanov" initials="ZY" lastIdx="2" clrIdx="2">
    <p:extLst>
      <p:ext uri="{19B8F6BF-5375-455C-9EA6-DF929625EA0E}">
        <p15:presenceInfo xmlns:p15="http://schemas.microsoft.com/office/powerpoint/2012/main" userId="Zhivko Yordanov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4DDB5E"/>
    <a:srgbClr val="50D0FF"/>
    <a:srgbClr val="C8DEF0"/>
    <a:srgbClr val="84B4DC"/>
    <a:srgbClr val="A3C7E5"/>
    <a:srgbClr val="66A2D4"/>
    <a:srgbClr val="CAFAF9"/>
    <a:srgbClr val="A5F5F3"/>
    <a:srgbClr val="69ED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693" autoAdjust="0"/>
    <p:restoredTop sz="96357" autoAdjust="0"/>
  </p:normalViewPr>
  <p:slideViewPr>
    <p:cSldViewPr snapToGrid="0">
      <p:cViewPr varScale="1">
        <p:scale>
          <a:sx n="114" d="100"/>
          <a:sy n="114" d="100"/>
        </p:scale>
        <p:origin x="204" y="10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64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4" y="0"/>
            <a:ext cx="2971800" cy="4664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38F812-7761-4084-8A01-A7297743C1A1}" type="datetimeFigureOut">
              <a:rPr lang="bg-BG" smtClean="0"/>
              <a:t>7.11.2025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413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1" y="4473892"/>
            <a:ext cx="5486400" cy="366045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8"/>
            <a:ext cx="2971800" cy="466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4" y="8829968"/>
            <a:ext cx="2971800" cy="466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6FE4BE-0A7D-41F3-A0EB-44B74E793C5F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490698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FE4BE-0A7D-41F3-A0EB-44B74E793C5F}" type="slidenum">
              <a:rPr lang="bg-BG" smtClean="0"/>
              <a:t>2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6406500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png"/><Relationship Id="rId7" Type="http://schemas.openxmlformats.org/officeDocument/2006/relationships/hyperlink" Target="http://opnoir.bg/" TargetMode="External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hyperlink" Target="https://www.facebook.com/sf.mon.bg/" TargetMode="External"/><Relationship Id="rId9" Type="http://schemas.openxmlformats.org/officeDocument/2006/relationships/image" Target="../media/image1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47AA97F-F399-4241-AA4C-23042115F73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09926" y="845110"/>
            <a:ext cx="8982076" cy="5972575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544C183F-D231-4536-BD0B-D09354764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014" y="2531632"/>
            <a:ext cx="5765859" cy="14662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4FCE362-A721-4BD0-9468-AF8FC4C487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3014" y="4584494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22935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8A311E9-CF05-4A7F-813F-615D44E3D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1585335"/>
            <a:ext cx="11029616" cy="9883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5C2E732-DCE1-42FD-A8FB-3457C519B8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5274" y="3106569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BCE95C65-D323-47A3-A802-B797212B32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249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2"/>
              </a:buClr>
              <a:defRPr>
                <a:latin typeface="+mn-lt"/>
              </a:defRPr>
            </a:lvl1pPr>
            <a:lvl2pPr>
              <a:buClr>
                <a:schemeClr val="accent2"/>
              </a:buClr>
              <a:defRPr>
                <a:latin typeface="+mn-lt"/>
              </a:defRPr>
            </a:lvl2pPr>
            <a:lvl3pPr>
              <a:buClr>
                <a:schemeClr val="accent2"/>
              </a:buClr>
              <a:defRPr>
                <a:latin typeface="+mn-lt"/>
              </a:defRPr>
            </a:lvl3pPr>
            <a:lvl4pPr>
              <a:buClr>
                <a:schemeClr val="accent2"/>
              </a:buClr>
              <a:defRPr>
                <a:latin typeface="+mn-lt"/>
              </a:defRPr>
            </a:lvl4pPr>
            <a:lvl5pPr>
              <a:buClr>
                <a:schemeClr val="accent2"/>
              </a:buClr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A305F444-8172-4164-A0C0-071F610D2B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1790" y="3106569"/>
            <a:ext cx="5087073" cy="55337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rgbClr val="0070C0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873C26B-667D-4BD2-BD8A-52892BE4B28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175764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1pPr>
            <a:lvl2pPr marL="6858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2pPr>
            <a:lvl3pPr marL="11430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3pPr>
            <a:lvl4pPr marL="16002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4pPr>
            <a:lvl5pPr marL="20574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6218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4AEF81C-1873-4230-A423-C28B584BF0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7635" y="1515382"/>
            <a:ext cx="10993549" cy="1475013"/>
          </a:xfrm>
          <a:prstGeom prst="rect">
            <a:avLst/>
          </a:prstGeo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7603EFF1-063F-414D-8FB0-5DF7E0A803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7638" y="2990396"/>
            <a:ext cx="10993546" cy="59032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122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B22845-0908-4F9E-AB02-335C2F22B7A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484" y="2097816"/>
            <a:ext cx="10376876" cy="426942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3200">
                <a:solidFill>
                  <a:srgbClr val="002060"/>
                </a:solidFill>
              </a:defRPr>
            </a:lvl1pPr>
            <a:lvl2pPr>
              <a:buClr>
                <a:schemeClr val="accent2"/>
              </a:buClr>
              <a:defRPr sz="2800">
                <a:solidFill>
                  <a:srgbClr val="002060"/>
                </a:solidFill>
              </a:defRPr>
            </a:lvl2pPr>
            <a:lvl3pPr>
              <a:buClr>
                <a:schemeClr val="accent2"/>
              </a:buClr>
              <a:defRPr sz="2400">
                <a:solidFill>
                  <a:srgbClr val="002060"/>
                </a:solidFill>
              </a:defRPr>
            </a:lvl3pPr>
            <a:lvl4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4pPr>
            <a:lvl5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252735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9325385-BAC0-4A7B-9D9A-5287018285E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590535"/>
            <a:ext cx="10058400" cy="62760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DECCB46-D02E-45CA-9376-F2EC0AF22CA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0"/>
            <a:ext cx="11013013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4805915-20FD-4D4E-9803-4E42C873C4B3}"/>
              </a:ext>
            </a:extLst>
          </p:cNvPr>
          <p:cNvSpPr txBox="1"/>
          <p:nvPr userDrawn="1"/>
        </p:nvSpPr>
        <p:spPr>
          <a:xfrm>
            <a:off x="2694397" y="1899174"/>
            <a:ext cx="6338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БЛАГОДАРЯ ЗА ВНИМАНИЕТО!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441B75B-D69A-441A-897A-72790177B063}"/>
              </a:ext>
            </a:extLst>
          </p:cNvPr>
          <p:cNvSpPr/>
          <p:nvPr userDrawn="1"/>
        </p:nvSpPr>
        <p:spPr>
          <a:xfrm>
            <a:off x="3435237" y="3197166"/>
            <a:ext cx="48564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bg-BG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За контакт:</a:t>
            </a:r>
            <a:endParaRPr lang="bg-B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гр. София, 1113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бул. „Цариградско шосе“ </a:t>
            </a:r>
            <a:endParaRPr lang="en-US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№ 125, блок 5, ет. 1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Тел: </a:t>
            </a:r>
            <a:r>
              <a:rPr lang="en-GB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+359 2 46 76 10</a:t>
            </a: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143B3D4-9034-492E-8FD0-5182AF2DD30A}"/>
              </a:ext>
            </a:extLst>
          </p:cNvPr>
          <p:cNvGrpSpPr/>
          <p:nvPr userDrawn="1"/>
        </p:nvGrpSpPr>
        <p:grpSpPr>
          <a:xfrm>
            <a:off x="3540747" y="4988217"/>
            <a:ext cx="4645382" cy="1172392"/>
            <a:chOff x="3333750" y="4988217"/>
            <a:chExt cx="4645382" cy="1172392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816ABE3C-904B-4911-A03E-8978FC63DDDC}"/>
                </a:ext>
              </a:extLst>
            </p:cNvPr>
            <p:cNvSpPr/>
            <p:nvPr userDrawn="1"/>
          </p:nvSpPr>
          <p:spPr>
            <a:xfrm>
              <a:off x="6278465" y="5874783"/>
              <a:ext cx="1700667" cy="285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800" u="sng" dirty="0" err="1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facebook</a:t>
              </a:r>
              <a:r>
                <a:rPr lang="bg-BG" sz="1800" u="sng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/sf.mon.bg/</a:t>
              </a:r>
              <a:r>
                <a:rPr lang="bg-BG" sz="1800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5D1E9E0-A4D3-4B0E-BFE9-7ACC99A488FE}"/>
                </a:ext>
              </a:extLst>
            </p:cNvPr>
            <p:cNvGrpSpPr/>
            <p:nvPr userDrawn="1"/>
          </p:nvGrpSpPr>
          <p:grpSpPr>
            <a:xfrm>
              <a:off x="6488631" y="5015778"/>
              <a:ext cx="1227408" cy="869682"/>
              <a:chOff x="1414483" y="4482483"/>
              <a:chExt cx="1586001" cy="1123764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C26FD03C-0829-4229-9A87-D38008ED95B6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76720" y="4482483"/>
                <a:ext cx="1123764" cy="1123764"/>
              </a:xfrm>
              <a:prstGeom prst="rect">
                <a:avLst/>
              </a:prstGeom>
            </p:spPr>
          </p:pic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935A6B10-8FF2-4BB0-B6A6-4144B209D5ED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6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14483" y="4991902"/>
                <a:ext cx="411836" cy="412812"/>
              </a:xfrm>
              <a:prstGeom prst="rect">
                <a:avLst/>
              </a:prstGeom>
            </p:spPr>
          </p:pic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F026D05B-52B9-461A-AAFC-786419B60F8C}"/>
                </a:ext>
              </a:extLst>
            </p:cNvPr>
            <p:cNvGrpSpPr/>
            <p:nvPr userDrawn="1"/>
          </p:nvGrpSpPr>
          <p:grpSpPr>
            <a:xfrm>
              <a:off x="3333750" y="4988217"/>
              <a:ext cx="2340370" cy="1125517"/>
              <a:chOff x="5822995" y="4930831"/>
              <a:chExt cx="3024121" cy="1454342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2C00DA-9F6A-4BFB-9A34-91C664EBA61A}"/>
                  </a:ext>
                </a:extLst>
              </p:cNvPr>
              <p:cNvSpPr txBox="1"/>
              <p:nvPr userDrawn="1"/>
            </p:nvSpPr>
            <p:spPr>
              <a:xfrm>
                <a:off x="5822995" y="6015841"/>
                <a:ext cx="29888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800" u="sng" dirty="0">
                    <a:solidFill>
                      <a:srgbClr val="002060"/>
                    </a:solidFill>
                    <a:latin typeface="Calibri" panose="020F0502020204030204" pitchFamily="34" charset="0"/>
                    <a:ea typeface="Calibri" panose="020F0502020204030204" pitchFamily="34" charset="0"/>
                    <a:hlinkClick r:id="rId7">
                      <a:extLst>
                        <a:ext uri="{A12FA001-AC4F-418D-AE19-62706E023703}">
                          <ahyp:hlinkClr xmlns:ahyp="http://schemas.microsoft.com/office/drawing/2018/hyperlinkcolor" val="tx"/>
                        </a:ext>
                      </a:extLst>
                    </a:hlinkClick>
                  </a:rPr>
                  <a:t>http://opnoir.bg/</a:t>
                </a:r>
                <a:endParaRPr lang="bg-BG" sz="1800" dirty="0">
                  <a:solidFill>
                    <a:srgbClr val="002060"/>
                  </a:solidFill>
                  <a:latin typeface="Calibri" panose="020F0502020204030204" pitchFamily="34" charset="0"/>
                  <a:ea typeface="Calibri" panose="020F0502020204030204" pitchFamily="34" charset="0"/>
                </a:endParaRPr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EF857496-E3F2-46C0-9D62-F3336507FDF8}"/>
                  </a:ext>
                </a:extLst>
              </p:cNvPr>
              <p:cNvGrpSpPr/>
              <p:nvPr userDrawn="1"/>
            </p:nvGrpSpPr>
            <p:grpSpPr>
              <a:xfrm>
                <a:off x="6799754" y="4930831"/>
                <a:ext cx="2047362" cy="1110343"/>
                <a:chOff x="7287984" y="4930831"/>
                <a:chExt cx="2047362" cy="1110343"/>
              </a:xfrm>
            </p:grpSpPr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C8ED090F-C454-4CFD-B576-C5EB02E972CF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8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87984" y="4930831"/>
                  <a:ext cx="1110343" cy="1110343"/>
                </a:xfrm>
                <a:prstGeom prst="rect">
                  <a:avLst/>
                </a:prstGeom>
              </p:spPr>
            </p:pic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613D9287-A0D1-417D-B460-09CCD5B25B29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9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64826" y="5486400"/>
                  <a:ext cx="870520" cy="554774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181281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B8DAC7F-6FF4-4394-AE00-58999EA6506C}"/>
              </a:ext>
            </a:extLst>
          </p:cNvPr>
          <p:cNvSpPr/>
          <p:nvPr userDrawn="1"/>
        </p:nvSpPr>
        <p:spPr>
          <a:xfrm>
            <a:off x="0" y="804862"/>
            <a:ext cx="3746500" cy="4571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EB3CD49-EAC1-42A5-BE97-99FAF6921FBE}"/>
              </a:ext>
            </a:extLst>
          </p:cNvPr>
          <p:cNvSpPr/>
          <p:nvPr userDrawn="1"/>
        </p:nvSpPr>
        <p:spPr>
          <a:xfrm>
            <a:off x="7816850" y="804862"/>
            <a:ext cx="4375149" cy="45719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C4DC30-24CC-4449-8DD3-69898C1C2A18}"/>
              </a:ext>
            </a:extLst>
          </p:cNvPr>
          <p:cNvSpPr/>
          <p:nvPr userDrawn="1"/>
        </p:nvSpPr>
        <p:spPr>
          <a:xfrm>
            <a:off x="3832546" y="804491"/>
            <a:ext cx="3898259" cy="4646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A35142-E829-4FA0-A1B0-829FF82F694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57" r="37835"/>
          <a:stretch/>
        </p:blipFill>
        <p:spPr>
          <a:xfrm>
            <a:off x="4554075" y="100997"/>
            <a:ext cx="3083849" cy="62150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41E6FE0-A2FD-46BC-9188-F654B7037327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365" y="198089"/>
            <a:ext cx="1375258" cy="500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054F5E0-4E65-44C2-9F95-379F67736C67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04" y="186328"/>
            <a:ext cx="2057400" cy="500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487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64" r:id="rId3"/>
    <p:sldLayoutId id="2147483663" r:id="rId4"/>
    <p:sldLayoutId id="2147483650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37350" y="1047564"/>
            <a:ext cx="5369767" cy="5521401"/>
          </a:xfrm>
        </p:spPr>
        <p:txBody>
          <a:bodyPr>
            <a:noAutofit/>
          </a:bodyPr>
          <a:lstStyle/>
          <a:p>
            <a:pPr algn="ctr">
              <a:spcAft>
                <a:spcPts val="600"/>
              </a:spcAft>
            </a:pPr>
            <a:r>
              <a:rPr lang="ru-RU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Процедура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BG05SFPR001-3.005</a:t>
            </a:r>
            <a:br>
              <a:rPr lang="ru-RU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„Развитие на дуалната система на обучение в ПОО (чрез прилагане на подхода ИТИ) “</a:t>
            </a:r>
            <a:br>
              <a:rPr lang="ru-RU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Промени и изменения</a:t>
            </a:r>
            <a:b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на административни договори за предоставяне на БФП</a:t>
            </a:r>
            <a:br>
              <a:rPr lang="en-US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br>
              <a:rPr lang="bg-BG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sz="2800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94ED6E-16CF-4254-9852-EB5DE973E83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83059" y="1408387"/>
            <a:ext cx="11282686" cy="5223642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7D31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bg-BG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ИСУН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2020</a:t>
            </a:r>
            <a:r>
              <a:rPr kumimoji="0" lang="bg-BG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bg-B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третира модифицирането </a:t>
            </a:r>
            <a:r>
              <a:rPr kumimoji="0" lang="bg-BG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на договор по два начина: </a:t>
            </a:r>
          </a:p>
          <a:p>
            <a:pPr marL="719138" marR="0" lvl="0" indent="-365125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bg-B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„Изменение“ </a:t>
            </a:r>
            <a:r>
              <a:rPr kumimoji="0" lang="bg-BG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– модификация на договора чрез сключване на Допълнително споразумение към него; </a:t>
            </a:r>
          </a:p>
          <a:p>
            <a:pPr marL="719138" marR="0" lvl="0" indent="-365125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bg-B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„Промяна“ </a:t>
            </a:r>
            <a:r>
              <a:rPr kumimoji="0" lang="bg-BG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– модификация на договора чрез изрично писмено потвърждение от страна на Ръководителя на УО.</a:t>
            </a:r>
          </a:p>
          <a:p>
            <a:pPr marL="354013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bg-BG" sz="1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Промените/измененията </a:t>
            </a:r>
            <a:r>
              <a:rPr lang="bg-BG" sz="2400" dirty="0">
                <a:latin typeface="Arial" panose="020B0604020202020204" pitchFamily="34" charset="0"/>
                <a:cs typeface="Arial" panose="020B0604020202020204" pitchFamily="34" charset="0"/>
              </a:rPr>
              <a:t>в сключените административни договори са регламентирани в </a:t>
            </a:r>
            <a:r>
              <a:rPr 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чл. 8 от Общите условия </a:t>
            </a:r>
            <a:r>
              <a:rPr lang="bg-BG" sz="2400" dirty="0">
                <a:latin typeface="Arial" panose="020B0604020202020204" pitchFamily="34" charset="0"/>
                <a:cs typeface="Arial" panose="020B0604020202020204" pitchFamily="34" charset="0"/>
              </a:rPr>
              <a:t>при предоставяне на БФП -</a:t>
            </a:r>
            <a:r>
              <a:rPr kumimoji="0" lang="bg-BG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Приложение 1 към АДБФП (</a:t>
            </a:r>
            <a:r>
              <a:rPr kumimoji="0" lang="bg-BG" sz="2400" b="0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налични в секция 15 „Електронно подписан договор/споразумение“ от ФК, папка „Приложения към договор“</a:t>
            </a:r>
            <a:r>
              <a:rPr kumimoji="0" lang="bg-BG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161925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7D31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bg-BG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Промени/изменения по договора </a:t>
            </a:r>
            <a:r>
              <a:rPr kumimoji="0" lang="bg-B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се допускат само </a:t>
            </a:r>
            <a:r>
              <a:rPr kumimoji="0" lang="bg-BG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при обективна невъзможност бенефициентът да изпълни в детайли описаното в проекта и след подаване на писмено мотивирано искане и подробна аргументация на исканата промяна.</a:t>
            </a:r>
            <a:endParaRPr kumimoji="0" lang="bg-BG" sz="1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6D24D6B-9E35-47CD-8549-C9C7D4E268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1026" name="Picture 2" descr="Magnetic ATTENTION symbol: HxW 35 x 40 mm, pack of 20 | kaiserkraft">
            <a:extLst>
              <a:ext uri="{FF2B5EF4-FFF2-40B4-BE49-F238E27FC236}">
                <a16:creationId xmlns:a16="http://schemas.microsoft.com/office/drawing/2014/main" id="{EC88F9A7-B3DC-4C74-8123-FBEC8821BB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69" y="5262562"/>
            <a:ext cx="1716344" cy="1504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1">
            <a:extLst>
              <a:ext uri="{FF2B5EF4-FFF2-40B4-BE49-F238E27FC236}">
                <a16:creationId xmlns:a16="http://schemas.microsoft.com/office/drawing/2014/main" id="{C60D6759-55B5-4EB4-B0C4-273C148E5E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3059" y="907780"/>
            <a:ext cx="11580833" cy="442097"/>
          </a:xfrm>
          <a:prstGeom prst="rect">
            <a:avLst/>
          </a:prstGeom>
          <a:solidFill>
            <a:srgbClr val="70AD47">
              <a:lumMod val="40000"/>
              <a:lumOff val="60000"/>
            </a:srgb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altLang="bg-BG" sz="2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</a:rPr>
              <a:t>Основни принципи</a:t>
            </a:r>
          </a:p>
        </p:txBody>
      </p:sp>
    </p:spTree>
    <p:extLst>
      <p:ext uri="{BB962C8B-B14F-4D97-AF65-F5344CB8AC3E}">
        <p14:creationId xmlns:p14="http://schemas.microsoft.com/office/powerpoint/2010/main" val="337037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94ED6E-16CF-4254-9852-EB5DE973E83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8688" y="918270"/>
            <a:ext cx="11425882" cy="5574606"/>
          </a:xfrm>
        </p:spPr>
        <p:txBody>
          <a:bodyPr/>
          <a:lstStyle/>
          <a:p>
            <a:pPr marL="719138" indent="-365125" algn="just">
              <a:spcBef>
                <a:spcPts val="1800"/>
              </a:spcBef>
              <a:buClrTx/>
              <a:buFont typeface="Wingdings" panose="05000000000000000000" pitchFamily="2" charset="2"/>
              <a:buChar char="ü"/>
              <a:defRPr/>
            </a:pPr>
            <a:endParaRPr lang="bg-BG" sz="2400" dirty="0">
              <a:latin typeface="Calibri" panose="020F0502020204030204"/>
            </a:endParaRPr>
          </a:p>
          <a:p>
            <a:pPr marL="719138" indent="-365125" algn="ctr">
              <a:spcBef>
                <a:spcPts val="1800"/>
              </a:spcBef>
              <a:buClrTx/>
              <a:buFont typeface="Wingdings" panose="05000000000000000000" pitchFamily="2" charset="2"/>
              <a:buChar char="ü"/>
              <a:defRPr/>
            </a:pPr>
            <a:r>
              <a:rPr lang="bg-BG" sz="2400" dirty="0">
                <a:latin typeface="Arial" panose="020B0604020202020204" pitchFamily="34" charset="0"/>
                <a:cs typeface="Arial" panose="020B0604020202020204" pitchFamily="34" charset="0"/>
              </a:rPr>
              <a:t>Изменения в срока на договора за БФП могат да бъдат извършвани </a:t>
            </a:r>
            <a:r>
              <a:rPr 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само в рамките на</a:t>
            </a:r>
            <a:r>
              <a:rPr lang="bg-BG" sz="2400" dirty="0">
                <a:latin typeface="Arial" panose="020B0604020202020204" pitchFamily="34" charset="0"/>
                <a:cs typeface="Arial" panose="020B0604020202020204" pitchFamily="34" charset="0"/>
              </a:rPr>
              <a:t> одобрената от Комитета за наблюдение на Програма „Образование“ продължителност на конкретната процедура (максимална продължителност 48 месеца, но не по-късно от 31.12.2029 г.).</a:t>
            </a:r>
          </a:p>
          <a:p>
            <a:pPr marL="354013" indent="0" algn="just">
              <a:buClrTx/>
              <a:buNone/>
              <a:defRPr/>
            </a:pPr>
            <a:endParaRPr lang="bg-BG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57400" indent="0" algn="ctr">
              <a:buClrTx/>
              <a:buNone/>
              <a:defRPr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Бенефициентът следва да подаде искането си до УО чрез ИСУН </a:t>
            </a: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преди подаване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на междинен/окончателен отчет, в който са включени разходи по исканите промени/изменения (</a:t>
            </a:r>
            <a:r>
              <a:rPr lang="ru-RU" sz="2400" i="1" dirty="0">
                <a:latin typeface="Arial" panose="020B0604020202020204" pitchFamily="34" charset="0"/>
                <a:cs typeface="Arial" panose="020B0604020202020204" pitchFamily="34" charset="0"/>
              </a:rPr>
              <a:t>чл. 8.1.7 от Общите условия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719138" indent="-365125" algn="ctr">
              <a:buClrTx/>
              <a:buFont typeface="Wingdings" panose="05000000000000000000" pitchFamily="2" charset="2"/>
              <a:buChar char="ü"/>
              <a:defRPr/>
            </a:pPr>
            <a:r>
              <a:rPr lang="bg-BG" sz="2400" dirty="0">
                <a:latin typeface="Arial" panose="020B0604020202020204" pitchFamily="34" charset="0"/>
                <a:cs typeface="Arial" panose="020B0604020202020204" pitchFamily="34" charset="0"/>
              </a:rPr>
              <a:t>Промени/Изменения могат да бъдат поискани от бенефициента </a:t>
            </a:r>
            <a:r>
              <a:rPr 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по-късно от един месец преди приключване </a:t>
            </a:r>
            <a:r>
              <a:rPr lang="bg-BG" sz="2400" dirty="0">
                <a:latin typeface="Arial" panose="020B0604020202020204" pitchFamily="34" charset="0"/>
                <a:cs typeface="Arial" panose="020B0604020202020204" pitchFamily="34" charset="0"/>
              </a:rPr>
              <a:t>на дейностите по проекта, посочени в Секция 1 „Основни данни“ от ФК (</a:t>
            </a:r>
            <a:r>
              <a:rPr lang="bg-BG" sz="2400" i="1" dirty="0">
                <a:latin typeface="Arial" panose="020B0604020202020204" pitchFamily="34" charset="0"/>
                <a:cs typeface="Arial" panose="020B0604020202020204" pitchFamily="34" charset="0"/>
              </a:rPr>
              <a:t>чл. 8.1 от Общите условия</a:t>
            </a:r>
            <a:r>
              <a:rPr lang="bg-BG" sz="24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719138" indent="-365125" algn="just">
              <a:buClrTx/>
              <a:buFont typeface="Wingdings" panose="05000000000000000000" pitchFamily="2" charset="2"/>
              <a:buChar char="ü"/>
              <a:defRPr/>
            </a:pPr>
            <a:endParaRPr lang="ru-RU" sz="2400" dirty="0">
              <a:latin typeface="Calibri" panose="020F0502020204030204"/>
            </a:endParaRPr>
          </a:p>
          <a:p>
            <a:pPr marL="354013" indent="0" algn="just">
              <a:buClrTx/>
              <a:buNone/>
              <a:defRPr/>
            </a:pPr>
            <a:endParaRPr lang="ru-RU" sz="2400" dirty="0">
              <a:latin typeface="Calibri" panose="020F0502020204030204"/>
            </a:endParaRPr>
          </a:p>
          <a:p>
            <a:pPr marL="0" indent="0" algn="just">
              <a:buNone/>
            </a:pPr>
            <a:endParaRPr lang="ru-RU" sz="2400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6D24D6B-9E35-47CD-8549-C9C7D4E268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4" name="Picture 2" descr="Magnetic ATTENTION symbol: HxW 35 x 40 mm, pack of 20 | kaiserkraft">
            <a:extLst>
              <a:ext uri="{FF2B5EF4-FFF2-40B4-BE49-F238E27FC236}">
                <a16:creationId xmlns:a16="http://schemas.microsoft.com/office/drawing/2014/main" id="{34215346-AEDE-44EB-BA3E-B8CCCB566C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49494"/>
            <a:ext cx="1822357" cy="1692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1">
            <a:extLst>
              <a:ext uri="{FF2B5EF4-FFF2-40B4-BE49-F238E27FC236}">
                <a16:creationId xmlns:a16="http://schemas.microsoft.com/office/drawing/2014/main" id="{9F2CE5F0-05B5-4EB4-935F-FCC9E489B8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5583" y="918269"/>
            <a:ext cx="11580833" cy="442097"/>
          </a:xfrm>
          <a:prstGeom prst="rect">
            <a:avLst/>
          </a:prstGeom>
          <a:solidFill>
            <a:srgbClr val="70AD47">
              <a:lumMod val="40000"/>
              <a:lumOff val="60000"/>
            </a:srgb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altLang="bg-BG" sz="2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</a:rPr>
              <a:t>Основни принципи</a:t>
            </a:r>
          </a:p>
        </p:txBody>
      </p:sp>
    </p:spTree>
    <p:extLst>
      <p:ext uri="{BB962C8B-B14F-4D97-AF65-F5344CB8AC3E}">
        <p14:creationId xmlns:p14="http://schemas.microsoft.com/office/powerpoint/2010/main" val="201450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94ED6E-16CF-4254-9852-EB5DE973E83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8688" y="918269"/>
            <a:ext cx="11425882" cy="5757168"/>
          </a:xfrm>
        </p:spPr>
        <p:txBody>
          <a:bodyPr/>
          <a:lstStyle/>
          <a:p>
            <a:pPr marL="0" indent="0" algn="ctr">
              <a:buClr>
                <a:srgbClr val="ED7D31"/>
              </a:buClr>
              <a:buNone/>
              <a:defRPr/>
            </a:pPr>
            <a:endParaRPr lang="ru-RU" sz="2800" b="1" u="sng" dirty="0">
              <a:latin typeface="Calibri" panose="020F0502020204030204"/>
            </a:endParaRPr>
          </a:p>
          <a:p>
            <a:pPr marL="0" indent="0" algn="ctr">
              <a:buNone/>
            </a:pP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Искане за изменение/промяна на АДБФП може да бъде подадено до УО по два начина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bg-BG" sz="1800" i="1" dirty="0">
                <a:latin typeface="Arial" panose="020B0604020202020204" pitchFamily="34" charset="0"/>
                <a:cs typeface="Arial" panose="020B0604020202020204" pitchFamily="34" charset="0"/>
              </a:rPr>
              <a:t>чл. 8.1.3 от Общите условия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ctr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Чрез прикачване на заявлението за изменение/промяна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в модул „Кореспонденция“ в ИСУН 2020, като същото включва: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подробна аргументация за исканите промени (включително подкрепящи документи, когато е приложимо);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посочване на всички секции на Формуляра, засегнати от предложените промени (например „Бюджет“, „План за изпълнение/Дейности по проекта“ и т.н.);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Предложение за конкретни текстове, които да заменят съществуващите в съответните секции на Формуляра, които се променят (например чрез посочване на съществуващ текст….- нов текст …..; или било:…- става:…).</a:t>
            </a:r>
          </a:p>
          <a:p>
            <a:pPr marL="0" indent="0">
              <a:buClr>
                <a:srgbClr val="FF0000"/>
              </a:buClr>
              <a:buNone/>
            </a:pP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Чрез самостоятелно създаване на нова версия на договора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(на база на актуалната му версия), нанасяне на редакции директно във Формуляра в модула за електронно отчитане, прикачване на всички подкрепящи документи и изпращането ѝ до УО.</a:t>
            </a:r>
            <a:r>
              <a:rPr lang="ru-RU" sz="2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057400" indent="-76200" algn="just">
              <a:spcBef>
                <a:spcPts val="1800"/>
              </a:spcBef>
              <a:buNone/>
            </a:pPr>
            <a:r>
              <a:rPr lang="ru-RU" sz="2700" dirty="0">
                <a:latin typeface="Calibri" panose="020F0502020204030204"/>
              </a:rPr>
              <a:t> </a:t>
            </a:r>
            <a:endParaRPr lang="bg-BG" sz="2700" b="1" dirty="0">
              <a:latin typeface="Calibri" panose="020F0502020204030204"/>
            </a:endParaRPr>
          </a:p>
          <a:p>
            <a:pPr marL="0" indent="0" algn="just">
              <a:buNone/>
            </a:pPr>
            <a:endParaRPr kumimoji="0" lang="bg-BG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6D24D6B-9E35-47CD-8549-C9C7D4E268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CD3F22F6-B004-492C-A8F8-5FC882E4F4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1088" y="1009571"/>
            <a:ext cx="11580833" cy="442097"/>
          </a:xfrm>
          <a:prstGeom prst="rect">
            <a:avLst/>
          </a:prstGeom>
          <a:solidFill>
            <a:srgbClr val="70AD47">
              <a:lumMod val="40000"/>
              <a:lumOff val="60000"/>
            </a:srgb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altLang="bg-BG" sz="2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</a:rPr>
              <a:t>Основни принципи</a:t>
            </a:r>
          </a:p>
        </p:txBody>
      </p:sp>
    </p:spTree>
    <p:extLst>
      <p:ext uri="{BB962C8B-B14F-4D97-AF65-F5344CB8AC3E}">
        <p14:creationId xmlns:p14="http://schemas.microsoft.com/office/powerpoint/2010/main" val="24541918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94ED6E-16CF-4254-9852-EB5DE973E83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83059" y="918269"/>
            <a:ext cx="11425882" cy="5757168"/>
          </a:xfrm>
        </p:spPr>
        <p:txBody>
          <a:bodyPr/>
          <a:lstStyle/>
          <a:p>
            <a:pPr marL="0" indent="0" algn="ctr">
              <a:buNone/>
            </a:pPr>
            <a:endParaRPr lang="ru-RU" sz="2800" b="1" u="sng" dirty="0"/>
          </a:p>
          <a:p>
            <a:pPr marL="0" indent="0" algn="ctr">
              <a:buNone/>
            </a:pPr>
            <a:endParaRPr lang="ru-RU" sz="2800" b="1" u="sng" dirty="0"/>
          </a:p>
          <a:p>
            <a:pPr marL="541338" lvl="0" indent="-452438" algn="ctr">
              <a:buClrTx/>
              <a:buFont typeface="Wingdings" panose="05000000000000000000" pitchFamily="2" charset="2"/>
              <a:buChar char="ü"/>
            </a:pPr>
            <a:r>
              <a:rPr lang="ru-RU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Административна информация 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- адрес, телефон, лице за контакт, електронна поща, банкова/и сметка/и, промяна на лицето, представляващо бенефициента/партньора и др.;</a:t>
            </a:r>
          </a:p>
          <a:p>
            <a:pPr marL="541338" lvl="0" indent="-452438" algn="ctr">
              <a:buClrTx/>
              <a:buFont typeface="Wingdings" panose="05000000000000000000" pitchFamily="2" charset="2"/>
              <a:buChar char="ü"/>
            </a:pPr>
            <a:r>
              <a:rPr lang="ru-RU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План за изпълнение и дейности 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(когато не се променя продължителността на проекта);</a:t>
            </a:r>
          </a:p>
          <a:p>
            <a:pPr marL="541338" lvl="0" indent="-452438" algn="ctr">
              <a:buClrTx/>
              <a:buFont typeface="Wingdings" panose="05000000000000000000" pitchFamily="2" charset="2"/>
              <a:buChar char="ü"/>
            </a:pPr>
            <a:r>
              <a:rPr lang="ru-RU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Бюджет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541338" lvl="0" indent="-452438" algn="ctr">
              <a:buClrTx/>
              <a:buFont typeface="Wingdings" panose="05000000000000000000" pitchFamily="2" charset="2"/>
              <a:buChar char="ü"/>
            </a:pPr>
            <a:r>
              <a:rPr lang="ru-RU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Замяна на членове 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от екипа за организация и управление на проекта;</a:t>
            </a:r>
          </a:p>
          <a:p>
            <a:pPr marL="541338" lvl="0" indent="-452438" algn="ctr">
              <a:buClrTx/>
              <a:buFont typeface="Wingdings" panose="05000000000000000000" pitchFamily="2" charset="2"/>
              <a:buChar char="ü"/>
            </a:pPr>
            <a:r>
              <a:rPr lang="ru-RU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Отстраняване на 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технически грешки/ неточности във ФК.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6D24D6B-9E35-47CD-8549-C9C7D4E268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7A02E8A-912B-4689-9D35-D97625BCC6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169" y="918269"/>
            <a:ext cx="11853644" cy="707886"/>
          </a:xfrm>
          <a:prstGeom prst="rect">
            <a:avLst/>
          </a:prstGeom>
          <a:solidFill>
            <a:srgbClr val="70AD47">
              <a:lumMod val="40000"/>
              <a:lumOff val="60000"/>
            </a:srgb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bg-BG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</a:rPr>
              <a:t>Промени, които се извършват с </a:t>
            </a:r>
            <a:r>
              <a:rPr kumimoji="0" lang="ru-RU" altLang="bg-BG" sz="2000" b="1" i="0" u="sng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</a:rPr>
              <a:t>писмено потвърждение</a:t>
            </a:r>
            <a:r>
              <a:rPr kumimoji="0" lang="ru-RU" altLang="bg-BG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</a:rPr>
              <a:t> от страна на Ръководителя на Управляващия орган - (чл. 8.3 от Общите условия)</a:t>
            </a:r>
          </a:p>
        </p:txBody>
      </p:sp>
    </p:spTree>
    <p:extLst>
      <p:ext uri="{BB962C8B-B14F-4D97-AF65-F5344CB8AC3E}">
        <p14:creationId xmlns:p14="http://schemas.microsoft.com/office/powerpoint/2010/main" val="34351104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94ED6E-16CF-4254-9852-EB5DE973E83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83059" y="918269"/>
            <a:ext cx="11425882" cy="5757168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7D31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800" b="1" i="0" u="sng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7D31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800" b="1" i="0" u="sng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8890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bg-BG" sz="2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Бенефициентът </a:t>
            </a:r>
            <a:r>
              <a:rPr kumimoji="0" lang="bg-BG" sz="2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предварително</a:t>
            </a:r>
            <a:r>
              <a:rPr kumimoji="0" lang="bg-BG" sz="2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уведомява УО за промените, изпращайки </a:t>
            </a:r>
            <a:r>
              <a:rPr kumimoji="0" lang="bg-BG" sz="2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мотивирано заявление 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kumimoji="0" lang="bg-BG" sz="2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свободен текст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kumimoji="0" lang="bg-BG" sz="2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kumimoji="0" lang="bg-BG" sz="2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подкрепящи  документи</a:t>
            </a:r>
            <a:r>
              <a:rPr kumimoji="0" lang="bg-BG" sz="2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bg-BG" sz="260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за:</a:t>
            </a:r>
          </a:p>
          <a:p>
            <a:pPr marL="431800" marR="0" lvl="0" indent="-3429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bg-BG" sz="2600" dirty="0">
                <a:latin typeface="Arial" panose="020B0604020202020204" pitchFamily="34" charset="0"/>
                <a:cs typeface="Arial" panose="020B0604020202020204" pitchFamily="34" charset="0"/>
              </a:rPr>
              <a:t>Промяна на </a:t>
            </a:r>
            <a:r>
              <a:rPr lang="bg-BG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срока/продължителността </a:t>
            </a:r>
            <a:r>
              <a:rPr lang="bg-BG" sz="2600" dirty="0">
                <a:latin typeface="Arial" panose="020B0604020202020204" pitchFamily="34" charset="0"/>
                <a:cs typeface="Arial" panose="020B0604020202020204" pitchFamily="34" charset="0"/>
              </a:rPr>
              <a:t>за изпълнение на договора;</a:t>
            </a:r>
          </a:p>
          <a:p>
            <a:pPr marL="431800" marR="0" lvl="0" indent="-3429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bg-BG" sz="2600" dirty="0">
                <a:latin typeface="Arial" panose="020B0604020202020204" pitchFamily="34" charset="0"/>
                <a:cs typeface="Arial" panose="020B0604020202020204" pitchFamily="34" charset="0"/>
              </a:rPr>
              <a:t>Промяна на </a:t>
            </a:r>
            <a:r>
              <a:rPr lang="bg-BG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наименование</a:t>
            </a:r>
            <a:r>
              <a:rPr lang="bg-BG" sz="2600" dirty="0">
                <a:latin typeface="Arial" panose="020B0604020202020204" pitchFamily="34" charset="0"/>
                <a:cs typeface="Arial" panose="020B0604020202020204" pitchFamily="34" charset="0"/>
              </a:rPr>
              <a:t> на дейностите;</a:t>
            </a:r>
          </a:p>
          <a:p>
            <a:pPr marL="431800" marR="0" lvl="0" indent="-3429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bg-BG" sz="2600" dirty="0">
                <a:latin typeface="Arial" panose="020B0604020202020204" pitchFamily="34" charset="0"/>
                <a:cs typeface="Arial" panose="020B0604020202020204" pitchFamily="34" charset="0"/>
              </a:rPr>
              <a:t>Промяна </a:t>
            </a:r>
            <a:r>
              <a:rPr lang="bg-BG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статута </a:t>
            </a:r>
            <a:r>
              <a:rPr lang="bg-BG" sz="2600" dirty="0">
                <a:latin typeface="Arial" panose="020B0604020202020204" pitchFamily="34" charset="0"/>
                <a:cs typeface="Arial" panose="020B0604020202020204" pitchFamily="34" charset="0"/>
              </a:rPr>
              <a:t>на организацията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bg-BG" sz="2600" dirty="0">
                <a:latin typeface="Arial" panose="020B0604020202020204" pitchFamily="34" charset="0"/>
                <a:cs typeface="Arial" panose="020B0604020202020204" pitchFamily="34" charset="0"/>
              </a:rPr>
              <a:t>в случай на преобразуване на бенефициента/партньора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bg-BG" sz="26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431800" marR="0" lvl="0" indent="-3429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bg-BG" sz="2600" dirty="0">
                <a:latin typeface="Arial" panose="020B0604020202020204" pitchFamily="34" charset="0"/>
                <a:cs typeface="Arial" panose="020B0604020202020204" pitchFamily="34" charset="0"/>
              </a:rPr>
              <a:t>Промяна </a:t>
            </a:r>
            <a:r>
              <a:rPr lang="bg-BG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партньор </a:t>
            </a:r>
            <a:r>
              <a:rPr lang="bg-BG" sz="26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допуска се са</a:t>
            </a:r>
            <a:r>
              <a:rPr lang="bg-BG" sz="2600" dirty="0">
                <a:latin typeface="Arial" panose="020B0604020202020204" pitchFamily="34" charset="0"/>
                <a:cs typeface="Arial" panose="020B0604020202020204" pitchFamily="34" charset="0"/>
              </a:rPr>
              <a:t>м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о ако не противоречи на Условията за кандидатстване и одобрения договор и няма да попречи на постигането на заложените проекти цели и индикатори).</a:t>
            </a:r>
            <a:endParaRPr lang="bg-BG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sz="2400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6D24D6B-9E35-47CD-8549-C9C7D4E268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4D8328DA-A640-4BA5-9533-058C8DB0A1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178" y="918269"/>
            <a:ext cx="11853644" cy="707886"/>
          </a:xfrm>
          <a:prstGeom prst="rect">
            <a:avLst/>
          </a:prstGeom>
          <a:solidFill>
            <a:srgbClr val="70AD47">
              <a:lumMod val="40000"/>
              <a:lumOff val="60000"/>
            </a:srgb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bg-BG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</a:rPr>
              <a:t>Изменение на договора чрез </a:t>
            </a:r>
            <a:r>
              <a:rPr kumimoji="0" lang="ru-RU" altLang="bg-BG" sz="2000" b="1" i="0" u="sng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</a:rPr>
              <a:t>сключване на допълнително споразумение</a:t>
            </a:r>
            <a:r>
              <a:rPr kumimoji="0" lang="ru-RU" altLang="bg-BG" sz="20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  <a:r>
              <a:rPr kumimoji="0" lang="ru-RU" altLang="bg-BG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</a:rPr>
              <a:t>(чл. 8.4 от Общите условия)</a:t>
            </a:r>
          </a:p>
        </p:txBody>
      </p:sp>
    </p:spTree>
    <p:extLst>
      <p:ext uri="{BB962C8B-B14F-4D97-AF65-F5344CB8AC3E}">
        <p14:creationId xmlns:p14="http://schemas.microsoft.com/office/powerpoint/2010/main" val="34672994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94ED6E-16CF-4254-9852-EB5DE973E83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78159" y="898064"/>
            <a:ext cx="11487586" cy="5610686"/>
          </a:xfrm>
        </p:spPr>
        <p:txBody>
          <a:bodyPr/>
          <a:lstStyle/>
          <a:p>
            <a:pPr marL="0" indent="0" algn="ctr">
              <a:buNone/>
            </a:pPr>
            <a:endParaRPr lang="bg-BG" sz="1800" b="1" u="sng" dirty="0"/>
          </a:p>
          <a:p>
            <a:pPr marL="0" indent="0" algn="ctr">
              <a:buNone/>
            </a:pPr>
            <a:endParaRPr lang="bg-BG" sz="1800" b="1" u="sng" dirty="0"/>
          </a:p>
          <a:p>
            <a:pPr marL="444500" indent="-444500" algn="ctr">
              <a:buClrTx/>
              <a:buFont typeface="Wingdings" panose="05000000000000000000" pitchFamily="2" charset="2"/>
              <a:buChar char="ü"/>
            </a:pPr>
            <a:r>
              <a:rPr lang="bg-BG" sz="2600" dirty="0">
                <a:latin typeface="Arial" panose="020B0604020202020204" pitchFamily="34" charset="0"/>
                <a:cs typeface="Arial" panose="020B0604020202020204" pitchFamily="34" charset="0"/>
              </a:rPr>
              <a:t>Промени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в бюджета на проекта, </a:t>
            </a:r>
            <a:r>
              <a:rPr lang="bg-BG" sz="2600" dirty="0">
                <a:latin typeface="Arial" panose="020B0604020202020204" pitchFamily="34" charset="0"/>
                <a:cs typeface="Arial" panose="020B0604020202020204" pitchFamily="34" charset="0"/>
              </a:rPr>
              <a:t>водещи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до </a:t>
            </a:r>
            <a:r>
              <a:rPr lang="bg-BG" sz="2600" dirty="0">
                <a:latin typeface="Arial" panose="020B0604020202020204" pitchFamily="34" charset="0"/>
                <a:cs typeface="Arial" panose="020B0604020202020204" pitchFamily="34" charset="0"/>
              </a:rPr>
              <a:t>увеличаване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на </a:t>
            </a:r>
            <a:r>
              <a:rPr lang="bg-BG" sz="2600" dirty="0">
                <a:latin typeface="Arial" panose="020B0604020202020204" pitchFamily="34" charset="0"/>
                <a:cs typeface="Arial" panose="020B0604020202020204" pitchFamily="34" charset="0"/>
              </a:rPr>
              <a:t>първоначално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заложения  размер в  договора за </a:t>
            </a:r>
            <a:r>
              <a:rPr lang="bg-BG" sz="2600" dirty="0">
                <a:latin typeface="Arial" panose="020B0604020202020204" pitchFamily="34" charset="0"/>
                <a:cs typeface="Arial" panose="020B0604020202020204" pitchFamily="34" charset="0"/>
              </a:rPr>
              <a:t>предоставяне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на </a:t>
            </a:r>
            <a:r>
              <a:rPr lang="bg-BG" sz="2600" dirty="0">
                <a:latin typeface="Arial" panose="020B0604020202020204" pitchFamily="34" charset="0"/>
                <a:cs typeface="Arial" panose="020B0604020202020204" pitchFamily="34" charset="0"/>
              </a:rPr>
              <a:t>БФП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, и/или </a:t>
            </a:r>
            <a:r>
              <a:rPr lang="bg-BG" sz="2600" dirty="0">
                <a:latin typeface="Arial" panose="020B0604020202020204" pitchFamily="34" charset="0"/>
                <a:cs typeface="Arial" panose="020B0604020202020204" pitchFamily="34" charset="0"/>
              </a:rPr>
              <a:t>водещи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до </a:t>
            </a:r>
            <a:r>
              <a:rPr lang="bg-BG" sz="2600" dirty="0">
                <a:latin typeface="Arial" panose="020B0604020202020204" pitchFamily="34" charset="0"/>
                <a:cs typeface="Arial" panose="020B0604020202020204" pitchFamily="34" charset="0"/>
              </a:rPr>
              <a:t>превишаване на средствата по „тип разходи“, за които има </a:t>
            </a:r>
            <a:r>
              <a:rPr lang="bg-BG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определен размер в нормативен акт</a:t>
            </a:r>
            <a:r>
              <a:rPr lang="bg-BG" sz="2600" dirty="0">
                <a:latin typeface="Arial" panose="020B0604020202020204" pitchFamily="34" charset="0"/>
                <a:cs typeface="Arial" panose="020B0604020202020204" pitchFamily="34" charset="0"/>
              </a:rPr>
              <a:t>, в акт на правото на Европейския съюз или в съответните </a:t>
            </a:r>
            <a:r>
              <a:rPr lang="bg-BG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Условия за кандидатстване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444500" indent="-444500" algn="ctr">
              <a:buClrTx/>
              <a:buFont typeface="Wingdings" panose="05000000000000000000" pitchFamily="2" charset="2"/>
              <a:buChar char="ü"/>
            </a:pPr>
            <a:r>
              <a:rPr lang="bg-BG" sz="2600" dirty="0">
                <a:latin typeface="Arial" panose="020B0604020202020204" pitchFamily="34" charset="0"/>
                <a:cs typeface="Arial" panose="020B0604020202020204" pitchFamily="34" charset="0"/>
              </a:rPr>
              <a:t>Промени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, които поставят под </a:t>
            </a:r>
            <a:r>
              <a:rPr lang="bg-BG" sz="2600" dirty="0">
                <a:latin typeface="Arial" panose="020B0604020202020204" pitchFamily="34" charset="0"/>
                <a:cs typeface="Arial" panose="020B0604020202020204" pitchFamily="34" charset="0"/>
              </a:rPr>
              <a:t>въпрос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bg-BG" sz="2600" dirty="0">
                <a:latin typeface="Arial" panose="020B0604020202020204" pitchFamily="34" charset="0"/>
                <a:cs typeface="Arial" panose="020B0604020202020204" pitchFamily="34" charset="0"/>
              </a:rPr>
              <a:t>постигането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на </a:t>
            </a:r>
            <a:r>
              <a:rPr lang="bg-BG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основната</a:t>
            </a:r>
            <a:r>
              <a:rPr lang="ru-RU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цел 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и планираните </a:t>
            </a:r>
            <a:r>
              <a:rPr lang="ru-RU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резултати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на проекта;</a:t>
            </a:r>
          </a:p>
          <a:p>
            <a:pPr marL="444500" lvl="0" indent="-444500" algn="ctr">
              <a:buClrTx/>
              <a:buFont typeface="Wingdings" panose="05000000000000000000" pitchFamily="2" charset="2"/>
              <a:buChar char="ü"/>
            </a:pP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Намаляване/увеличаване на процента на </a:t>
            </a:r>
            <a:r>
              <a:rPr lang="ru-RU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единната ставка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, съгласно чл. 56 от Регламент 2021/1060, вкл. промяна</a:t>
            </a:r>
            <a:r>
              <a:rPr lang="bg-BG" sz="2600" dirty="0">
                <a:latin typeface="Arial" panose="020B0604020202020204" pitchFamily="34" charset="0"/>
                <a:cs typeface="Arial" panose="020B0604020202020204" pitchFamily="34" charset="0"/>
              </a:rPr>
              <a:t> в стойностите на </a:t>
            </a:r>
            <a:r>
              <a:rPr lang="bg-BG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единичните разходи и еднократните суми (освен в случаите на актуализация от страна на УО).</a:t>
            </a:r>
            <a:endParaRPr lang="bg-BG" sz="2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6D24D6B-9E35-47CD-8549-C9C7D4E268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24040935-6CE6-4F8B-83A4-C444BDC723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882" y="898064"/>
            <a:ext cx="11853644" cy="400110"/>
          </a:xfrm>
          <a:prstGeom prst="rect">
            <a:avLst/>
          </a:prstGeom>
          <a:solidFill>
            <a:srgbClr val="70AD47">
              <a:lumMod val="40000"/>
              <a:lumOff val="60000"/>
            </a:srgb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bg-BG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</a:rPr>
              <a:t>Недопустими промени/изменения - (чл. 8.2 от Общите условия)</a:t>
            </a:r>
          </a:p>
        </p:txBody>
      </p:sp>
    </p:spTree>
    <p:extLst>
      <p:ext uri="{BB962C8B-B14F-4D97-AF65-F5344CB8AC3E}">
        <p14:creationId xmlns:p14="http://schemas.microsoft.com/office/powerpoint/2010/main" val="15154814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38159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29335</TotalTime>
  <Words>769</Words>
  <Application>Microsoft Office PowerPoint</Application>
  <PresentationFormat>Widescreen</PresentationFormat>
  <Paragraphs>55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Wingdings</vt:lpstr>
      <vt:lpstr>Office Theme</vt:lpstr>
      <vt:lpstr> Процедура BG05SFPR001-3.005  „Развитие на дуалната система на обучение в ПОО (чрез прилагане на подхода ИТИ) “  Промени и изменения  на административни договори за предоставяне на БФП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Todor J. Hvarchilkov</dc:creator>
  <cp:lastModifiedBy>Desislav Mihailov</cp:lastModifiedBy>
  <cp:revision>1027</cp:revision>
  <cp:lastPrinted>2024-11-27T07:14:28Z</cp:lastPrinted>
  <dcterms:created xsi:type="dcterms:W3CDTF">2021-08-17T08:00:04Z</dcterms:created>
  <dcterms:modified xsi:type="dcterms:W3CDTF">2025-11-07T08:23:40Z</dcterms:modified>
</cp:coreProperties>
</file>