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4" r:id="rId1"/>
  </p:sldMasterIdLst>
  <p:notesMasterIdLst>
    <p:notesMasterId r:id="rId8"/>
  </p:notesMasterIdLst>
  <p:handoutMasterIdLst>
    <p:handoutMasterId r:id="rId9"/>
  </p:handoutMasterIdLst>
  <p:sldIdLst>
    <p:sldId id="257" r:id="rId2"/>
    <p:sldId id="381" r:id="rId3"/>
    <p:sldId id="383" r:id="rId4"/>
    <p:sldId id="377" r:id="rId5"/>
    <p:sldId id="379" r:id="rId6"/>
    <p:sldId id="290" r:id="rId7"/>
  </p:sldIdLst>
  <p:sldSz cx="12192000" cy="6858000"/>
  <p:notesSz cx="666908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A51321"/>
    <a:srgbClr val="CC3300"/>
    <a:srgbClr val="CCECFF"/>
    <a:srgbClr val="FF6600"/>
    <a:srgbClr val="008000"/>
    <a:srgbClr val="669900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AF606853-7671-496A-8E4F-DF71F8EC918B}" styleName="Dark Style 1 - Accent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69" autoAdjust="0"/>
    <p:restoredTop sz="94620" autoAdjust="0"/>
  </p:normalViewPr>
  <p:slideViewPr>
    <p:cSldViewPr snapToGrid="0">
      <p:cViewPr varScale="1">
        <p:scale>
          <a:sx n="102" d="100"/>
          <a:sy n="102" d="100"/>
        </p:scale>
        <p:origin x="90" y="20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6" d="100"/>
          <a:sy n="86" d="100"/>
        </p:scale>
        <p:origin x="3834" y="11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38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5CBD12-955A-4D0E-B4C8-92BEA9BDC9E0}" type="doc">
      <dgm:prSet loTypeId="urn:diagrams.loki3.com/BracketList" loCatId="list" qsTypeId="urn:microsoft.com/office/officeart/2005/8/quickstyle/3d3" qsCatId="3D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82F01966-1F1B-440F-8A8C-300BA3728550}">
      <dgm:prSet phldrT="[Text]" custT="1"/>
      <dgm:spPr>
        <a:solidFill>
          <a:schemeClr val="accent4">
            <a:lumMod val="20000"/>
            <a:lumOff val="80000"/>
          </a:schemeClr>
        </a:solidFill>
        <a:ln w="12700">
          <a:solidFill>
            <a:schemeClr val="accent1"/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B w="165100" h="254000"/>
          <a:contourClr>
            <a:schemeClr val="bg1"/>
          </a:contourClr>
        </a:sp3d>
      </dgm:spPr>
      <dgm:t>
        <a:bodyPr/>
        <a:lstStyle/>
        <a:p>
          <a:r>
            <a:rPr lang="bg-BG" sz="2000" b="1" dirty="0" smtClean="0">
              <a:solidFill>
                <a:schemeClr val="tx1">
                  <a:lumMod val="95000"/>
                  <a:lumOff val="5000"/>
                </a:schemeClr>
              </a:solidFill>
              <a:effectLst/>
            </a:rPr>
            <a:t> 6 653 635 лв.</a:t>
          </a:r>
          <a:endParaRPr lang="en-US" sz="2000" b="1" dirty="0">
            <a:solidFill>
              <a:schemeClr val="tx1">
                <a:lumMod val="95000"/>
                <a:lumOff val="5000"/>
              </a:schemeClr>
            </a:solidFill>
            <a:effectLst/>
          </a:endParaRPr>
        </a:p>
      </dgm:t>
    </dgm:pt>
    <dgm:pt modelId="{EAF8F18B-F483-4026-B289-2604B35FA3A0}" type="parTrans" cxnId="{916FEC58-4058-4380-850D-84F06545AC7A}">
      <dgm:prSet/>
      <dgm:spPr/>
      <dgm:t>
        <a:bodyPr/>
        <a:lstStyle/>
        <a:p>
          <a:endParaRPr lang="en-US"/>
        </a:p>
      </dgm:t>
    </dgm:pt>
    <dgm:pt modelId="{8FBD2649-A4E6-4F78-A9E7-7B56C4E10182}" type="sibTrans" cxnId="{916FEC58-4058-4380-850D-84F06545AC7A}">
      <dgm:prSet/>
      <dgm:spPr/>
      <dgm:t>
        <a:bodyPr/>
        <a:lstStyle/>
        <a:p>
          <a:endParaRPr lang="en-US"/>
        </a:p>
      </dgm:t>
    </dgm:pt>
    <dgm:pt modelId="{537C4779-A036-4194-B980-199711907042}">
      <dgm:prSet phldrT="[Text]"/>
      <dgm:spPr/>
      <dgm:t>
        <a:bodyPr/>
        <a:lstStyle/>
        <a:p>
          <a:endParaRPr lang="en-US" dirty="0"/>
        </a:p>
      </dgm:t>
    </dgm:pt>
    <dgm:pt modelId="{84B0DC9D-E630-4208-B376-44B13BAC8F4F}" type="parTrans" cxnId="{BF67836D-0F14-40DF-BC32-91F40DE01DF0}">
      <dgm:prSet/>
      <dgm:spPr/>
      <dgm:t>
        <a:bodyPr/>
        <a:lstStyle/>
        <a:p>
          <a:endParaRPr lang="en-US"/>
        </a:p>
      </dgm:t>
    </dgm:pt>
    <dgm:pt modelId="{17ECD903-994B-4314-9905-6688AC9030AC}" type="sibTrans" cxnId="{BF67836D-0F14-40DF-BC32-91F40DE01DF0}">
      <dgm:prSet/>
      <dgm:spPr/>
      <dgm:t>
        <a:bodyPr/>
        <a:lstStyle/>
        <a:p>
          <a:endParaRPr lang="en-US"/>
        </a:p>
      </dgm:t>
    </dgm:pt>
    <dgm:pt modelId="{C24F4265-B748-4653-B2E2-8F2CDE447DC9}">
      <dgm:prSet phldrT="[Text]"/>
      <dgm:spPr>
        <a:solidFill>
          <a:schemeClr val="accent6">
            <a:lumMod val="40000"/>
            <a:lumOff val="60000"/>
          </a:schemeClr>
        </a:solidFill>
        <a:ln w="12700">
          <a:solidFill>
            <a:schemeClr val="accent1"/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B w="165100" h="254000"/>
          <a:contourClr>
            <a:schemeClr val="bg1"/>
          </a:contourClr>
        </a:sp3d>
      </dgm:spPr>
      <dgm:t>
        <a:bodyPr/>
        <a:lstStyle/>
        <a:p>
          <a:r>
            <a:rPr lang="bg-BG" b="1" dirty="0" smtClean="0">
              <a:solidFill>
                <a:schemeClr val="tx1">
                  <a:lumMod val="95000"/>
                  <a:lumOff val="5000"/>
                </a:schemeClr>
              </a:solidFill>
              <a:effectLst/>
              <a:latin typeface="Candara" panose="020E0502030303020204" pitchFamily="34" charset="0"/>
            </a:rPr>
            <a:t> Кариерни центрове във висшето образование- 30.</a:t>
          </a:r>
          <a:endParaRPr lang="en-US" b="1" dirty="0">
            <a:solidFill>
              <a:schemeClr val="tx1">
                <a:lumMod val="95000"/>
                <a:lumOff val="5000"/>
              </a:schemeClr>
            </a:solidFill>
            <a:effectLst/>
            <a:latin typeface="Candara" panose="020E0502030303020204" pitchFamily="34" charset="0"/>
          </a:endParaRPr>
        </a:p>
      </dgm:t>
    </dgm:pt>
    <dgm:pt modelId="{844F4A01-B9C2-4E6C-9BB1-87E0BE9B43CB}" type="parTrans" cxnId="{F04A14EB-3987-46EA-9AF5-B8315B7EF95A}">
      <dgm:prSet/>
      <dgm:spPr/>
      <dgm:t>
        <a:bodyPr/>
        <a:lstStyle/>
        <a:p>
          <a:endParaRPr lang="en-US"/>
        </a:p>
      </dgm:t>
    </dgm:pt>
    <dgm:pt modelId="{CEE47C3B-C02A-42DC-81D8-37BE211299A0}" type="sibTrans" cxnId="{F04A14EB-3987-46EA-9AF5-B8315B7EF95A}">
      <dgm:prSet/>
      <dgm:spPr/>
      <dgm:t>
        <a:bodyPr/>
        <a:lstStyle/>
        <a:p>
          <a:endParaRPr lang="en-US"/>
        </a:p>
      </dgm:t>
    </dgm:pt>
    <dgm:pt modelId="{338639A1-1E35-49A9-9D63-C4330C3EC878}">
      <dgm:prSet phldrT="[Text]"/>
      <dgm:spPr/>
      <dgm:t>
        <a:bodyPr/>
        <a:lstStyle/>
        <a:p>
          <a:endParaRPr lang="en-US" dirty="0"/>
        </a:p>
      </dgm:t>
    </dgm:pt>
    <dgm:pt modelId="{1E8A487F-8DA7-45E3-A173-64D105D0923C}" type="parTrans" cxnId="{6124EE8D-4472-4C45-B1FA-26080C0BA828}">
      <dgm:prSet/>
      <dgm:spPr/>
      <dgm:t>
        <a:bodyPr/>
        <a:lstStyle/>
        <a:p>
          <a:endParaRPr lang="en-US"/>
        </a:p>
      </dgm:t>
    </dgm:pt>
    <dgm:pt modelId="{DF45850A-C740-4F7A-BFA2-A1FECEFA9CDA}" type="sibTrans" cxnId="{6124EE8D-4472-4C45-B1FA-26080C0BA828}">
      <dgm:prSet/>
      <dgm:spPr/>
      <dgm:t>
        <a:bodyPr/>
        <a:lstStyle/>
        <a:p>
          <a:endParaRPr lang="en-US"/>
        </a:p>
      </dgm:t>
    </dgm:pt>
    <dgm:pt modelId="{416196FF-95FA-4B52-869A-381DC8F58782}">
      <dgm:prSet phldrT="[Text]"/>
      <dgm:spPr>
        <a:solidFill>
          <a:schemeClr val="accent1">
            <a:lumMod val="60000"/>
            <a:lumOff val="40000"/>
          </a:schemeClr>
        </a:solidFill>
        <a:ln w="12700">
          <a:solidFill>
            <a:schemeClr val="accent1"/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B w="165100" h="254000"/>
          <a:contourClr>
            <a:schemeClr val="bg1"/>
          </a:contourClr>
        </a:sp3d>
      </dgm:spPr>
      <dgm:t>
        <a:bodyPr/>
        <a:lstStyle/>
        <a:p>
          <a:r>
            <a:rPr lang="bg-BG" b="1" dirty="0" smtClean="0">
              <a:solidFill>
                <a:schemeClr val="tx1">
                  <a:lumMod val="95000"/>
                  <a:lumOff val="5000"/>
                </a:schemeClr>
              </a:solidFill>
              <a:effectLst/>
            </a:rPr>
            <a:t>Студенти включени в програми за мобилност – 350. </a:t>
          </a:r>
          <a:endParaRPr lang="en-US" b="1" dirty="0">
            <a:solidFill>
              <a:schemeClr val="tx1">
                <a:lumMod val="95000"/>
                <a:lumOff val="5000"/>
              </a:schemeClr>
            </a:solidFill>
            <a:effectLst/>
          </a:endParaRPr>
        </a:p>
      </dgm:t>
    </dgm:pt>
    <dgm:pt modelId="{D8816BD4-5CA2-4AF6-838B-FE0F6B3F8EB1}" type="parTrans" cxnId="{EE48AC4C-B23D-4189-832C-4D0913EF62A2}">
      <dgm:prSet/>
      <dgm:spPr/>
      <dgm:t>
        <a:bodyPr/>
        <a:lstStyle/>
        <a:p>
          <a:endParaRPr lang="en-US"/>
        </a:p>
      </dgm:t>
    </dgm:pt>
    <dgm:pt modelId="{2A8F5977-E83B-4E57-92CE-A614DEE129DA}" type="sibTrans" cxnId="{EE48AC4C-B23D-4189-832C-4D0913EF62A2}">
      <dgm:prSet/>
      <dgm:spPr/>
      <dgm:t>
        <a:bodyPr/>
        <a:lstStyle/>
        <a:p>
          <a:endParaRPr lang="en-US"/>
        </a:p>
      </dgm:t>
    </dgm:pt>
    <dgm:pt modelId="{8A0B152D-E260-430C-8111-CCFBE958E350}">
      <dgm:prSet/>
      <dgm:spPr>
        <a:solidFill>
          <a:schemeClr val="accent6">
            <a:lumMod val="40000"/>
            <a:lumOff val="60000"/>
          </a:schemeClr>
        </a:solidFill>
        <a:ln w="12700">
          <a:solidFill>
            <a:schemeClr val="accent1"/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B w="165100" h="254000"/>
          <a:contourClr>
            <a:schemeClr val="bg1"/>
          </a:contourClr>
        </a:sp3d>
      </dgm:spPr>
      <dgm:t>
        <a:bodyPr/>
        <a:lstStyle/>
        <a:p>
          <a:r>
            <a:rPr lang="bg-BG" b="1" dirty="0" smtClean="0">
              <a:solidFill>
                <a:schemeClr val="tx1">
                  <a:lumMod val="95000"/>
                  <a:lumOff val="5000"/>
                </a:schemeClr>
              </a:solidFill>
              <a:effectLst/>
              <a:latin typeface="Candara" panose="020E0502030303020204" pitchFamily="34" charset="0"/>
            </a:rPr>
            <a:t> Висши училища, включени  </a:t>
          </a:r>
          <a:r>
            <a:rPr lang="bg-BG" b="1" dirty="0" err="1" smtClean="0">
              <a:solidFill>
                <a:schemeClr val="tx1">
                  <a:lumMod val="95000"/>
                  <a:lumOff val="5000"/>
                </a:schemeClr>
              </a:solidFill>
              <a:effectLst/>
              <a:latin typeface="Candara" panose="020E0502030303020204" pitchFamily="34" charset="0"/>
            </a:rPr>
            <a:t>вHEInnovate</a:t>
          </a:r>
          <a:r>
            <a:rPr lang="bg-BG" b="1" dirty="0" smtClean="0">
              <a:solidFill>
                <a:schemeClr val="tx1">
                  <a:lumMod val="95000"/>
                  <a:lumOff val="5000"/>
                </a:schemeClr>
              </a:solidFill>
              <a:effectLst/>
              <a:latin typeface="Candara" panose="020E0502030303020204" pitchFamily="34" charset="0"/>
            </a:rPr>
            <a:t> – 15.</a:t>
          </a:r>
          <a:endParaRPr lang="en-GB" b="1" dirty="0">
            <a:solidFill>
              <a:schemeClr val="tx1">
                <a:lumMod val="95000"/>
                <a:lumOff val="5000"/>
              </a:schemeClr>
            </a:solidFill>
            <a:effectLst/>
            <a:latin typeface="Candara" panose="020E0502030303020204" pitchFamily="34" charset="0"/>
          </a:endParaRPr>
        </a:p>
      </dgm:t>
    </dgm:pt>
    <dgm:pt modelId="{853C862B-8F63-4B43-B89A-9004D7B922E6}" type="parTrans" cxnId="{5A4BF734-5E38-4888-9D48-192BF2261F47}">
      <dgm:prSet/>
      <dgm:spPr/>
      <dgm:t>
        <a:bodyPr/>
        <a:lstStyle/>
        <a:p>
          <a:endParaRPr lang="en-US"/>
        </a:p>
      </dgm:t>
    </dgm:pt>
    <dgm:pt modelId="{3A3D8121-41F5-48C1-9DDE-7107E48E7159}" type="sibTrans" cxnId="{5A4BF734-5E38-4888-9D48-192BF2261F47}">
      <dgm:prSet/>
      <dgm:spPr/>
      <dgm:t>
        <a:bodyPr/>
        <a:lstStyle/>
        <a:p>
          <a:endParaRPr lang="en-US"/>
        </a:p>
      </dgm:t>
    </dgm:pt>
    <dgm:pt modelId="{FCCF8499-80A9-47A8-B6B7-9704B918608F}">
      <dgm:prSet/>
      <dgm:spPr>
        <a:solidFill>
          <a:schemeClr val="accent6">
            <a:lumMod val="40000"/>
            <a:lumOff val="60000"/>
          </a:schemeClr>
        </a:solidFill>
        <a:ln w="12700">
          <a:solidFill>
            <a:schemeClr val="accent1"/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B w="165100" h="254000"/>
          <a:contourClr>
            <a:schemeClr val="bg1"/>
          </a:contourClr>
        </a:sp3d>
      </dgm:spPr>
      <dgm:t>
        <a:bodyPr/>
        <a:lstStyle/>
        <a:p>
          <a:r>
            <a:rPr lang="bg-BG" b="1" dirty="0" smtClean="0">
              <a:solidFill>
                <a:schemeClr val="tx1">
                  <a:lumMod val="95000"/>
                  <a:lumOff val="5000"/>
                </a:schemeClr>
              </a:solidFill>
              <a:effectLst/>
              <a:latin typeface="Candara" panose="020E0502030303020204" pitchFamily="34" charset="0"/>
            </a:rPr>
            <a:t> Висши училища  с оптимизирани професионални направления - 70%.</a:t>
          </a:r>
          <a:endParaRPr lang="en-GB" b="1" dirty="0">
            <a:solidFill>
              <a:schemeClr val="tx1">
                <a:lumMod val="95000"/>
                <a:lumOff val="5000"/>
              </a:schemeClr>
            </a:solidFill>
            <a:effectLst/>
            <a:latin typeface="Candara" panose="020E0502030303020204" pitchFamily="34" charset="0"/>
          </a:endParaRPr>
        </a:p>
      </dgm:t>
    </dgm:pt>
    <dgm:pt modelId="{D97410BF-EDF7-4C39-B1C0-63655E0A4308}" type="parTrans" cxnId="{0FC32213-BDD5-4EC8-94B3-D921224A5D5E}">
      <dgm:prSet/>
      <dgm:spPr/>
      <dgm:t>
        <a:bodyPr/>
        <a:lstStyle/>
        <a:p>
          <a:endParaRPr lang="en-US"/>
        </a:p>
      </dgm:t>
    </dgm:pt>
    <dgm:pt modelId="{D2A12D69-BE7E-430D-A763-B7EBC4A54755}" type="sibTrans" cxnId="{0FC32213-BDD5-4EC8-94B3-D921224A5D5E}">
      <dgm:prSet/>
      <dgm:spPr/>
      <dgm:t>
        <a:bodyPr/>
        <a:lstStyle/>
        <a:p>
          <a:endParaRPr lang="en-US"/>
        </a:p>
      </dgm:t>
    </dgm:pt>
    <dgm:pt modelId="{D8EBC8E0-3BF4-462B-81E4-C2A5A8B5FFFF}">
      <dgm:prSet/>
      <dgm:spPr>
        <a:solidFill>
          <a:schemeClr val="accent6">
            <a:lumMod val="40000"/>
            <a:lumOff val="60000"/>
          </a:schemeClr>
        </a:solidFill>
        <a:ln w="12700">
          <a:solidFill>
            <a:schemeClr val="accent1"/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B w="165100" h="254000"/>
          <a:contourClr>
            <a:schemeClr val="bg1"/>
          </a:contourClr>
        </a:sp3d>
      </dgm:spPr>
      <dgm:t>
        <a:bodyPr/>
        <a:lstStyle/>
        <a:p>
          <a:r>
            <a:rPr lang="bg-BG" b="1" dirty="0" smtClean="0">
              <a:solidFill>
                <a:schemeClr val="tx1">
                  <a:lumMod val="95000"/>
                  <a:lumOff val="5000"/>
                </a:schemeClr>
              </a:solidFill>
              <a:effectLst/>
              <a:latin typeface="Candara" panose="020E0502030303020204" pitchFamily="34" charset="0"/>
            </a:rPr>
            <a:t> Участници в различни форми на мобилност – 380.</a:t>
          </a:r>
          <a:endParaRPr lang="en-GB" b="1" dirty="0">
            <a:solidFill>
              <a:schemeClr val="tx1">
                <a:lumMod val="95000"/>
                <a:lumOff val="5000"/>
              </a:schemeClr>
            </a:solidFill>
            <a:effectLst/>
            <a:latin typeface="Candara" panose="020E0502030303020204" pitchFamily="34" charset="0"/>
          </a:endParaRPr>
        </a:p>
      </dgm:t>
    </dgm:pt>
    <dgm:pt modelId="{D8572C33-ED02-4F88-9BD0-C4EDEBD18C37}" type="parTrans" cxnId="{1EB81098-6720-464F-85F7-BB36D6F9C124}">
      <dgm:prSet/>
      <dgm:spPr/>
      <dgm:t>
        <a:bodyPr/>
        <a:lstStyle/>
        <a:p>
          <a:endParaRPr lang="en-US"/>
        </a:p>
      </dgm:t>
    </dgm:pt>
    <dgm:pt modelId="{CF10DEC2-701C-460F-9B8D-334E03FCED7F}" type="sibTrans" cxnId="{1EB81098-6720-464F-85F7-BB36D6F9C124}">
      <dgm:prSet/>
      <dgm:spPr/>
      <dgm:t>
        <a:bodyPr/>
        <a:lstStyle/>
        <a:p>
          <a:endParaRPr lang="en-US"/>
        </a:p>
      </dgm:t>
    </dgm:pt>
    <dgm:pt modelId="{9339B464-8277-4BD4-877C-15395ADD529D}">
      <dgm:prSet/>
      <dgm:spPr>
        <a:solidFill>
          <a:schemeClr val="accent6">
            <a:lumMod val="40000"/>
            <a:lumOff val="60000"/>
          </a:schemeClr>
        </a:solidFill>
        <a:ln w="12700">
          <a:solidFill>
            <a:schemeClr val="accent1"/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B w="165100" h="254000"/>
          <a:contourClr>
            <a:schemeClr val="bg1"/>
          </a:contourClr>
        </a:sp3d>
      </dgm:spPr>
      <dgm:t>
        <a:bodyPr/>
        <a:lstStyle/>
        <a:p>
          <a:r>
            <a:rPr lang="bg-BG" b="1" dirty="0" smtClean="0">
              <a:solidFill>
                <a:schemeClr val="tx1">
                  <a:lumMod val="95000"/>
                  <a:lumOff val="5000"/>
                </a:schemeClr>
              </a:solidFill>
              <a:effectLst/>
              <a:latin typeface="Candara" panose="020E0502030303020204" pitchFamily="34" charset="0"/>
            </a:rPr>
            <a:t> Лица, желаещи да валидират знания, умения и компетентности - 3 000.</a:t>
          </a:r>
          <a:endParaRPr lang="en-GB" b="1" dirty="0">
            <a:solidFill>
              <a:schemeClr val="tx1">
                <a:lumMod val="95000"/>
                <a:lumOff val="5000"/>
              </a:schemeClr>
            </a:solidFill>
            <a:effectLst/>
            <a:latin typeface="Candara" panose="020E0502030303020204" pitchFamily="34" charset="0"/>
          </a:endParaRPr>
        </a:p>
      </dgm:t>
    </dgm:pt>
    <dgm:pt modelId="{38B996F4-FCD1-4EF1-A1B9-1059539CFFAB}" type="parTrans" cxnId="{44A4C0A0-919A-45A4-A4C1-9D9A10C20736}">
      <dgm:prSet/>
      <dgm:spPr/>
      <dgm:t>
        <a:bodyPr/>
        <a:lstStyle/>
        <a:p>
          <a:endParaRPr lang="en-US"/>
        </a:p>
      </dgm:t>
    </dgm:pt>
    <dgm:pt modelId="{E57F233A-FC7C-471C-B541-E73860CEDB5F}" type="sibTrans" cxnId="{44A4C0A0-919A-45A4-A4C1-9D9A10C20736}">
      <dgm:prSet/>
      <dgm:spPr/>
      <dgm:t>
        <a:bodyPr/>
        <a:lstStyle/>
        <a:p>
          <a:endParaRPr lang="en-US"/>
        </a:p>
      </dgm:t>
    </dgm:pt>
    <dgm:pt modelId="{F502B2C0-8FA7-466C-B566-26370EAF4E81}">
      <dgm:prSet/>
      <dgm:spPr>
        <a:solidFill>
          <a:schemeClr val="accent6">
            <a:lumMod val="40000"/>
            <a:lumOff val="60000"/>
          </a:schemeClr>
        </a:solidFill>
        <a:ln w="12700">
          <a:solidFill>
            <a:schemeClr val="accent1"/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B w="165100" h="254000"/>
          <a:contourClr>
            <a:schemeClr val="bg1"/>
          </a:contourClr>
        </a:sp3d>
      </dgm:spPr>
      <dgm:t>
        <a:bodyPr/>
        <a:lstStyle/>
        <a:p>
          <a:r>
            <a:rPr lang="bg-BG" b="1" dirty="0" smtClean="0">
              <a:solidFill>
                <a:schemeClr val="tx1">
                  <a:lumMod val="95000"/>
                  <a:lumOff val="5000"/>
                </a:schemeClr>
              </a:solidFill>
              <a:effectLst/>
              <a:latin typeface="Candara" panose="020E0502030303020204" pitchFamily="34" charset="0"/>
            </a:rPr>
            <a:t> Лица в продължаващо обучение - 50 000.</a:t>
          </a:r>
          <a:endParaRPr lang="en-GB" b="1" dirty="0">
            <a:solidFill>
              <a:schemeClr val="tx1">
                <a:lumMod val="95000"/>
                <a:lumOff val="5000"/>
              </a:schemeClr>
            </a:solidFill>
            <a:effectLst/>
            <a:latin typeface="Candara" panose="020E0502030303020204" pitchFamily="34" charset="0"/>
          </a:endParaRPr>
        </a:p>
      </dgm:t>
    </dgm:pt>
    <dgm:pt modelId="{9EC94413-CEEE-432A-AE97-0B84584BFDAF}" type="parTrans" cxnId="{B289DFE5-AB65-442A-9B51-CE43F72CC5D9}">
      <dgm:prSet/>
      <dgm:spPr/>
      <dgm:t>
        <a:bodyPr/>
        <a:lstStyle/>
        <a:p>
          <a:endParaRPr lang="en-US"/>
        </a:p>
      </dgm:t>
    </dgm:pt>
    <dgm:pt modelId="{4E9AE488-F7B1-4340-814F-13FF4C1D9FCD}" type="sibTrans" cxnId="{B289DFE5-AB65-442A-9B51-CE43F72CC5D9}">
      <dgm:prSet/>
      <dgm:spPr/>
      <dgm:t>
        <a:bodyPr/>
        <a:lstStyle/>
        <a:p>
          <a:endParaRPr lang="en-US"/>
        </a:p>
      </dgm:t>
    </dgm:pt>
    <dgm:pt modelId="{0C68D194-66AF-47E7-81FB-CD031F1346D4}">
      <dgm:prSet phldrT="[Text]"/>
      <dgm:spPr/>
      <dgm:t>
        <a:bodyPr/>
        <a:lstStyle/>
        <a:p>
          <a:endParaRPr lang="en-US" dirty="0"/>
        </a:p>
      </dgm:t>
    </dgm:pt>
    <dgm:pt modelId="{584ED57C-07F5-4725-89A0-7E01C6BA8181}" type="sibTrans" cxnId="{6BCB4ABA-1160-48DE-A1E6-2C49DADAB11A}">
      <dgm:prSet/>
      <dgm:spPr/>
      <dgm:t>
        <a:bodyPr/>
        <a:lstStyle/>
        <a:p>
          <a:endParaRPr lang="en-US"/>
        </a:p>
      </dgm:t>
    </dgm:pt>
    <dgm:pt modelId="{73E07A11-1FDE-4AD0-9B2C-D6E2E8534181}" type="parTrans" cxnId="{6BCB4ABA-1160-48DE-A1E6-2C49DADAB11A}">
      <dgm:prSet/>
      <dgm:spPr/>
      <dgm:t>
        <a:bodyPr/>
        <a:lstStyle/>
        <a:p>
          <a:endParaRPr lang="en-US"/>
        </a:p>
      </dgm:t>
    </dgm:pt>
    <dgm:pt modelId="{9EE8DE98-10E0-4A5C-B8EB-24075AB766C8}">
      <dgm:prSet/>
      <dgm:spPr>
        <a:solidFill>
          <a:schemeClr val="accent1">
            <a:lumMod val="60000"/>
            <a:lumOff val="40000"/>
          </a:schemeClr>
        </a:solidFill>
        <a:ln w="12700">
          <a:solidFill>
            <a:schemeClr val="accent1"/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B w="165100" h="254000"/>
          <a:contourClr>
            <a:schemeClr val="bg1"/>
          </a:contourClr>
        </a:sp3d>
      </dgm:spPr>
      <dgm:t>
        <a:bodyPr/>
        <a:lstStyle/>
        <a:p>
          <a:r>
            <a:rPr lang="bg-BG" b="1" dirty="0" smtClean="0">
              <a:solidFill>
                <a:schemeClr val="tx1">
                  <a:lumMod val="95000"/>
                  <a:lumOff val="5000"/>
                </a:schemeClr>
              </a:solidFill>
              <a:effectLst/>
            </a:rPr>
            <a:t>Студенти в „педагогически науки“ - 5 912.</a:t>
          </a:r>
          <a:endParaRPr lang="en-US" b="1" dirty="0">
            <a:solidFill>
              <a:schemeClr val="tx1">
                <a:lumMod val="95000"/>
                <a:lumOff val="5000"/>
              </a:schemeClr>
            </a:solidFill>
            <a:effectLst/>
          </a:endParaRPr>
        </a:p>
      </dgm:t>
    </dgm:pt>
    <dgm:pt modelId="{E6A15CC4-7EA3-4BFC-9186-FD5D9DD10422}" type="parTrans" cxnId="{CAAA8471-5E6A-4609-B3C5-62A1097AC482}">
      <dgm:prSet/>
      <dgm:spPr/>
      <dgm:t>
        <a:bodyPr/>
        <a:lstStyle/>
        <a:p>
          <a:endParaRPr lang="en-US"/>
        </a:p>
      </dgm:t>
    </dgm:pt>
    <dgm:pt modelId="{54E5C784-46BB-4864-957C-634B50DA5700}" type="sibTrans" cxnId="{CAAA8471-5E6A-4609-B3C5-62A1097AC482}">
      <dgm:prSet/>
      <dgm:spPr/>
      <dgm:t>
        <a:bodyPr/>
        <a:lstStyle/>
        <a:p>
          <a:endParaRPr lang="en-US"/>
        </a:p>
      </dgm:t>
    </dgm:pt>
    <dgm:pt modelId="{2B7E07AA-7E5F-4B9D-B7B6-05B5976A3218}">
      <dgm:prSet/>
      <dgm:spPr>
        <a:solidFill>
          <a:schemeClr val="accent1">
            <a:lumMod val="60000"/>
            <a:lumOff val="40000"/>
          </a:schemeClr>
        </a:solidFill>
        <a:ln w="12700">
          <a:solidFill>
            <a:schemeClr val="accent1"/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B w="165100" h="254000"/>
          <a:contourClr>
            <a:schemeClr val="bg1"/>
          </a:contourClr>
        </a:sp3d>
      </dgm:spPr>
      <dgm:t>
        <a:bodyPr/>
        <a:lstStyle/>
        <a:p>
          <a:r>
            <a:rPr lang="bg-BG" b="1" dirty="0" smtClean="0">
              <a:solidFill>
                <a:schemeClr val="tx1">
                  <a:lumMod val="95000"/>
                  <a:lumOff val="5000"/>
                </a:schemeClr>
              </a:solidFill>
              <a:effectLst/>
            </a:rPr>
            <a:t>Ученици в професионалното образование - 3 000.</a:t>
          </a:r>
          <a:endParaRPr lang="en-US" b="1" dirty="0">
            <a:solidFill>
              <a:schemeClr val="tx1">
                <a:lumMod val="95000"/>
                <a:lumOff val="5000"/>
              </a:schemeClr>
            </a:solidFill>
            <a:effectLst/>
          </a:endParaRPr>
        </a:p>
      </dgm:t>
    </dgm:pt>
    <dgm:pt modelId="{20F125BC-2DC0-47B7-A28C-85237B916060}" type="parTrans" cxnId="{21136C06-308F-4B3E-9B79-B4F279D4E40A}">
      <dgm:prSet/>
      <dgm:spPr/>
      <dgm:t>
        <a:bodyPr/>
        <a:lstStyle/>
        <a:p>
          <a:endParaRPr lang="en-US"/>
        </a:p>
      </dgm:t>
    </dgm:pt>
    <dgm:pt modelId="{9636445C-FC82-4322-A2B8-87548EDBCDD7}" type="sibTrans" cxnId="{21136C06-308F-4B3E-9B79-B4F279D4E40A}">
      <dgm:prSet/>
      <dgm:spPr/>
      <dgm:t>
        <a:bodyPr/>
        <a:lstStyle/>
        <a:p>
          <a:endParaRPr lang="en-US"/>
        </a:p>
      </dgm:t>
    </dgm:pt>
    <dgm:pt modelId="{0611DAE4-1EED-45E5-ADA6-288154CA6EA1}">
      <dgm:prSet/>
      <dgm:spPr>
        <a:solidFill>
          <a:schemeClr val="accent1">
            <a:lumMod val="60000"/>
            <a:lumOff val="40000"/>
          </a:schemeClr>
        </a:solidFill>
        <a:ln w="12700">
          <a:solidFill>
            <a:schemeClr val="accent1"/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B w="165100" h="254000"/>
          <a:contourClr>
            <a:schemeClr val="bg1"/>
          </a:contourClr>
        </a:sp3d>
      </dgm:spPr>
      <dgm:t>
        <a:bodyPr/>
        <a:lstStyle/>
        <a:p>
          <a:r>
            <a:rPr lang="bg-BG" b="1" dirty="0" smtClean="0">
              <a:solidFill>
                <a:schemeClr val="tx1">
                  <a:lumMod val="95000"/>
                  <a:lumOff val="5000"/>
                </a:schemeClr>
              </a:solidFill>
              <a:effectLst/>
            </a:rPr>
            <a:t>Създадени учебно- тренировъчни фирми (УТФ) - 400.</a:t>
          </a:r>
          <a:endParaRPr lang="en-US" b="1" dirty="0">
            <a:solidFill>
              <a:schemeClr val="tx1">
                <a:lumMod val="95000"/>
                <a:lumOff val="5000"/>
              </a:schemeClr>
            </a:solidFill>
            <a:effectLst/>
          </a:endParaRPr>
        </a:p>
      </dgm:t>
    </dgm:pt>
    <dgm:pt modelId="{BAE203E0-8B01-480B-843F-F544504F207C}" type="parTrans" cxnId="{5EB93597-C20B-4CD2-A73C-57683C4B7A55}">
      <dgm:prSet/>
      <dgm:spPr/>
      <dgm:t>
        <a:bodyPr/>
        <a:lstStyle/>
        <a:p>
          <a:endParaRPr lang="en-US"/>
        </a:p>
      </dgm:t>
    </dgm:pt>
    <dgm:pt modelId="{A47B7923-E59C-4D02-AD66-E1E68C17EA03}" type="sibTrans" cxnId="{5EB93597-C20B-4CD2-A73C-57683C4B7A55}">
      <dgm:prSet/>
      <dgm:spPr/>
      <dgm:t>
        <a:bodyPr/>
        <a:lstStyle/>
        <a:p>
          <a:endParaRPr lang="en-US"/>
        </a:p>
      </dgm:t>
    </dgm:pt>
    <dgm:pt modelId="{07310895-7B3F-44AB-A16B-F7C593AF2D0B}">
      <dgm:prSet/>
      <dgm:spPr>
        <a:solidFill>
          <a:schemeClr val="accent1">
            <a:lumMod val="60000"/>
            <a:lumOff val="40000"/>
          </a:schemeClr>
        </a:solidFill>
        <a:ln w="12700">
          <a:solidFill>
            <a:schemeClr val="accent1"/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B w="165100" h="254000"/>
          <a:contourClr>
            <a:schemeClr val="bg1"/>
          </a:contourClr>
        </a:sp3d>
      </dgm:spPr>
      <dgm:t>
        <a:bodyPr/>
        <a:lstStyle/>
        <a:p>
          <a:r>
            <a:rPr lang="bg-BG" b="1" dirty="0" smtClean="0">
              <a:solidFill>
                <a:schemeClr val="tx1">
                  <a:lumMod val="95000"/>
                  <a:lumOff val="5000"/>
                </a:schemeClr>
              </a:solidFill>
              <a:effectLst/>
            </a:rPr>
            <a:t>Студенти в студентски практики - 44 000.</a:t>
          </a:r>
          <a:endParaRPr lang="en-US" b="1" dirty="0">
            <a:solidFill>
              <a:schemeClr val="tx1">
                <a:lumMod val="95000"/>
                <a:lumOff val="5000"/>
              </a:schemeClr>
            </a:solidFill>
            <a:effectLst/>
          </a:endParaRPr>
        </a:p>
      </dgm:t>
    </dgm:pt>
    <dgm:pt modelId="{5F6E5FF3-74FC-434C-A94F-29A7F2739301}" type="parTrans" cxnId="{D27DAFA0-D035-4EFB-82EB-9D155522732F}">
      <dgm:prSet/>
      <dgm:spPr/>
      <dgm:t>
        <a:bodyPr/>
        <a:lstStyle/>
        <a:p>
          <a:endParaRPr lang="en-US"/>
        </a:p>
      </dgm:t>
    </dgm:pt>
    <dgm:pt modelId="{5607C324-D359-451C-92A9-76A2BC747B5C}" type="sibTrans" cxnId="{D27DAFA0-D035-4EFB-82EB-9D155522732F}">
      <dgm:prSet/>
      <dgm:spPr/>
      <dgm:t>
        <a:bodyPr/>
        <a:lstStyle/>
        <a:p>
          <a:endParaRPr lang="en-US"/>
        </a:p>
      </dgm:t>
    </dgm:pt>
    <dgm:pt modelId="{5C5D6757-0F12-428C-A0E4-F947F9FA423A}" type="pres">
      <dgm:prSet presAssocID="{275CBD12-955A-4D0E-B4C8-92BEA9BDC9E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40D7ED8-40B6-406D-81B6-4BB400097878}" type="pres">
      <dgm:prSet presAssocID="{0C68D194-66AF-47E7-81FB-CD031F1346D4}" presName="linNode" presStyleCnt="0"/>
      <dgm:spPr/>
      <dgm:t>
        <a:bodyPr/>
        <a:lstStyle/>
        <a:p>
          <a:endParaRPr lang="en-US"/>
        </a:p>
      </dgm:t>
    </dgm:pt>
    <dgm:pt modelId="{F0077D4C-86BE-4C6D-A932-36727D2D6AD5}" type="pres">
      <dgm:prSet presAssocID="{0C68D194-66AF-47E7-81FB-CD031F1346D4}" presName="parTx" presStyleLbl="revTx" presStyleIdx="0" presStyleCnt="3" custScaleX="98376" custScaleY="3550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56C1E46-F807-43E2-AADB-54AF6CE46579}" type="pres">
      <dgm:prSet presAssocID="{0C68D194-66AF-47E7-81FB-CD031F1346D4}" presName="bracket" presStyleLbl="parChTrans1D1" presStyleIdx="0" presStyleCnt="3" custScaleX="95534" custScaleY="44318" custLinFactX="-196287" custLinFactNeighborX="-200000" custLinFactNeighborY="2183"/>
      <dgm:spPr>
        <a:ln>
          <a:noFill/>
        </a:ln>
      </dgm:spPr>
      <dgm:t>
        <a:bodyPr/>
        <a:lstStyle/>
        <a:p>
          <a:endParaRPr lang="en-US"/>
        </a:p>
      </dgm:t>
    </dgm:pt>
    <dgm:pt modelId="{224E23E4-D407-43A6-A4CD-08440FDD51D5}" type="pres">
      <dgm:prSet presAssocID="{0C68D194-66AF-47E7-81FB-CD031F1346D4}" presName="spH" presStyleCnt="0"/>
      <dgm:spPr/>
      <dgm:t>
        <a:bodyPr/>
        <a:lstStyle/>
        <a:p>
          <a:endParaRPr lang="en-US"/>
        </a:p>
      </dgm:t>
    </dgm:pt>
    <dgm:pt modelId="{9D2B97F9-858D-4351-805F-731417095E34}" type="pres">
      <dgm:prSet presAssocID="{0C68D194-66AF-47E7-81FB-CD031F1346D4}" presName="desTx" presStyleLbl="node1" presStyleIdx="0" presStyleCnt="3" custScaleX="141167" custScaleY="71191" custLinFactX="-6027" custLinFactNeighborX="-100000" custLinFactNeighborY="3950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3F35EF3-34EA-433C-B354-579C6259EF98}" type="pres">
      <dgm:prSet presAssocID="{584ED57C-07F5-4725-89A0-7E01C6BA8181}" presName="spV" presStyleCnt="0"/>
      <dgm:spPr/>
      <dgm:t>
        <a:bodyPr/>
        <a:lstStyle/>
        <a:p>
          <a:endParaRPr lang="en-US"/>
        </a:p>
      </dgm:t>
    </dgm:pt>
    <dgm:pt modelId="{E6074DF6-2884-49A7-AEA6-94B173780CFF}" type="pres">
      <dgm:prSet presAssocID="{537C4779-A036-4194-B980-199711907042}" presName="linNode" presStyleCnt="0"/>
      <dgm:spPr/>
      <dgm:t>
        <a:bodyPr/>
        <a:lstStyle/>
        <a:p>
          <a:endParaRPr lang="en-US"/>
        </a:p>
      </dgm:t>
    </dgm:pt>
    <dgm:pt modelId="{2BC79851-5D21-4C2B-8A66-530804633E4D}" type="pres">
      <dgm:prSet presAssocID="{537C4779-A036-4194-B980-199711907042}" presName="parTx" presStyleLbl="revTx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9ED72D8-AA71-4EA4-979F-E473422FEA75}" type="pres">
      <dgm:prSet presAssocID="{537C4779-A036-4194-B980-199711907042}" presName="bracket" presStyleLbl="parChTrans1D1" presStyleIdx="1" presStyleCnt="3" custScaleX="139278" custScaleY="29337" custLinFactX="-200000" custLinFactNeighborX="-244181" custLinFactNeighborY="126"/>
      <dgm:spPr>
        <a:ln>
          <a:noFill/>
        </a:ln>
      </dgm:spPr>
      <dgm:t>
        <a:bodyPr/>
        <a:lstStyle/>
        <a:p>
          <a:endParaRPr lang="en-US"/>
        </a:p>
      </dgm:t>
    </dgm:pt>
    <dgm:pt modelId="{516CFBE7-6361-4178-8FA5-BCB8940FE6C8}" type="pres">
      <dgm:prSet presAssocID="{537C4779-A036-4194-B980-199711907042}" presName="spH" presStyleCnt="0"/>
      <dgm:spPr/>
      <dgm:t>
        <a:bodyPr/>
        <a:lstStyle/>
        <a:p>
          <a:endParaRPr lang="en-US"/>
        </a:p>
      </dgm:t>
    </dgm:pt>
    <dgm:pt modelId="{EF7673B9-C5CE-44A4-A472-E58A0F357339}" type="pres">
      <dgm:prSet presAssocID="{537C4779-A036-4194-B980-199711907042}" presName="desTx" presStyleLbl="node1" presStyleIdx="1" presStyleCnt="3" custScaleX="146085" custScaleY="28283" custLinFactX="-7615" custLinFactNeighborX="-100000" custLinFactNeighborY="430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75C34D8-3344-4B91-926E-148E0F8C293E}" type="pres">
      <dgm:prSet presAssocID="{17ECD903-994B-4314-9905-6688AC9030AC}" presName="spV" presStyleCnt="0"/>
      <dgm:spPr/>
      <dgm:t>
        <a:bodyPr/>
        <a:lstStyle/>
        <a:p>
          <a:endParaRPr lang="en-US"/>
        </a:p>
      </dgm:t>
    </dgm:pt>
    <dgm:pt modelId="{63A042FF-2357-4138-9F77-E8927B74103E}" type="pres">
      <dgm:prSet presAssocID="{338639A1-1E35-49A9-9D63-C4330C3EC878}" presName="linNode" presStyleCnt="0"/>
      <dgm:spPr/>
      <dgm:t>
        <a:bodyPr/>
        <a:lstStyle/>
        <a:p>
          <a:endParaRPr lang="en-US"/>
        </a:p>
      </dgm:t>
    </dgm:pt>
    <dgm:pt modelId="{284BD5CC-3002-42C3-A717-99A7C17C0C7C}" type="pres">
      <dgm:prSet presAssocID="{338639A1-1E35-49A9-9D63-C4330C3EC878}" presName="parTx" presStyleLbl="revTx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FCB6A7D-415D-43EB-B18B-335297D1C813}" type="pres">
      <dgm:prSet presAssocID="{338639A1-1E35-49A9-9D63-C4330C3EC878}" presName="bracket" presStyleLbl="parChTrans1D1" presStyleIdx="2" presStyleCnt="3" custScaleX="74947" custScaleY="35999" custLinFactX="-200000" custLinFactNeighborX="-210489" custLinFactNeighborY="-1475"/>
      <dgm:spPr>
        <a:ln>
          <a:noFill/>
        </a:ln>
      </dgm:spPr>
      <dgm:t>
        <a:bodyPr/>
        <a:lstStyle/>
        <a:p>
          <a:endParaRPr lang="en-US"/>
        </a:p>
      </dgm:t>
    </dgm:pt>
    <dgm:pt modelId="{FE5DE33F-9DF6-4FB2-A490-4078AE05B6CD}" type="pres">
      <dgm:prSet presAssocID="{338639A1-1E35-49A9-9D63-C4330C3EC878}" presName="spH" presStyleCnt="0"/>
      <dgm:spPr/>
      <dgm:t>
        <a:bodyPr/>
        <a:lstStyle/>
        <a:p>
          <a:endParaRPr lang="en-US"/>
        </a:p>
      </dgm:t>
    </dgm:pt>
    <dgm:pt modelId="{EE3AF590-DECC-4D5B-80E1-DAFF6CB93714}" type="pres">
      <dgm:prSet presAssocID="{338639A1-1E35-49A9-9D63-C4330C3EC878}" presName="desTx" presStyleLbl="node1" presStyleIdx="2" presStyleCnt="3" custScaleX="131115" custScaleY="30078" custLinFactX="-6318" custLinFactNeighborX="-100000" custLinFactNeighborY="356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289DFE5-AB65-442A-9B51-CE43F72CC5D9}" srcId="{537C4779-A036-4194-B980-199711907042}" destId="{F502B2C0-8FA7-466C-B566-26370EAF4E81}" srcOrd="5" destOrd="0" parTransId="{9EC94413-CEEE-432A-AE97-0B84584BFDAF}" sibTransId="{4E9AE488-F7B1-4340-814F-13FF4C1D9FCD}"/>
    <dgm:cxn modelId="{21136C06-308F-4B3E-9B79-B4F279D4E40A}" srcId="{338639A1-1E35-49A9-9D63-C4330C3EC878}" destId="{2B7E07AA-7E5F-4B9D-B7B6-05B5976A3218}" srcOrd="2" destOrd="0" parTransId="{20F125BC-2DC0-47B7-A28C-85237B916060}" sibTransId="{9636445C-FC82-4322-A2B8-87548EDBCDD7}"/>
    <dgm:cxn modelId="{4ECFF14E-F577-4C62-A667-9908F0FB05FA}" type="presOf" srcId="{275CBD12-955A-4D0E-B4C8-92BEA9BDC9E0}" destId="{5C5D6757-0F12-428C-A0E4-F947F9FA423A}" srcOrd="0" destOrd="0" presId="urn:diagrams.loki3.com/BracketList"/>
    <dgm:cxn modelId="{7A550D58-F1EA-474F-99A7-62768AF32C00}" type="presOf" srcId="{D8EBC8E0-3BF4-462B-81E4-C2A5A8B5FFFF}" destId="{EF7673B9-C5CE-44A4-A472-E58A0F357339}" srcOrd="0" destOrd="3" presId="urn:diagrams.loki3.com/BracketList"/>
    <dgm:cxn modelId="{18616404-1D76-4A13-8F86-695B4525307E}" type="presOf" srcId="{537C4779-A036-4194-B980-199711907042}" destId="{2BC79851-5D21-4C2B-8A66-530804633E4D}" srcOrd="0" destOrd="0" presId="urn:diagrams.loki3.com/BracketList"/>
    <dgm:cxn modelId="{D27DAFA0-D035-4EFB-82EB-9D155522732F}" srcId="{338639A1-1E35-49A9-9D63-C4330C3EC878}" destId="{07310895-7B3F-44AB-A16B-F7C593AF2D0B}" srcOrd="4" destOrd="0" parTransId="{5F6E5FF3-74FC-434C-A94F-29A7F2739301}" sibTransId="{5607C324-D359-451C-92A9-76A2BC747B5C}"/>
    <dgm:cxn modelId="{E05F656F-10E6-484E-B104-D6E9C58BD76D}" type="presOf" srcId="{C24F4265-B748-4653-B2E2-8F2CDE447DC9}" destId="{EF7673B9-C5CE-44A4-A472-E58A0F357339}" srcOrd="0" destOrd="0" presId="urn:diagrams.loki3.com/BracketList"/>
    <dgm:cxn modelId="{B4D05643-2DD9-4EB3-96BD-454089565996}" type="presOf" srcId="{07310895-7B3F-44AB-A16B-F7C593AF2D0B}" destId="{EE3AF590-DECC-4D5B-80E1-DAFF6CB93714}" srcOrd="0" destOrd="4" presId="urn:diagrams.loki3.com/BracketList"/>
    <dgm:cxn modelId="{EE48AC4C-B23D-4189-832C-4D0913EF62A2}" srcId="{338639A1-1E35-49A9-9D63-C4330C3EC878}" destId="{416196FF-95FA-4B52-869A-381DC8F58782}" srcOrd="0" destOrd="0" parTransId="{D8816BD4-5CA2-4AF6-838B-FE0F6B3F8EB1}" sibTransId="{2A8F5977-E83B-4E57-92CE-A614DEE129DA}"/>
    <dgm:cxn modelId="{CAAA8471-5E6A-4609-B3C5-62A1097AC482}" srcId="{338639A1-1E35-49A9-9D63-C4330C3EC878}" destId="{9EE8DE98-10E0-4A5C-B8EB-24075AB766C8}" srcOrd="1" destOrd="0" parTransId="{E6A15CC4-7EA3-4BFC-9186-FD5D9DD10422}" sibTransId="{54E5C784-46BB-4864-957C-634B50DA5700}"/>
    <dgm:cxn modelId="{9AC3111C-D045-43E9-A0F4-870A1F6CA9A5}" type="presOf" srcId="{338639A1-1E35-49A9-9D63-C4330C3EC878}" destId="{284BD5CC-3002-42C3-A717-99A7C17C0C7C}" srcOrd="0" destOrd="0" presId="urn:diagrams.loki3.com/BracketList"/>
    <dgm:cxn modelId="{1EB81098-6720-464F-85F7-BB36D6F9C124}" srcId="{537C4779-A036-4194-B980-199711907042}" destId="{D8EBC8E0-3BF4-462B-81E4-C2A5A8B5FFFF}" srcOrd="3" destOrd="0" parTransId="{D8572C33-ED02-4F88-9BD0-C4EDEBD18C37}" sibTransId="{CF10DEC2-701C-460F-9B8D-334E03FCED7F}"/>
    <dgm:cxn modelId="{BCAB3AB3-709A-45E8-925A-5D0EAD3C6BAC}" type="presOf" srcId="{F502B2C0-8FA7-466C-B566-26370EAF4E81}" destId="{EF7673B9-C5CE-44A4-A472-E58A0F357339}" srcOrd="0" destOrd="5" presId="urn:diagrams.loki3.com/BracketList"/>
    <dgm:cxn modelId="{EA165C59-F90A-4A33-9AE3-DB2A264C5ABA}" type="presOf" srcId="{0C68D194-66AF-47E7-81FB-CD031F1346D4}" destId="{F0077D4C-86BE-4C6D-A932-36727D2D6AD5}" srcOrd="0" destOrd="0" presId="urn:diagrams.loki3.com/BracketList"/>
    <dgm:cxn modelId="{6124EE8D-4472-4C45-B1FA-26080C0BA828}" srcId="{275CBD12-955A-4D0E-B4C8-92BEA9BDC9E0}" destId="{338639A1-1E35-49A9-9D63-C4330C3EC878}" srcOrd="2" destOrd="0" parTransId="{1E8A487F-8DA7-45E3-A173-64D105D0923C}" sibTransId="{DF45850A-C740-4F7A-BFA2-A1FECEFA9CDA}"/>
    <dgm:cxn modelId="{D5E96103-82BB-47D8-8401-CA88C29B371B}" type="presOf" srcId="{FCCF8499-80A9-47A8-B6B7-9704B918608F}" destId="{EF7673B9-C5CE-44A4-A472-E58A0F357339}" srcOrd="0" destOrd="2" presId="urn:diagrams.loki3.com/BracketList"/>
    <dgm:cxn modelId="{95DD9C1D-A853-4713-9A48-890AB0098DE9}" type="presOf" srcId="{0611DAE4-1EED-45E5-ADA6-288154CA6EA1}" destId="{EE3AF590-DECC-4D5B-80E1-DAFF6CB93714}" srcOrd="0" destOrd="3" presId="urn:diagrams.loki3.com/BracketList"/>
    <dgm:cxn modelId="{5EB93597-C20B-4CD2-A73C-57683C4B7A55}" srcId="{338639A1-1E35-49A9-9D63-C4330C3EC878}" destId="{0611DAE4-1EED-45E5-ADA6-288154CA6EA1}" srcOrd="3" destOrd="0" parTransId="{BAE203E0-8B01-480B-843F-F544504F207C}" sibTransId="{A47B7923-E59C-4D02-AD66-E1E68C17EA03}"/>
    <dgm:cxn modelId="{F04A14EB-3987-46EA-9AF5-B8315B7EF95A}" srcId="{537C4779-A036-4194-B980-199711907042}" destId="{C24F4265-B748-4653-B2E2-8F2CDE447DC9}" srcOrd="0" destOrd="0" parTransId="{844F4A01-B9C2-4E6C-9BB1-87E0BE9B43CB}" sibTransId="{CEE47C3B-C02A-42DC-81D8-37BE211299A0}"/>
    <dgm:cxn modelId="{916FEC58-4058-4380-850D-84F06545AC7A}" srcId="{0C68D194-66AF-47E7-81FB-CD031F1346D4}" destId="{82F01966-1F1B-440F-8A8C-300BA3728550}" srcOrd="0" destOrd="0" parTransId="{EAF8F18B-F483-4026-B289-2604B35FA3A0}" sibTransId="{8FBD2649-A4E6-4F78-A9E7-7B56C4E10182}"/>
    <dgm:cxn modelId="{A45041B8-798E-401B-A12E-323029916EDC}" type="presOf" srcId="{9EE8DE98-10E0-4A5C-B8EB-24075AB766C8}" destId="{EE3AF590-DECC-4D5B-80E1-DAFF6CB93714}" srcOrd="0" destOrd="1" presId="urn:diagrams.loki3.com/BracketList"/>
    <dgm:cxn modelId="{33F5E811-BB0E-442C-8DB8-B62D376E7481}" type="presOf" srcId="{9339B464-8277-4BD4-877C-15395ADD529D}" destId="{EF7673B9-C5CE-44A4-A472-E58A0F357339}" srcOrd="0" destOrd="4" presId="urn:diagrams.loki3.com/BracketList"/>
    <dgm:cxn modelId="{44A4C0A0-919A-45A4-A4C1-9D9A10C20736}" srcId="{537C4779-A036-4194-B980-199711907042}" destId="{9339B464-8277-4BD4-877C-15395ADD529D}" srcOrd="4" destOrd="0" parTransId="{38B996F4-FCD1-4EF1-A1B9-1059539CFFAB}" sibTransId="{E57F233A-FC7C-471C-B541-E73860CEDB5F}"/>
    <dgm:cxn modelId="{BF67836D-0F14-40DF-BC32-91F40DE01DF0}" srcId="{275CBD12-955A-4D0E-B4C8-92BEA9BDC9E0}" destId="{537C4779-A036-4194-B980-199711907042}" srcOrd="1" destOrd="0" parTransId="{84B0DC9D-E630-4208-B376-44B13BAC8F4F}" sibTransId="{17ECD903-994B-4314-9905-6688AC9030AC}"/>
    <dgm:cxn modelId="{6BCB4ABA-1160-48DE-A1E6-2C49DADAB11A}" srcId="{275CBD12-955A-4D0E-B4C8-92BEA9BDC9E0}" destId="{0C68D194-66AF-47E7-81FB-CD031F1346D4}" srcOrd="0" destOrd="0" parTransId="{73E07A11-1FDE-4AD0-9B2C-D6E2E8534181}" sibTransId="{584ED57C-07F5-4725-89A0-7E01C6BA8181}"/>
    <dgm:cxn modelId="{0FC32213-BDD5-4EC8-94B3-D921224A5D5E}" srcId="{537C4779-A036-4194-B980-199711907042}" destId="{FCCF8499-80A9-47A8-B6B7-9704B918608F}" srcOrd="2" destOrd="0" parTransId="{D97410BF-EDF7-4C39-B1C0-63655E0A4308}" sibTransId="{D2A12D69-BE7E-430D-A763-B7EBC4A54755}"/>
    <dgm:cxn modelId="{5A4BF734-5E38-4888-9D48-192BF2261F47}" srcId="{537C4779-A036-4194-B980-199711907042}" destId="{8A0B152D-E260-430C-8111-CCFBE958E350}" srcOrd="1" destOrd="0" parTransId="{853C862B-8F63-4B43-B89A-9004D7B922E6}" sibTransId="{3A3D8121-41F5-48C1-9DDE-7107E48E7159}"/>
    <dgm:cxn modelId="{46478AD4-DA23-4C46-8895-8749873268E7}" type="presOf" srcId="{2B7E07AA-7E5F-4B9D-B7B6-05B5976A3218}" destId="{EE3AF590-DECC-4D5B-80E1-DAFF6CB93714}" srcOrd="0" destOrd="2" presId="urn:diagrams.loki3.com/BracketList"/>
    <dgm:cxn modelId="{3719330C-7951-4EFA-9926-42F43499FDA5}" type="presOf" srcId="{8A0B152D-E260-430C-8111-CCFBE958E350}" destId="{EF7673B9-C5CE-44A4-A472-E58A0F357339}" srcOrd="0" destOrd="1" presId="urn:diagrams.loki3.com/BracketList"/>
    <dgm:cxn modelId="{18C5E194-23B6-4B10-8CDD-B7CBB2C4621D}" type="presOf" srcId="{416196FF-95FA-4B52-869A-381DC8F58782}" destId="{EE3AF590-DECC-4D5B-80E1-DAFF6CB93714}" srcOrd="0" destOrd="0" presId="urn:diagrams.loki3.com/BracketList"/>
    <dgm:cxn modelId="{6E70FC55-A137-4796-858B-8CBC913E90A7}" type="presOf" srcId="{82F01966-1F1B-440F-8A8C-300BA3728550}" destId="{9D2B97F9-858D-4351-805F-731417095E34}" srcOrd="0" destOrd="0" presId="urn:diagrams.loki3.com/BracketList"/>
    <dgm:cxn modelId="{1FBDAFA8-728F-40D9-B258-0B97EDDE4D8D}" type="presParOf" srcId="{5C5D6757-0F12-428C-A0E4-F947F9FA423A}" destId="{040D7ED8-40B6-406D-81B6-4BB400097878}" srcOrd="0" destOrd="0" presId="urn:diagrams.loki3.com/BracketList"/>
    <dgm:cxn modelId="{696AF559-D1CD-4AEC-8B2B-4F2547096261}" type="presParOf" srcId="{040D7ED8-40B6-406D-81B6-4BB400097878}" destId="{F0077D4C-86BE-4C6D-A932-36727D2D6AD5}" srcOrd="0" destOrd="0" presId="urn:diagrams.loki3.com/BracketList"/>
    <dgm:cxn modelId="{3EBAF7F3-01B6-4D1E-BBBE-B548E4834542}" type="presParOf" srcId="{040D7ED8-40B6-406D-81B6-4BB400097878}" destId="{156C1E46-F807-43E2-AADB-54AF6CE46579}" srcOrd="1" destOrd="0" presId="urn:diagrams.loki3.com/BracketList"/>
    <dgm:cxn modelId="{B638B6D0-2E60-4551-B36A-BE3E841653CF}" type="presParOf" srcId="{040D7ED8-40B6-406D-81B6-4BB400097878}" destId="{224E23E4-D407-43A6-A4CD-08440FDD51D5}" srcOrd="2" destOrd="0" presId="urn:diagrams.loki3.com/BracketList"/>
    <dgm:cxn modelId="{BA364F50-37A2-4737-B7DF-3A119006FD99}" type="presParOf" srcId="{040D7ED8-40B6-406D-81B6-4BB400097878}" destId="{9D2B97F9-858D-4351-805F-731417095E34}" srcOrd="3" destOrd="0" presId="urn:diagrams.loki3.com/BracketList"/>
    <dgm:cxn modelId="{B5394FD2-69FE-4BF8-93D4-003291BDB6D4}" type="presParOf" srcId="{5C5D6757-0F12-428C-A0E4-F947F9FA423A}" destId="{63F35EF3-34EA-433C-B354-579C6259EF98}" srcOrd="1" destOrd="0" presId="urn:diagrams.loki3.com/BracketList"/>
    <dgm:cxn modelId="{CA0FBFD0-9767-426F-8746-DA2CAAD7CE2F}" type="presParOf" srcId="{5C5D6757-0F12-428C-A0E4-F947F9FA423A}" destId="{E6074DF6-2884-49A7-AEA6-94B173780CFF}" srcOrd="2" destOrd="0" presId="urn:diagrams.loki3.com/BracketList"/>
    <dgm:cxn modelId="{FE3B2A23-23E6-4135-92C5-929759A5D566}" type="presParOf" srcId="{E6074DF6-2884-49A7-AEA6-94B173780CFF}" destId="{2BC79851-5D21-4C2B-8A66-530804633E4D}" srcOrd="0" destOrd="0" presId="urn:diagrams.loki3.com/BracketList"/>
    <dgm:cxn modelId="{D1D7BAB0-76A9-45CD-976F-B80464526784}" type="presParOf" srcId="{E6074DF6-2884-49A7-AEA6-94B173780CFF}" destId="{09ED72D8-AA71-4EA4-979F-E473422FEA75}" srcOrd="1" destOrd="0" presId="urn:diagrams.loki3.com/BracketList"/>
    <dgm:cxn modelId="{82583DEA-C84E-4557-A8B4-AA471D10CCAC}" type="presParOf" srcId="{E6074DF6-2884-49A7-AEA6-94B173780CFF}" destId="{516CFBE7-6361-4178-8FA5-BCB8940FE6C8}" srcOrd="2" destOrd="0" presId="urn:diagrams.loki3.com/BracketList"/>
    <dgm:cxn modelId="{FC8372C0-F695-4350-BD4F-693A385955CC}" type="presParOf" srcId="{E6074DF6-2884-49A7-AEA6-94B173780CFF}" destId="{EF7673B9-C5CE-44A4-A472-E58A0F357339}" srcOrd="3" destOrd="0" presId="urn:diagrams.loki3.com/BracketList"/>
    <dgm:cxn modelId="{80FE0629-AA10-40A6-8E63-58F5D7BBDC50}" type="presParOf" srcId="{5C5D6757-0F12-428C-A0E4-F947F9FA423A}" destId="{D75C34D8-3344-4B91-926E-148E0F8C293E}" srcOrd="3" destOrd="0" presId="urn:diagrams.loki3.com/BracketList"/>
    <dgm:cxn modelId="{490E617D-62C3-4F08-BD27-F2F13D57C13E}" type="presParOf" srcId="{5C5D6757-0F12-428C-A0E4-F947F9FA423A}" destId="{63A042FF-2357-4138-9F77-E8927B74103E}" srcOrd="4" destOrd="0" presId="urn:diagrams.loki3.com/BracketList"/>
    <dgm:cxn modelId="{7BB41E82-797E-4F59-BE8B-5B942A898031}" type="presParOf" srcId="{63A042FF-2357-4138-9F77-E8927B74103E}" destId="{284BD5CC-3002-42C3-A717-99A7C17C0C7C}" srcOrd="0" destOrd="0" presId="urn:diagrams.loki3.com/BracketList"/>
    <dgm:cxn modelId="{70EB4E2D-9D70-45DA-AC9C-37E0E7FA73AC}" type="presParOf" srcId="{63A042FF-2357-4138-9F77-E8927B74103E}" destId="{DFCB6A7D-415D-43EB-B18B-335297D1C813}" srcOrd="1" destOrd="0" presId="urn:diagrams.loki3.com/BracketList"/>
    <dgm:cxn modelId="{8F37E1E0-A25D-494D-BB06-0E08ED08DA21}" type="presParOf" srcId="{63A042FF-2357-4138-9F77-E8927B74103E}" destId="{FE5DE33F-9DF6-4FB2-A490-4078AE05B6CD}" srcOrd="2" destOrd="0" presId="urn:diagrams.loki3.com/BracketList"/>
    <dgm:cxn modelId="{F8E4CBDC-8A41-493C-9B40-A48E7E535BBE}" type="presParOf" srcId="{63A042FF-2357-4138-9F77-E8927B74103E}" destId="{EE3AF590-DECC-4D5B-80E1-DAFF6CB93714}" srcOrd="3" destOrd="0" presId="urn:diagrams.loki3.com/BracketList"/>
  </dgm:cxnLst>
  <dgm:bg>
    <a:solidFill>
      <a:schemeClr val="bg1"/>
    </a:solidFill>
  </dgm:bg>
  <dgm:whole>
    <a:ln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077D4C-86BE-4C6D-A932-36727D2D6AD5}">
      <dsp:nvSpPr>
        <dsp:cNvPr id="0" name=""/>
        <dsp:cNvSpPr/>
      </dsp:nvSpPr>
      <dsp:spPr>
        <a:xfrm>
          <a:off x="26" y="193382"/>
          <a:ext cx="1567575" cy="238999"/>
        </a:xfrm>
        <a:prstGeom prst="rect">
          <a:avLst/>
        </a:prstGeom>
        <a:noFill/>
        <a:ln w="635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43180" rIns="120904" bIns="43180" numCol="1" spcCol="1270" anchor="ctr" anchorCtr="0">
          <a:noAutofit/>
        </a:bodyPr>
        <a:lstStyle/>
        <a:p>
          <a:pPr lvl="0" algn="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 dirty="0"/>
        </a:p>
      </dsp:txBody>
      <dsp:txXfrm>
        <a:off x="26" y="193382"/>
        <a:ext cx="1567575" cy="238999"/>
      </dsp:txXfrm>
    </dsp:sp>
    <dsp:sp modelId="{156C1E46-F807-43E2-AADB-54AF6CE46579}">
      <dsp:nvSpPr>
        <dsp:cNvPr id="0" name=""/>
        <dsp:cNvSpPr/>
      </dsp:nvSpPr>
      <dsp:spPr>
        <a:xfrm>
          <a:off x="687100" y="178404"/>
          <a:ext cx="304457" cy="298348"/>
        </a:xfrm>
        <a:prstGeom prst="leftBrace">
          <a:avLst>
            <a:gd name="adj1" fmla="val 35000"/>
            <a:gd name="adj2" fmla="val 50000"/>
          </a:avLst>
        </a:prstGeom>
        <a:noFill/>
        <a:ln w="12700" cap="flat" cmpd="sng" algn="ctr">
          <a:noFill/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D2B97F9-858D-4351-805F-731417095E34}">
      <dsp:nvSpPr>
        <dsp:cNvPr id="0" name=""/>
        <dsp:cNvSpPr/>
      </dsp:nvSpPr>
      <dsp:spPr>
        <a:xfrm>
          <a:off x="1610837" y="339187"/>
          <a:ext cx="6118449" cy="479257"/>
        </a:xfrm>
        <a:prstGeom prst="rect">
          <a:avLst/>
        </a:prstGeom>
        <a:solidFill>
          <a:schemeClr val="accent4">
            <a:lumMod val="20000"/>
            <a:lumOff val="80000"/>
          </a:schemeClr>
        </a:solidFill>
        <a:ln w="12700">
          <a:solidFill>
            <a:schemeClr val="accent1"/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B w="165100" h="254000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2000" b="1" kern="1200" dirty="0" smtClean="0">
              <a:solidFill>
                <a:schemeClr val="tx1">
                  <a:lumMod val="95000"/>
                  <a:lumOff val="5000"/>
                </a:schemeClr>
              </a:solidFill>
              <a:effectLst/>
            </a:rPr>
            <a:t> 6 653 635 лв.</a:t>
          </a:r>
          <a:endParaRPr lang="en-US" sz="2000" b="1" kern="1200" dirty="0">
            <a:solidFill>
              <a:schemeClr val="tx1">
                <a:lumMod val="95000"/>
                <a:lumOff val="5000"/>
              </a:schemeClr>
            </a:solidFill>
            <a:effectLst/>
          </a:endParaRPr>
        </a:p>
      </dsp:txBody>
      <dsp:txXfrm>
        <a:off x="1610837" y="339187"/>
        <a:ext cx="6118449" cy="479257"/>
      </dsp:txXfrm>
    </dsp:sp>
    <dsp:sp modelId="{2BC79851-5D21-4C2B-8A66-530804633E4D}">
      <dsp:nvSpPr>
        <dsp:cNvPr id="0" name=""/>
        <dsp:cNvSpPr/>
      </dsp:nvSpPr>
      <dsp:spPr>
        <a:xfrm>
          <a:off x="26" y="1498604"/>
          <a:ext cx="1523999" cy="673200"/>
        </a:xfrm>
        <a:prstGeom prst="rect">
          <a:avLst/>
        </a:prstGeom>
        <a:noFill/>
        <a:ln w="635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43180" rIns="120904" bIns="43180" numCol="1" spcCol="1270" anchor="ctr" anchorCtr="0">
          <a:noAutofit/>
        </a:bodyPr>
        <a:lstStyle/>
        <a:p>
          <a:pPr lvl="0" algn="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 dirty="0"/>
        </a:p>
      </dsp:txBody>
      <dsp:txXfrm>
        <a:off x="26" y="1498604"/>
        <a:ext cx="1523999" cy="673200"/>
      </dsp:txXfrm>
    </dsp:sp>
    <dsp:sp modelId="{09ED72D8-AA71-4EA4-979F-E473422FEA75}">
      <dsp:nvSpPr>
        <dsp:cNvPr id="0" name=""/>
        <dsp:cNvSpPr/>
      </dsp:nvSpPr>
      <dsp:spPr>
        <a:xfrm>
          <a:off x="616720" y="684878"/>
          <a:ext cx="424519" cy="2320586"/>
        </a:xfrm>
        <a:prstGeom prst="leftBrace">
          <a:avLst>
            <a:gd name="adj1" fmla="val 35000"/>
            <a:gd name="adj2" fmla="val 50000"/>
          </a:avLst>
        </a:prstGeom>
        <a:noFill/>
        <a:ln w="12700" cap="flat" cmpd="sng" algn="ctr">
          <a:noFill/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F7673B9-C5CE-44A4-A472-E58A0F357339}">
      <dsp:nvSpPr>
        <dsp:cNvPr id="0" name=""/>
        <dsp:cNvSpPr/>
      </dsp:nvSpPr>
      <dsp:spPr>
        <a:xfrm>
          <a:off x="1632882" y="1057206"/>
          <a:ext cx="6055632" cy="2237213"/>
        </a:xfrm>
        <a:prstGeom prst="rect">
          <a:avLst/>
        </a:prstGeom>
        <a:solidFill>
          <a:schemeClr val="accent6">
            <a:lumMod val="40000"/>
            <a:lumOff val="60000"/>
          </a:schemeClr>
        </a:solidFill>
        <a:ln w="12700">
          <a:solidFill>
            <a:schemeClr val="accent1"/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B w="165100" h="254000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700" b="1" kern="1200" dirty="0" smtClean="0">
              <a:solidFill>
                <a:schemeClr val="tx1">
                  <a:lumMod val="95000"/>
                  <a:lumOff val="5000"/>
                </a:schemeClr>
              </a:solidFill>
              <a:effectLst/>
              <a:latin typeface="Candara" panose="020E0502030303020204" pitchFamily="34" charset="0"/>
            </a:rPr>
            <a:t> Кариерни центрове във висшето образование- 30.</a:t>
          </a:r>
          <a:endParaRPr lang="en-US" sz="1700" b="1" kern="1200" dirty="0">
            <a:solidFill>
              <a:schemeClr val="tx1">
                <a:lumMod val="95000"/>
                <a:lumOff val="5000"/>
              </a:schemeClr>
            </a:solidFill>
            <a:effectLst/>
            <a:latin typeface="Candara" panose="020E0502030303020204" pitchFamily="34" charset="0"/>
          </a:endParaRP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700" b="1" kern="1200" dirty="0" smtClean="0">
              <a:solidFill>
                <a:schemeClr val="tx1">
                  <a:lumMod val="95000"/>
                  <a:lumOff val="5000"/>
                </a:schemeClr>
              </a:solidFill>
              <a:effectLst/>
              <a:latin typeface="Candara" panose="020E0502030303020204" pitchFamily="34" charset="0"/>
            </a:rPr>
            <a:t> Висши училища, включени  </a:t>
          </a:r>
          <a:r>
            <a:rPr lang="bg-BG" sz="1700" b="1" kern="1200" dirty="0" err="1" smtClean="0">
              <a:solidFill>
                <a:schemeClr val="tx1">
                  <a:lumMod val="95000"/>
                  <a:lumOff val="5000"/>
                </a:schemeClr>
              </a:solidFill>
              <a:effectLst/>
              <a:latin typeface="Candara" panose="020E0502030303020204" pitchFamily="34" charset="0"/>
            </a:rPr>
            <a:t>вHEInnovate</a:t>
          </a:r>
          <a:r>
            <a:rPr lang="bg-BG" sz="1700" b="1" kern="1200" dirty="0" smtClean="0">
              <a:solidFill>
                <a:schemeClr val="tx1">
                  <a:lumMod val="95000"/>
                  <a:lumOff val="5000"/>
                </a:schemeClr>
              </a:solidFill>
              <a:effectLst/>
              <a:latin typeface="Candara" panose="020E0502030303020204" pitchFamily="34" charset="0"/>
            </a:rPr>
            <a:t> – 15.</a:t>
          </a:r>
          <a:endParaRPr lang="en-GB" sz="1700" b="1" kern="1200" dirty="0">
            <a:solidFill>
              <a:schemeClr val="tx1">
                <a:lumMod val="95000"/>
                <a:lumOff val="5000"/>
              </a:schemeClr>
            </a:solidFill>
            <a:effectLst/>
            <a:latin typeface="Candara" panose="020E0502030303020204" pitchFamily="34" charset="0"/>
          </a:endParaRP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700" b="1" kern="1200" dirty="0" smtClean="0">
              <a:solidFill>
                <a:schemeClr val="tx1">
                  <a:lumMod val="95000"/>
                  <a:lumOff val="5000"/>
                </a:schemeClr>
              </a:solidFill>
              <a:effectLst/>
              <a:latin typeface="Candara" panose="020E0502030303020204" pitchFamily="34" charset="0"/>
            </a:rPr>
            <a:t> Висши училища  с оптимизирани професионални направления - 70%.</a:t>
          </a:r>
          <a:endParaRPr lang="en-GB" sz="1700" b="1" kern="1200" dirty="0">
            <a:solidFill>
              <a:schemeClr val="tx1">
                <a:lumMod val="95000"/>
                <a:lumOff val="5000"/>
              </a:schemeClr>
            </a:solidFill>
            <a:effectLst/>
            <a:latin typeface="Candara" panose="020E0502030303020204" pitchFamily="34" charset="0"/>
          </a:endParaRP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700" b="1" kern="1200" dirty="0" smtClean="0">
              <a:solidFill>
                <a:schemeClr val="tx1">
                  <a:lumMod val="95000"/>
                  <a:lumOff val="5000"/>
                </a:schemeClr>
              </a:solidFill>
              <a:effectLst/>
              <a:latin typeface="Candara" panose="020E0502030303020204" pitchFamily="34" charset="0"/>
            </a:rPr>
            <a:t> Участници в различни форми на мобилност – 380.</a:t>
          </a:r>
          <a:endParaRPr lang="en-GB" sz="1700" b="1" kern="1200" dirty="0">
            <a:solidFill>
              <a:schemeClr val="tx1">
                <a:lumMod val="95000"/>
                <a:lumOff val="5000"/>
              </a:schemeClr>
            </a:solidFill>
            <a:effectLst/>
            <a:latin typeface="Candara" panose="020E0502030303020204" pitchFamily="34" charset="0"/>
          </a:endParaRP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700" b="1" kern="1200" dirty="0" smtClean="0">
              <a:solidFill>
                <a:schemeClr val="tx1">
                  <a:lumMod val="95000"/>
                  <a:lumOff val="5000"/>
                </a:schemeClr>
              </a:solidFill>
              <a:effectLst/>
              <a:latin typeface="Candara" panose="020E0502030303020204" pitchFamily="34" charset="0"/>
            </a:rPr>
            <a:t> Лица, желаещи да валидират знания, умения и компетентности - 3 000.</a:t>
          </a:r>
          <a:endParaRPr lang="en-GB" sz="1700" b="1" kern="1200" dirty="0">
            <a:solidFill>
              <a:schemeClr val="tx1">
                <a:lumMod val="95000"/>
                <a:lumOff val="5000"/>
              </a:schemeClr>
            </a:solidFill>
            <a:effectLst/>
            <a:latin typeface="Candara" panose="020E0502030303020204" pitchFamily="34" charset="0"/>
          </a:endParaRP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700" b="1" kern="1200" dirty="0" smtClean="0">
              <a:solidFill>
                <a:schemeClr val="tx1">
                  <a:lumMod val="95000"/>
                  <a:lumOff val="5000"/>
                </a:schemeClr>
              </a:solidFill>
              <a:effectLst/>
              <a:latin typeface="Candara" panose="020E0502030303020204" pitchFamily="34" charset="0"/>
            </a:rPr>
            <a:t> Лица в продължаващо обучение - 50 000.</a:t>
          </a:r>
          <a:endParaRPr lang="en-GB" sz="1700" b="1" kern="1200" dirty="0">
            <a:solidFill>
              <a:schemeClr val="tx1">
                <a:lumMod val="95000"/>
                <a:lumOff val="5000"/>
              </a:schemeClr>
            </a:solidFill>
            <a:effectLst/>
            <a:latin typeface="Candara" panose="020E0502030303020204" pitchFamily="34" charset="0"/>
          </a:endParaRPr>
        </a:p>
      </dsp:txBody>
      <dsp:txXfrm>
        <a:off x="1632882" y="1057206"/>
        <a:ext cx="6055632" cy="2237213"/>
      </dsp:txXfrm>
    </dsp:sp>
    <dsp:sp modelId="{284BD5CC-3002-42C3-A717-99A7C17C0C7C}">
      <dsp:nvSpPr>
        <dsp:cNvPr id="0" name=""/>
        <dsp:cNvSpPr/>
      </dsp:nvSpPr>
      <dsp:spPr>
        <a:xfrm>
          <a:off x="26" y="3932437"/>
          <a:ext cx="1694656" cy="673200"/>
        </a:xfrm>
        <a:prstGeom prst="rect">
          <a:avLst/>
        </a:prstGeom>
        <a:noFill/>
        <a:ln w="635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43180" rIns="120904" bIns="43180" numCol="1" spcCol="1270" anchor="ctr" anchorCtr="0">
          <a:noAutofit/>
        </a:bodyPr>
        <a:lstStyle/>
        <a:p>
          <a:pPr lvl="0" algn="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700" kern="1200" dirty="0"/>
        </a:p>
      </dsp:txBody>
      <dsp:txXfrm>
        <a:off x="26" y="3932437"/>
        <a:ext cx="1694656" cy="673200"/>
      </dsp:txXfrm>
    </dsp:sp>
    <dsp:sp modelId="{DFCB6A7D-415D-43EB-B18B-335297D1C813}">
      <dsp:nvSpPr>
        <dsp:cNvPr id="0" name=""/>
        <dsp:cNvSpPr/>
      </dsp:nvSpPr>
      <dsp:spPr>
        <a:xfrm>
          <a:off x="731454" y="3023565"/>
          <a:ext cx="254018" cy="2302280"/>
        </a:xfrm>
        <a:prstGeom prst="leftBrace">
          <a:avLst>
            <a:gd name="adj1" fmla="val 35000"/>
            <a:gd name="adj2" fmla="val 50000"/>
          </a:avLst>
        </a:prstGeom>
        <a:noFill/>
        <a:ln w="12700" cap="flat" cmpd="sng" algn="ctr">
          <a:noFill/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E3AF590-DECC-4D5B-80E1-DAFF6CB93714}">
      <dsp:nvSpPr>
        <dsp:cNvPr id="0" name=""/>
        <dsp:cNvSpPr/>
      </dsp:nvSpPr>
      <dsp:spPr>
        <a:xfrm>
          <a:off x="1657475" y="3535485"/>
          <a:ext cx="6043700" cy="1923608"/>
        </a:xfrm>
        <a:prstGeom prst="rect">
          <a:avLst/>
        </a:prstGeom>
        <a:solidFill>
          <a:schemeClr val="accent1">
            <a:lumMod val="60000"/>
            <a:lumOff val="40000"/>
          </a:schemeClr>
        </a:solidFill>
        <a:ln w="12700">
          <a:solidFill>
            <a:schemeClr val="accent1"/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B w="165100" h="254000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700" b="1" kern="1200" dirty="0" smtClean="0">
              <a:solidFill>
                <a:schemeClr val="tx1">
                  <a:lumMod val="95000"/>
                  <a:lumOff val="5000"/>
                </a:schemeClr>
              </a:solidFill>
              <a:effectLst/>
            </a:rPr>
            <a:t>Студенти включени в програми за мобилност – 350. </a:t>
          </a:r>
          <a:endParaRPr lang="en-US" sz="1700" b="1" kern="1200" dirty="0">
            <a:solidFill>
              <a:schemeClr val="tx1">
                <a:lumMod val="95000"/>
                <a:lumOff val="5000"/>
              </a:schemeClr>
            </a:solidFill>
            <a:effectLst/>
          </a:endParaRP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700" b="1" kern="1200" dirty="0" smtClean="0">
              <a:solidFill>
                <a:schemeClr val="tx1">
                  <a:lumMod val="95000"/>
                  <a:lumOff val="5000"/>
                </a:schemeClr>
              </a:solidFill>
              <a:effectLst/>
            </a:rPr>
            <a:t>Студенти в „педагогически науки“ - 5 912.</a:t>
          </a:r>
          <a:endParaRPr lang="en-US" sz="1700" b="1" kern="1200" dirty="0">
            <a:solidFill>
              <a:schemeClr val="tx1">
                <a:lumMod val="95000"/>
                <a:lumOff val="5000"/>
              </a:schemeClr>
            </a:solidFill>
            <a:effectLst/>
          </a:endParaRP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700" b="1" kern="1200" dirty="0" smtClean="0">
              <a:solidFill>
                <a:schemeClr val="tx1">
                  <a:lumMod val="95000"/>
                  <a:lumOff val="5000"/>
                </a:schemeClr>
              </a:solidFill>
              <a:effectLst/>
            </a:rPr>
            <a:t>Ученици в професионалното образование - 3 000.</a:t>
          </a:r>
          <a:endParaRPr lang="en-US" sz="1700" b="1" kern="1200" dirty="0">
            <a:solidFill>
              <a:schemeClr val="tx1">
                <a:lumMod val="95000"/>
                <a:lumOff val="5000"/>
              </a:schemeClr>
            </a:solidFill>
            <a:effectLst/>
          </a:endParaRP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700" b="1" kern="1200" dirty="0" smtClean="0">
              <a:solidFill>
                <a:schemeClr val="tx1">
                  <a:lumMod val="95000"/>
                  <a:lumOff val="5000"/>
                </a:schemeClr>
              </a:solidFill>
              <a:effectLst/>
            </a:rPr>
            <a:t>Създадени учебно- тренировъчни фирми (УТФ) - 400.</a:t>
          </a:r>
          <a:endParaRPr lang="en-US" sz="1700" b="1" kern="1200" dirty="0">
            <a:solidFill>
              <a:schemeClr val="tx1">
                <a:lumMod val="95000"/>
                <a:lumOff val="5000"/>
              </a:schemeClr>
            </a:solidFill>
            <a:effectLst/>
          </a:endParaRP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bg-BG" sz="1700" b="1" kern="1200" dirty="0" smtClean="0">
              <a:solidFill>
                <a:schemeClr val="tx1">
                  <a:lumMod val="95000"/>
                  <a:lumOff val="5000"/>
                </a:schemeClr>
              </a:solidFill>
              <a:effectLst/>
            </a:rPr>
            <a:t>Студенти в студентски практики - 44 000.</a:t>
          </a:r>
          <a:endParaRPr lang="en-US" sz="1700" b="1" kern="1200" dirty="0">
            <a:solidFill>
              <a:schemeClr val="tx1">
                <a:lumMod val="95000"/>
                <a:lumOff val="5000"/>
              </a:schemeClr>
            </a:solidFill>
            <a:effectLst/>
          </a:endParaRPr>
        </a:p>
      </dsp:txBody>
      <dsp:txXfrm>
        <a:off x="1657475" y="3535485"/>
        <a:ext cx="6043700" cy="192360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diagrams.loki3.com/BracketList">
  <dgm:title val="Vertical Bracket List"/>
  <dgm:desc val="Use to show grouped blocks of information.  Works well with large amounts of Level 2 text."/>
  <dgm:catLst>
    <dgm:cat type="list" pri="4110"/>
    <dgm:cat type="officeonline" pri="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3" srcId="0" destId="1" srcOrd="0" destOrd="0"/>
        <dgm:cxn modelId="4" srcId="1" destId="11" srcOrd="0" destOrd="0"/>
        <dgm:cxn modelId="5" srcId="0" destId="2" srcOrd="0" destOrd="0"/>
        <dgm:cxn modelId="6" srcId="2" destId="21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V" refType="primFontSz" refFor="des" refForName="parTx" fact="0.1"/>
      <dgm:constr type="primFontSz" for="des" forName="parTx" val="65"/>
      <dgm:constr type="primFontSz" for="des" forName="desTx" refType="primFontSz" refFor="des" refForName="parTx"/>
      <dgm:constr type="h" for="des" forName="parTx" refType="primFontSz" refFor="des" refForName="parTx" fact="0.55"/>
      <dgm:constr type="h" for="des" forName="bracket" refType="primFontSz" refFor="des" refForName="parTx" fact="0.55"/>
      <dgm:constr type="h" for="des" forName="desTx" refType="primFontSz" refFor="des" refForName="parTx" fact="0.55"/>
    </dgm:constrLst>
    <dgm:ruleLst>
      <dgm:rule type="primFontSz" for="des" forName="parTx" val="5" fact="NaN" max="NaN"/>
    </dgm:ruleLst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Tx" refType="w" fact="0.25"/>
          <dgm:constr type="w" for="ch" forName="bracket" refType="w" fact="0.05"/>
          <dgm:constr type="w" for="ch" forName="spH" refType="w" fact="0.02"/>
          <dgm:constr type="w" for="ch" forName="desTx" refType="w" fact="0.68"/>
          <dgm:constr type="h" for="ch" forName="bracket" refType="h" refFor="ch" refForName="desTx" op="gte"/>
          <dgm:constr type="h" for="ch" forName="bracket" refType="h" refFor="ch" refForName="parTx" op="gte"/>
          <dgm:constr type="h" for="ch" forName="desTx" refType="h" refFor="ch" refForName="parTx" op="gte"/>
        </dgm:constrLst>
        <dgm:ruleLst/>
        <dgm:layoutNode name="parTx" styleLbl="revTx">
          <dgm:varLst>
            <dgm:chMax val="1"/>
            <dgm:bulletEnabled val="1"/>
          </dgm:varLst>
          <dgm:choose name="Name8">
            <dgm:if name="Name9" func="var" arg="dir" op="equ" val="norm">
              <dgm:alg type="tx">
                <dgm:param type="parTxLTRAlign" val="r"/>
              </dgm:alg>
            </dgm:if>
            <dgm:else name="Name10">
              <dgm:alg type="tx">
                <dgm:param type="parTxLTRAlign" val="l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tMarg" refType="primFontSz" fact="0.2"/>
            <dgm:constr type="bMarg" refType="primFontSz" fact="0.2"/>
          </dgm:constrLst>
          <dgm:ruleLst>
            <dgm:rule type="h" val="INF" fact="NaN" max="NaN"/>
          </dgm:ruleLst>
        </dgm:layoutNode>
        <dgm:layoutNode name="bracket" styleLbl="parChTrans1D1">
          <dgm:alg type="sp"/>
          <dgm:choose name="Name11">
            <dgm:if name="Name12" func="var" arg="dir" op="equ" val="norm">
              <dgm:shape xmlns:r="http://schemas.openxmlformats.org/officeDocument/2006/relationships" type="leftBrace" r:blip="">
                <dgm:adjLst>
                  <dgm:adj idx="1" val="0.35"/>
                </dgm:adjLst>
              </dgm:shape>
            </dgm:if>
            <dgm:else name="Name13">
              <dgm:shape xmlns:r="http://schemas.openxmlformats.org/officeDocument/2006/relationships" rot="180" type="leftBrace" r:blip="">
                <dgm:adjLst>
                  <dgm:adj idx="1" val="0.35"/>
                </dgm:adjLst>
              </dgm:shape>
            </dgm:else>
          </dgm:choose>
          <dgm:presOf/>
        </dgm:layoutNode>
        <dgm:layoutNode name="spH">
          <dgm:alg type="sp"/>
        </dgm:layoutNode>
        <dgm:choose name="Name14">
          <dgm:if name="Name15" axis="ch" ptType="node" func="cnt" op="gte" val="1">
            <dgm:layoutNode name="desTx" styleLbl="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secFontSz" refType="primFontSz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h" val="INF" fact="NaN" max="NaN"/>
              </dgm:ruleLst>
            </dgm:layoutNode>
          </dgm:if>
          <dgm:else name="Name16"/>
        </dgm:choose>
      </dgm:layoutNode>
      <dgm:forEach name="Name17" axis="followSib" ptType="sibTrans" cnt="1">
        <dgm:layoutNode name="spV">
          <dgm:alg type="sp"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825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A6BC33-FAD3-4E6F-A682-9C26575FA0A4}" type="datetimeFigureOut">
              <a:rPr lang="bg-BG" smtClean="0"/>
              <a:pPr/>
              <a:t>13.5.2019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825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55995-EF9C-4F5D-B838-4024C132AA5F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1610283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9CE274-A84B-4F85-83C8-C51214C27907}" type="datetimeFigureOut">
              <a:rPr lang="bg-BG" smtClean="0"/>
              <a:pPr/>
              <a:t>13.5.2019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57188" y="1241425"/>
            <a:ext cx="5954712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777194"/>
            <a:ext cx="533527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CCBD5B-C827-4F3D-B7FB-3424B95E9FD5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9924394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4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5531685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13/05/2019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55656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13/05/2019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7803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13/05/2019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51102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13/05/2019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8" name="Rectangle 7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4695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13/05/2019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38447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13/05/2019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70179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13/05/2019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96799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13/05/2019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79920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13/05/2019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09091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13/05/2019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86181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13/05/2019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55769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4987" y="2205938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222442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13/05/2019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6754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13/05/2019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60D4C31A-B54F-422E-8621-A0F475D7D195}"/>
              </a:ext>
            </a:extLst>
          </p:cNvPr>
          <p:cNvSpPr/>
          <p:nvPr userDrawn="1"/>
        </p:nvSpPr>
        <p:spPr>
          <a:xfrm>
            <a:off x="0" y="0"/>
            <a:ext cx="12188825" cy="13581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 descr="http://sf.mon.bg/img/logo_eu_r_dva_fonda.png">
            <a:extLst>
              <a:ext uri="{FF2B5EF4-FFF2-40B4-BE49-F238E27FC236}">
                <a16:creationId xmlns="" xmlns:a16="http://schemas.microsoft.com/office/drawing/2014/main" id="{12F0A08F-CCB6-4D25-8AC0-0F7B8FAA1D7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6" y="272870"/>
            <a:ext cx="2547937" cy="820737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Straight Connector 8">
            <a:extLst>
              <a:ext uri="{FF2B5EF4-FFF2-40B4-BE49-F238E27FC236}">
                <a16:creationId xmlns="" xmlns:a16="http://schemas.microsoft.com/office/drawing/2014/main" id="{E3B81ACA-7A29-4F22-915C-0A3E969FE784}"/>
              </a:ext>
            </a:extLst>
          </p:cNvPr>
          <p:cNvCxnSpPr/>
          <p:nvPr userDrawn="1"/>
        </p:nvCxnSpPr>
        <p:spPr>
          <a:xfrm>
            <a:off x="0" y="1248229"/>
            <a:ext cx="12192000" cy="0"/>
          </a:xfrm>
          <a:prstGeom prst="line">
            <a:avLst/>
          </a:prstGeom>
          <a:ln w="476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="" xmlns:a16="http://schemas.microsoft.com/office/drawing/2014/main" id="{8F065F87-7C5C-45E6-958D-29763261AE3C}"/>
              </a:ext>
            </a:extLst>
          </p:cNvPr>
          <p:cNvCxnSpPr/>
          <p:nvPr userDrawn="1"/>
        </p:nvCxnSpPr>
        <p:spPr>
          <a:xfrm>
            <a:off x="6" y="1300739"/>
            <a:ext cx="12192000" cy="0"/>
          </a:xfrm>
          <a:prstGeom prst="line">
            <a:avLst/>
          </a:prstGeom>
          <a:ln w="4762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029712D9-A440-495C-ACC2-98A7E7711FCB}"/>
              </a:ext>
            </a:extLst>
          </p:cNvPr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5741" y="90868"/>
            <a:ext cx="2917811" cy="1030514"/>
          </a:xfrm>
          <a:prstGeom prst="rect">
            <a:avLst/>
          </a:prstGeom>
        </p:spPr>
      </p:pic>
      <p:sp>
        <p:nvSpPr>
          <p:cNvPr id="12" name="Rectangle 11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99556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5" r:id="rId1"/>
    <p:sldLayoutId id="2147483846" r:id="rId2"/>
    <p:sldLayoutId id="2147483847" r:id="rId3"/>
    <p:sldLayoutId id="2147483848" r:id="rId4"/>
    <p:sldLayoutId id="2147483849" r:id="rId5"/>
    <p:sldLayoutId id="2147483850" r:id="rId6"/>
    <p:sldLayoutId id="2147483851" r:id="rId7"/>
    <p:sldLayoutId id="2147483852" r:id="rId8"/>
    <p:sldLayoutId id="2147483853" r:id="rId9"/>
    <p:sldLayoutId id="2147483854" r:id="rId10"/>
    <p:sldLayoutId id="2147483855" r:id="rId11"/>
    <p:sldLayoutId id="2147483718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84212" y="1789471"/>
            <a:ext cx="10925402" cy="4347963"/>
          </a:xfrm>
          <a:solidFill>
            <a:schemeClr val="bg1"/>
          </a:solidFill>
          <a:ln>
            <a:solidFill>
              <a:schemeClr val="bg1"/>
            </a:solidFill>
          </a:ln>
        </p:spPr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2800" b="1" dirty="0" smtClean="0">
                <a:ln/>
                <a:solidFill>
                  <a:srgbClr val="A51321"/>
                </a:solidFill>
                <a:latin typeface="Candara" panose="020E0502030303020204" pitchFamily="34" charset="0"/>
                <a:cs typeface="Calibri" panose="020F0502020204030204" pitchFamily="34" charset="0"/>
              </a:rPr>
              <a:t>Точка 4: </a:t>
            </a:r>
            <a:r>
              <a:rPr lang="ru-RU" sz="2800" b="1" dirty="0" err="1">
                <a:ln/>
                <a:solidFill>
                  <a:srgbClr val="A51321"/>
                </a:solidFill>
                <a:latin typeface="Candara" panose="020E0502030303020204" pitchFamily="34" charset="0"/>
                <a:cs typeface="Calibri" panose="020F0502020204030204" pitchFamily="34" charset="0"/>
              </a:rPr>
              <a:t>Представяне</a:t>
            </a:r>
            <a:r>
              <a:rPr lang="ru-RU" sz="2800" b="1" dirty="0">
                <a:ln/>
                <a:solidFill>
                  <a:srgbClr val="A51321"/>
                </a:solidFill>
                <a:latin typeface="Candara" panose="020E0502030303020204" pitchFamily="34" charset="0"/>
                <a:cs typeface="Calibri" panose="020F0502020204030204" pitchFamily="34" charset="0"/>
              </a:rPr>
              <a:t>, </a:t>
            </a:r>
            <a:r>
              <a:rPr lang="ru-RU" sz="2800" b="1" dirty="0" err="1">
                <a:ln/>
                <a:solidFill>
                  <a:srgbClr val="A51321"/>
                </a:solidFill>
                <a:latin typeface="Candara" panose="020E0502030303020204" pitchFamily="34" charset="0"/>
                <a:cs typeface="Calibri" panose="020F0502020204030204" pitchFamily="34" charset="0"/>
              </a:rPr>
              <a:t>обсъждане</a:t>
            </a:r>
            <a:r>
              <a:rPr lang="ru-RU" sz="2800" b="1" dirty="0">
                <a:ln/>
                <a:solidFill>
                  <a:srgbClr val="A51321"/>
                </a:solidFill>
                <a:latin typeface="Candara" panose="020E0502030303020204" pitchFamily="34" charset="0"/>
                <a:cs typeface="Calibri" panose="020F0502020204030204" pitchFamily="34" charset="0"/>
              </a:rPr>
              <a:t> и </a:t>
            </a:r>
            <a:r>
              <a:rPr lang="ru-RU" sz="2800" b="1" dirty="0" err="1">
                <a:ln/>
                <a:solidFill>
                  <a:srgbClr val="A51321"/>
                </a:solidFill>
                <a:latin typeface="Candara" panose="020E0502030303020204" pitchFamily="34" charset="0"/>
                <a:cs typeface="Calibri" panose="020F0502020204030204" pitchFamily="34" charset="0"/>
              </a:rPr>
              <a:t>вземане</a:t>
            </a:r>
            <a:r>
              <a:rPr lang="ru-RU" sz="2800" b="1" dirty="0">
                <a:ln/>
                <a:solidFill>
                  <a:srgbClr val="A51321"/>
                </a:solidFill>
                <a:latin typeface="Candara" panose="020E0502030303020204" pitchFamily="34" charset="0"/>
                <a:cs typeface="Calibri" panose="020F0502020204030204" pitchFamily="34" charset="0"/>
              </a:rPr>
              <a:t> на решение за над </a:t>
            </a:r>
            <a:r>
              <a:rPr lang="ru-RU" sz="2800" b="1" dirty="0" err="1">
                <a:ln/>
                <a:solidFill>
                  <a:srgbClr val="A51321"/>
                </a:solidFill>
                <a:latin typeface="Candara" panose="020E0502030303020204" pitchFamily="34" charset="0"/>
                <a:cs typeface="Calibri" panose="020F0502020204030204" pitchFamily="34" charset="0"/>
              </a:rPr>
              <a:t>договаряне</a:t>
            </a:r>
            <a:r>
              <a:rPr lang="ru-RU" sz="2800" b="1" dirty="0">
                <a:ln/>
                <a:solidFill>
                  <a:srgbClr val="A51321"/>
                </a:solidFill>
                <a:latin typeface="Candara" panose="020E0502030303020204" pitchFamily="34" charset="0"/>
                <a:cs typeface="Calibri" panose="020F0502020204030204" pitchFamily="34" charset="0"/>
              </a:rPr>
              <a:t> на </a:t>
            </a:r>
            <a:r>
              <a:rPr lang="ru-RU" sz="2800" b="1" dirty="0" err="1">
                <a:ln/>
                <a:solidFill>
                  <a:srgbClr val="A51321"/>
                </a:solidFill>
                <a:latin typeface="Candara" panose="020E0502030303020204" pitchFamily="34" charset="0"/>
                <a:cs typeface="Calibri" panose="020F0502020204030204" pitchFamily="34" charset="0"/>
              </a:rPr>
              <a:t>наличния</a:t>
            </a:r>
            <a:r>
              <a:rPr lang="ru-RU" sz="2800" b="1" dirty="0">
                <a:ln/>
                <a:solidFill>
                  <a:srgbClr val="A51321"/>
                </a:solidFill>
                <a:latin typeface="Candara" panose="020E0502030303020204" pitchFamily="34" charset="0"/>
                <a:cs typeface="Calibri" panose="020F0502020204030204" pitchFamily="34" charset="0"/>
              </a:rPr>
              <a:t> финансов ресурс по Оперативна </a:t>
            </a:r>
            <a:r>
              <a:rPr lang="ru-RU" sz="2800" b="1" dirty="0" err="1">
                <a:ln/>
                <a:solidFill>
                  <a:srgbClr val="A51321"/>
                </a:solidFill>
                <a:latin typeface="Candara" panose="020E0502030303020204" pitchFamily="34" charset="0"/>
                <a:cs typeface="Calibri" panose="020F0502020204030204" pitchFamily="34" charset="0"/>
              </a:rPr>
              <a:t>програма</a:t>
            </a:r>
            <a:r>
              <a:rPr lang="ru-RU" sz="2800" b="1" dirty="0">
                <a:ln/>
                <a:solidFill>
                  <a:srgbClr val="A51321"/>
                </a:solidFill>
                <a:latin typeface="Candara" panose="020E0502030303020204" pitchFamily="34" charset="0"/>
                <a:cs typeface="Calibri" panose="020F0502020204030204" pitchFamily="34" charset="0"/>
              </a:rPr>
              <a:t> „Наука и образование за </a:t>
            </a:r>
            <a:r>
              <a:rPr lang="ru-RU" sz="2800" b="1" dirty="0" err="1">
                <a:ln/>
                <a:solidFill>
                  <a:srgbClr val="A51321"/>
                </a:solidFill>
                <a:latin typeface="Candara" panose="020E0502030303020204" pitchFamily="34" charset="0"/>
                <a:cs typeface="Calibri" panose="020F0502020204030204" pitchFamily="34" charset="0"/>
              </a:rPr>
              <a:t>интелигентен</a:t>
            </a:r>
            <a:r>
              <a:rPr lang="ru-RU" sz="2800" b="1" dirty="0">
                <a:ln/>
                <a:solidFill>
                  <a:srgbClr val="A51321"/>
                </a:solidFill>
                <a:latin typeface="Candara" panose="020E0502030303020204" pitchFamily="34" charset="0"/>
                <a:cs typeface="Calibri" panose="020F0502020204030204" pitchFamily="34" charset="0"/>
              </a:rPr>
              <a:t> </a:t>
            </a:r>
            <a:r>
              <a:rPr lang="ru-RU" sz="2800" b="1" dirty="0" err="1">
                <a:ln/>
                <a:solidFill>
                  <a:srgbClr val="A51321"/>
                </a:solidFill>
                <a:latin typeface="Candara" panose="020E0502030303020204" pitchFamily="34" charset="0"/>
                <a:cs typeface="Calibri" panose="020F0502020204030204" pitchFamily="34" charset="0"/>
              </a:rPr>
              <a:t>растеж</a:t>
            </a:r>
            <a:r>
              <a:rPr lang="ru-RU" sz="2800" b="1" dirty="0">
                <a:ln/>
                <a:solidFill>
                  <a:srgbClr val="A51321"/>
                </a:solidFill>
                <a:latin typeface="Candara" panose="020E0502030303020204" pitchFamily="34" charset="0"/>
                <a:cs typeface="Calibri" panose="020F0502020204030204" pitchFamily="34" charset="0"/>
              </a:rPr>
              <a:t>“ 2014-2020 г</a:t>
            </a:r>
            <a:r>
              <a:rPr lang="ru-RU" sz="2800" b="1" dirty="0" smtClean="0">
                <a:ln/>
                <a:solidFill>
                  <a:srgbClr val="A51321"/>
                </a:solidFill>
                <a:latin typeface="Candara" panose="020E0502030303020204" pitchFamily="34" charset="0"/>
                <a:cs typeface="Calibri" panose="020F0502020204030204" pitchFamily="34" charset="0"/>
              </a:rPr>
              <a:t>.</a:t>
            </a:r>
            <a:br>
              <a:rPr lang="ru-RU" sz="2800" b="1" dirty="0" smtClean="0">
                <a:ln/>
                <a:solidFill>
                  <a:srgbClr val="A51321"/>
                </a:solidFill>
                <a:latin typeface="Candara" panose="020E0502030303020204" pitchFamily="34" charset="0"/>
                <a:cs typeface="Calibri" panose="020F0502020204030204" pitchFamily="34" charset="0"/>
              </a:rPr>
            </a:br>
            <a:r>
              <a:rPr lang="ru-RU" sz="2800" b="1" dirty="0">
                <a:ln/>
                <a:solidFill>
                  <a:srgbClr val="A51321"/>
                </a:solidFill>
                <a:latin typeface="Candara" panose="020E0502030303020204" pitchFamily="34" charset="0"/>
                <a:cs typeface="Calibri" panose="020F0502020204030204" pitchFamily="34" charset="0"/>
              </a:rPr>
              <a:t/>
            </a:r>
            <a:br>
              <a:rPr lang="ru-RU" sz="2800" b="1" dirty="0">
                <a:ln/>
                <a:solidFill>
                  <a:srgbClr val="A51321"/>
                </a:solidFill>
                <a:latin typeface="Candara" panose="020E0502030303020204" pitchFamily="34" charset="0"/>
                <a:cs typeface="Calibri" panose="020F0502020204030204" pitchFamily="34" charset="0"/>
              </a:rPr>
            </a:br>
            <a:r>
              <a:rPr lang="bg-BG" sz="2200" b="1" dirty="0" smtClean="0">
                <a:ln/>
                <a:solidFill>
                  <a:schemeClr val="accent5">
                    <a:lumMod val="50000"/>
                  </a:schemeClr>
                </a:solidFill>
                <a:latin typeface="Candara" panose="020E0502030303020204" pitchFamily="34" charset="0"/>
                <a:cs typeface="Calibri" panose="020F0502020204030204" pitchFamily="34" charset="0"/>
              </a:rPr>
              <a:t>11-то заседание на Комитета за наблюдение</a:t>
            </a:r>
            <a:r>
              <a:rPr lang="bg-BG" sz="1800" b="1" dirty="0" smtClean="0">
                <a:ln/>
                <a:solidFill>
                  <a:schemeClr val="accent5">
                    <a:lumMod val="50000"/>
                  </a:schemeClr>
                </a:solidFill>
                <a:latin typeface="Candara" panose="020E0502030303020204" pitchFamily="34" charset="0"/>
                <a:cs typeface="Calibri" panose="020F0502020204030204" pitchFamily="34" charset="0"/>
              </a:rPr>
              <a:t/>
            </a:r>
            <a:br>
              <a:rPr lang="bg-BG" sz="1800" b="1" dirty="0" smtClean="0">
                <a:ln/>
                <a:solidFill>
                  <a:schemeClr val="accent5">
                    <a:lumMod val="50000"/>
                  </a:schemeClr>
                </a:solidFill>
                <a:latin typeface="Candara" panose="020E0502030303020204" pitchFamily="34" charset="0"/>
                <a:cs typeface="Calibri" panose="020F0502020204030204" pitchFamily="34" charset="0"/>
              </a:rPr>
            </a:br>
            <a:r>
              <a:rPr lang="ru-RU" sz="2200" b="1" dirty="0" err="1" smtClean="0">
                <a:ln/>
                <a:solidFill>
                  <a:schemeClr val="accent5">
                    <a:lumMod val="50000"/>
                  </a:schemeClr>
                </a:solidFill>
                <a:latin typeface="Candara" panose="020E0502030303020204" pitchFamily="34" charset="0"/>
                <a:cs typeface="Calibri" panose="020F0502020204030204" pitchFamily="34" charset="0"/>
              </a:rPr>
              <a:t>гр.София</a:t>
            </a:r>
            <a:r>
              <a:rPr lang="en-GB" sz="2200" b="1" dirty="0" smtClean="0">
                <a:ln/>
                <a:solidFill>
                  <a:schemeClr val="accent5">
                    <a:lumMod val="50000"/>
                  </a:schemeClr>
                </a:solidFill>
                <a:latin typeface="Candara" panose="020E0502030303020204" pitchFamily="34" charset="0"/>
                <a:cs typeface="Calibri" panose="020F0502020204030204" pitchFamily="34" charset="0"/>
              </a:rPr>
              <a:t>, </a:t>
            </a:r>
            <a:r>
              <a:rPr lang="bg-BG" sz="2200" b="1" dirty="0" smtClean="0">
                <a:ln/>
                <a:solidFill>
                  <a:schemeClr val="accent5">
                    <a:lumMod val="50000"/>
                  </a:schemeClr>
                </a:solidFill>
                <a:latin typeface="Candara" panose="020E0502030303020204" pitchFamily="34" charset="0"/>
                <a:cs typeface="Calibri" panose="020F0502020204030204" pitchFamily="34" charset="0"/>
              </a:rPr>
              <a:t>29</a:t>
            </a:r>
            <a:r>
              <a:rPr lang="en-GB" sz="2200" b="1" dirty="0" smtClean="0">
                <a:ln/>
                <a:solidFill>
                  <a:schemeClr val="accent5">
                    <a:lumMod val="50000"/>
                  </a:schemeClr>
                </a:solidFill>
                <a:latin typeface="Candara" panose="020E0502030303020204" pitchFamily="34" charset="0"/>
                <a:cs typeface="Calibri" panose="020F0502020204030204" pitchFamily="34" charset="0"/>
              </a:rPr>
              <a:t> </a:t>
            </a:r>
            <a:r>
              <a:rPr lang="bg-BG" sz="2200" b="1" dirty="0" smtClean="0">
                <a:ln/>
                <a:solidFill>
                  <a:schemeClr val="accent5">
                    <a:lumMod val="50000"/>
                  </a:schemeClr>
                </a:solidFill>
                <a:latin typeface="Candara" panose="020E0502030303020204" pitchFamily="34" charset="0"/>
                <a:cs typeface="Calibri" panose="020F0502020204030204" pitchFamily="34" charset="0"/>
              </a:rPr>
              <a:t>май </a:t>
            </a:r>
            <a:r>
              <a:rPr lang="ru-RU" sz="2200" b="1" dirty="0" smtClean="0">
                <a:ln/>
                <a:solidFill>
                  <a:schemeClr val="accent5">
                    <a:lumMod val="50000"/>
                  </a:schemeClr>
                </a:solidFill>
                <a:latin typeface="Candara" panose="020E0502030303020204" pitchFamily="34" charset="0"/>
                <a:cs typeface="Calibri" panose="020F0502020204030204" pitchFamily="34" charset="0"/>
              </a:rPr>
              <a:t>2019 г.</a:t>
            </a:r>
            <a:br>
              <a:rPr lang="ru-RU" sz="2200" b="1" dirty="0" smtClean="0">
                <a:ln/>
                <a:solidFill>
                  <a:schemeClr val="accent5">
                    <a:lumMod val="50000"/>
                  </a:schemeClr>
                </a:solidFill>
                <a:latin typeface="Candara" panose="020E0502030303020204" pitchFamily="34" charset="0"/>
                <a:cs typeface="Calibri" panose="020F0502020204030204" pitchFamily="34" charset="0"/>
              </a:rPr>
            </a:br>
            <a:endParaRPr lang="ru-RU" sz="2200" b="1" dirty="0">
              <a:ln/>
              <a:solidFill>
                <a:schemeClr val="accent5">
                  <a:lumMod val="50000"/>
                </a:schemeClr>
              </a:solidFill>
              <a:latin typeface="Candara" panose="020E050203030302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1961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1348033"/>
            <a:ext cx="10515600" cy="446350"/>
          </a:xfrm>
        </p:spPr>
        <p:txBody>
          <a:bodyPr>
            <a:normAutofit fontScale="90000"/>
          </a:bodyPr>
          <a:lstStyle/>
          <a:p>
            <a:r>
              <a:rPr lang="bg-BG" sz="36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Финансово изпълнение на приоритетна ос 1</a:t>
            </a:r>
            <a:endParaRPr lang="en-US" sz="3600" dirty="0"/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94433994"/>
              </p:ext>
            </p:extLst>
          </p:nvPr>
        </p:nvGraphicFramePr>
        <p:xfrm>
          <a:off x="105265" y="1898079"/>
          <a:ext cx="11981469" cy="5085426"/>
        </p:xfrm>
        <a:graphic>
          <a:graphicData uri="http://schemas.openxmlformats.org/drawingml/2006/table">
            <a:tbl>
              <a:tblPr/>
              <a:tblGrid>
                <a:gridCol w="1020171"/>
                <a:gridCol w="1067841"/>
                <a:gridCol w="907447"/>
                <a:gridCol w="675246"/>
                <a:gridCol w="953430"/>
                <a:gridCol w="2172592"/>
                <a:gridCol w="904973"/>
                <a:gridCol w="904973"/>
                <a:gridCol w="923827"/>
                <a:gridCol w="1263192"/>
                <a:gridCol w="1187777"/>
              </a:tblGrid>
              <a:tr h="1558795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Бюджет на ПО 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385" marR="7385" marT="738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Резерв по </a:t>
                      </a:r>
                      <a:r>
                        <a:rPr lang="bg-BG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ПО</a:t>
                      </a:r>
                      <a:r>
                        <a:rPr lang="bg-BG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1</a:t>
                      </a:r>
                      <a:r>
                        <a:rPr lang="bg-BG" sz="1400" b="1" i="0" u="none" strike="noStrike" dirty="0">
                          <a:solidFill>
                            <a:srgbClr val="0070C0"/>
                          </a:solidFill>
                          <a:effectLst/>
                          <a:latin typeface="Candara" panose="020E0502030303020204" pitchFamily="34" charset="0"/>
                        </a:rPr>
                        <a:t>*</a:t>
                      </a:r>
                      <a:r>
                        <a:rPr lang="bg-BG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/>
                      </a:r>
                      <a:br>
                        <a:rPr lang="bg-BG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</a:br>
                      <a:endParaRPr lang="bg-BG" sz="14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385" marR="7385" marT="73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Бюджет </a:t>
                      </a:r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без резерва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385" marR="7385" marT="73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Специфични цели по ПО 1</a:t>
                      </a:r>
                    </a:p>
                  </a:txBody>
                  <a:tcPr marL="7385" marR="7385" marT="73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Програмиран ресурс по ПО 1/СЦ</a:t>
                      </a:r>
                    </a:p>
                  </a:txBody>
                  <a:tcPr marL="7385" marR="7385" marT="73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№ и наименование на процедура</a:t>
                      </a:r>
                    </a:p>
                  </a:txBody>
                  <a:tcPr marL="7385" marR="7385" marT="73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Актуален </a:t>
                      </a:r>
                      <a:r>
                        <a:rPr lang="bg-BG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бюджет</a:t>
                      </a:r>
                      <a:endParaRPr lang="bg-BG" sz="14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385" marR="7385" marT="73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Договорен бюджет </a:t>
                      </a:r>
                    </a:p>
                  </a:txBody>
                  <a:tcPr marL="7385" marR="7385" marT="73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Недоговорен ресурс по одобрени процедури</a:t>
                      </a:r>
                    </a:p>
                  </a:txBody>
                  <a:tcPr marL="7385" marR="7385" marT="73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Обща стойност на проектните предложения, включени в резервен списък</a:t>
                      </a:r>
                    </a:p>
                  </a:txBody>
                  <a:tcPr marL="7385" marR="7385" marT="73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Непрограмиран</a:t>
                      </a:r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ресурс по </a:t>
                      </a:r>
                      <a:r>
                        <a:rPr lang="ru-RU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ПО</a:t>
                      </a:r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1</a:t>
                      </a:r>
                    </a:p>
                  </a:txBody>
                  <a:tcPr marL="7385" marR="7385" marT="73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</a:tr>
              <a:tr h="832212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460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014 </a:t>
                      </a:r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274     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385" marR="7385" marT="738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27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600 </a:t>
                      </a:r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856     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385" marR="7385" marT="73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432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413 </a:t>
                      </a:r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418     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385" marR="7385" marT="73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bg-BG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СЦ1</a:t>
                      </a:r>
                      <a:endParaRPr lang="bg-BG" sz="14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385" marR="7385" marT="73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350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000 </a:t>
                      </a:r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000     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385" marR="7385" marT="73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BG05M2OP001-1.001              Изграждане и развитие на Центрове за върхови постижения </a:t>
                      </a:r>
                    </a:p>
                  </a:txBody>
                  <a:tcPr marL="7385" marR="7385" marT="73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158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107 </a:t>
                      </a:r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822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385" marR="7385" marT="73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158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107 </a:t>
                      </a:r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822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385" marR="7385" marT="73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0,00 </a:t>
                      </a:r>
                    </a:p>
                  </a:txBody>
                  <a:tcPr marL="7385" marR="7385" marT="73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0,00 </a:t>
                      </a:r>
                    </a:p>
                  </a:txBody>
                  <a:tcPr marL="7385" marR="7385" marT="73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r" fontAlgn="ctr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22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413 </a:t>
                      </a:r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418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385" marR="7385" marT="73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00050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BG05M2OP001-1.002                             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Изграждане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и развитие на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Центрове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 за </a:t>
                      </a:r>
                      <a:r>
                        <a:rPr lang="ru-RU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компетентност</a:t>
                      </a:r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</a:t>
                      </a:r>
                    </a:p>
                  </a:txBody>
                  <a:tcPr marL="7385" marR="7385" marT="73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191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892 </a:t>
                      </a:r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177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385" marR="7385" marT="73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190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377 </a:t>
                      </a:r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221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385" marR="7385" marT="73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514 </a:t>
                      </a:r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955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385" marR="7385" marT="73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74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194 </a:t>
                      </a:r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324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385" marR="7385" marT="73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44455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bg-BG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СЦ2</a:t>
                      </a:r>
                      <a:endParaRPr lang="bg-BG" sz="14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385" marR="7385" marT="73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60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000 </a:t>
                      </a:r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000     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385" marR="7385" marT="73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Допълваща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sz="14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подкрепа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за </a:t>
                      </a:r>
                      <a:r>
                        <a:rPr lang="ru-RU" sz="14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научни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организации с </a:t>
                      </a:r>
                      <a:r>
                        <a:rPr lang="ru-RU" sz="14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одобрени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sz="14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проекти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по </a:t>
                      </a:r>
                      <a:r>
                        <a:rPr lang="ru-RU" sz="14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рамкова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sz="14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програма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ru-RU" sz="14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хоризонт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 2020, конкурс </a:t>
                      </a:r>
                      <a:r>
                        <a:rPr lang="ru-RU" sz="14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widespread-teaming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, фаза 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385" marR="7385" marT="73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60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000 </a:t>
                      </a:r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000 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385" marR="7385" marT="73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0,00 </a:t>
                      </a:r>
                    </a:p>
                  </a:txBody>
                  <a:tcPr marL="7385" marR="7385" marT="73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60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000 </a:t>
                      </a:r>
                      <a:r>
                        <a:rPr lang="en-US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000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385" marR="7385" marT="73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0,00 </a:t>
                      </a:r>
                    </a:p>
                  </a:txBody>
                  <a:tcPr marL="7385" marR="7385" marT="738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13408">
                <a:tc gridSpan="6">
                  <a:txBody>
                    <a:bodyPr/>
                    <a:lstStyle/>
                    <a:p>
                      <a:pPr algn="l" fontAlgn="b"/>
                      <a:endParaRPr lang="ru-RU" sz="1400" b="0" i="1" u="none" strike="noStrike" dirty="0">
                        <a:solidFill>
                          <a:srgbClr val="0070C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385" marR="7385" marT="738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385" marR="7385" marT="738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385" marR="7385" marT="738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385" marR="7385" marT="738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385" marR="7385" marT="7385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7385" marR="7385" marT="738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26984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593" y="1423334"/>
            <a:ext cx="12013323" cy="384445"/>
          </a:xfrm>
        </p:spPr>
        <p:txBody>
          <a:bodyPr>
            <a:noAutofit/>
          </a:bodyPr>
          <a:lstStyle/>
          <a:p>
            <a:r>
              <a:rPr lang="bg-BG" sz="18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 Информация за резервните проекти по Приоритетна ос 1</a:t>
            </a:r>
            <a:br>
              <a:rPr lang="bg-BG" sz="18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</a:br>
            <a:r>
              <a:rPr lang="bg-BG" sz="18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(</a:t>
            </a:r>
            <a:r>
              <a:rPr lang="bg-BG" sz="18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процедура </a:t>
            </a:r>
            <a:r>
              <a:rPr lang="en-US" sz="18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BG05M2OP001-1.002</a:t>
            </a:r>
            <a:r>
              <a:rPr lang="bg-BG" sz="18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 Изграждане и развитие на Центрове за </a:t>
            </a:r>
            <a:r>
              <a:rPr lang="bg-BG" sz="18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компетентност)</a:t>
            </a:r>
            <a:endParaRPr lang="en-US" sz="1800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0617610"/>
              </p:ext>
            </p:extLst>
          </p:nvPr>
        </p:nvGraphicFramePr>
        <p:xfrm>
          <a:off x="341476" y="1894786"/>
          <a:ext cx="11519555" cy="4402316"/>
        </p:xfrm>
        <a:graphic>
          <a:graphicData uri="http://schemas.openxmlformats.org/drawingml/2006/table">
            <a:tbl>
              <a:tblPr/>
              <a:tblGrid>
                <a:gridCol w="411858"/>
                <a:gridCol w="2171617"/>
                <a:gridCol w="5154470"/>
                <a:gridCol w="1185654"/>
                <a:gridCol w="2595956"/>
              </a:tblGrid>
              <a:tr h="792686"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300" b="1" kern="120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№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04" marR="58104" marT="85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300" b="1" kern="120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Идентификационен номер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04" marR="58104" marT="85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300" b="1" kern="120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Кандидат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04" marR="58104" marT="85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300" b="1" kern="120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04" marR="58104" marT="85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hangingPunct="0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300" b="1" kern="120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Общ бюджет в лева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04" marR="58104" marT="85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</a:tr>
              <a:tr h="401960">
                <a:tc gridSpan="5">
                  <a:txBody>
                    <a:bodyPr/>
                    <a:lstStyle/>
                    <a:p>
                      <a:pPr indent="44831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300" b="1" kern="120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Компонент 1. „Мехатроника и чисти технологии"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04" marR="58104" marT="854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0196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bg-BG" sz="1300" b="1" kern="120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en-US" sz="1300" b="1" kern="120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04" marR="58104" marT="85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300" b="1" kern="120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BG05M2OP001-1.002-0011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04" marR="58104" marT="854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300" b="1" kern="120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Институт по Механика - БАН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04" marR="58104" marT="854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300" b="1" kern="120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82,20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04" marR="58104" marT="854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300" b="1" kern="120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23 776 237.78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04" marR="58104" marT="854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1960">
                <a:tc gridSpan="5">
                  <a:txBody>
                    <a:bodyPr/>
                    <a:lstStyle/>
                    <a:p>
                      <a:pPr indent="44831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300" b="1" kern="120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Компонент 2: "Информатика и информационни и комуникационни технологии"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04" marR="58104" marT="854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0196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bg-BG" sz="1300" b="1" kern="120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en-US" sz="1300" b="1" kern="120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04" marR="58104" marT="85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300" b="1" kern="120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BG05M2OP001-1.002-0024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04" marR="58104" marT="854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300" b="1" kern="120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Институт за български език „Проф. Любомир Андрейчин“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04" marR="58104" marT="854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300" b="1" kern="120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81,44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04" marR="58104" marT="854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300" b="1" kern="120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13 500 000.00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04" marR="58104" marT="854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196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bg-BG" sz="1300" b="1" kern="120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en-US" sz="1300" b="1" kern="120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04" marR="58104" marT="85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300" b="1" kern="120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BG05M2OP001-1.002-0004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04" marR="58104" marT="854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bg-BG" sz="1300" b="1" kern="120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Югозападен университет "Неофит Рилски"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04" marR="58104" marT="854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300" b="1" kern="120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75,18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04" marR="58104" marT="854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300" b="1" kern="120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13 133 043.61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04" marR="58104" marT="854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1960">
                <a:tc gridSpan="5">
                  <a:txBody>
                    <a:bodyPr/>
                    <a:lstStyle/>
                    <a:p>
                      <a:pPr indent="44831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300" b="1" kern="120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Компонент 3: "Индустрия за здравословен живот и био-технологии"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04" marR="58104" marT="854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0196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bg-BG" sz="1300" b="1" kern="120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r>
                        <a:rPr lang="en-US" sz="1300" b="1" kern="120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04" marR="58104" marT="85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300" b="1" kern="120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BG05M2OP001-1.002-0015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04" marR="58104" marT="854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300" b="1" kern="120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bg-BG" sz="1300" b="1" kern="120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Софийски университет "Св. Климент Охридски"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04" marR="58104" marT="854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300" b="1" kern="120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70,04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04" marR="58104" marT="854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300" b="1" kern="120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23 785 043.18 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04" marR="58104" marT="854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1960">
                <a:tc gridSpan="5">
                  <a:txBody>
                    <a:bodyPr/>
                    <a:lstStyle/>
                    <a:p>
                      <a:pPr indent="44831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300" b="1" kern="120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Компонент 4: "Нови технологии в креативните и рекреативните индустрии"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04" marR="58104" marT="854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E5D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9395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en-US" sz="10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8104" marR="58104" marT="854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100" b="1" kern="120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НП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04" marR="58104" marT="854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100" b="1" kern="120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Няма резервни проектни предложения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04" marR="58104" marT="854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100" b="1" kern="120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НП</a:t>
                      </a:r>
                      <a:endParaRPr lang="en-US" sz="1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04" marR="58104" marT="854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bg-BG" sz="1100" b="1" kern="1200" dirty="0"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Няма резервни ПП</a:t>
                      </a:r>
                      <a:endParaRPr lang="en-US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04" marR="58104" marT="8545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72619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Diagram 22"/>
          <p:cNvGraphicFramePr/>
          <p:nvPr>
            <p:extLst>
              <p:ext uri="{D42A27DB-BD31-4B8C-83A1-F6EECF244321}">
                <p14:modId xmlns:p14="http://schemas.microsoft.com/office/powerpoint/2010/main" val="3645779949"/>
              </p:ext>
            </p:extLst>
          </p:nvPr>
        </p:nvGraphicFramePr>
        <p:xfrm>
          <a:off x="4576235" y="1364569"/>
          <a:ext cx="8128000" cy="54934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6" name="Rounded Rectangle 25"/>
          <p:cNvSpPr/>
          <p:nvPr/>
        </p:nvSpPr>
        <p:spPr>
          <a:xfrm>
            <a:off x="3334327" y="3348708"/>
            <a:ext cx="2027378" cy="1021002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bg-BG" b="1" dirty="0" smtClean="0"/>
          </a:p>
          <a:p>
            <a:pPr lvl="0" algn="ctr"/>
            <a:r>
              <a:rPr lang="bg-BG" b="1" dirty="0" smtClean="0">
                <a:solidFill>
                  <a:schemeClr val="accent1">
                    <a:lumMod val="50000"/>
                  </a:schemeClr>
                </a:solidFill>
              </a:rPr>
              <a:t>Непрограмирани индикатори за </a:t>
            </a:r>
            <a:r>
              <a:rPr lang="bg-BG" b="1" dirty="0" err="1" smtClean="0">
                <a:solidFill>
                  <a:schemeClr val="accent1">
                    <a:lumMod val="50000"/>
                  </a:schemeClr>
                </a:solidFill>
              </a:rPr>
              <a:t>изпънение</a:t>
            </a:r>
            <a:endParaRPr lang="en-US" b="1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en-GB" b="1" dirty="0"/>
          </a:p>
        </p:txBody>
      </p:sp>
      <p:cxnSp>
        <p:nvCxnSpPr>
          <p:cNvPr id="31" name="Straight Arrow Connector 30"/>
          <p:cNvCxnSpPr>
            <a:stCxn id="46" idx="3"/>
            <a:endCxn id="43" idx="1"/>
          </p:cNvCxnSpPr>
          <p:nvPr/>
        </p:nvCxnSpPr>
        <p:spPr>
          <a:xfrm>
            <a:off x="2234628" y="3927981"/>
            <a:ext cx="1099700" cy="1913825"/>
          </a:xfrm>
          <a:prstGeom prst="straightConnector1">
            <a:avLst/>
          </a:prstGeom>
          <a:ln>
            <a:solidFill>
              <a:schemeClr val="accent5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>
            <a:stCxn id="46" idx="3"/>
            <a:endCxn id="26" idx="1"/>
          </p:cNvCxnSpPr>
          <p:nvPr/>
        </p:nvCxnSpPr>
        <p:spPr>
          <a:xfrm flipV="1">
            <a:off x="2234628" y="3859209"/>
            <a:ext cx="1099699" cy="68772"/>
          </a:xfrm>
          <a:prstGeom prst="straightConnector1">
            <a:avLst/>
          </a:prstGeom>
          <a:ln>
            <a:solidFill>
              <a:schemeClr val="accent5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>
            <a:stCxn id="46" idx="3"/>
            <a:endCxn id="42" idx="1"/>
          </p:cNvCxnSpPr>
          <p:nvPr/>
        </p:nvCxnSpPr>
        <p:spPr>
          <a:xfrm flipV="1">
            <a:off x="2234628" y="1957351"/>
            <a:ext cx="1087460" cy="1970630"/>
          </a:xfrm>
          <a:prstGeom prst="straightConnector1">
            <a:avLst/>
          </a:prstGeom>
          <a:ln>
            <a:solidFill>
              <a:schemeClr val="accent5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Rounded Rectangle 41"/>
          <p:cNvSpPr/>
          <p:nvPr/>
        </p:nvSpPr>
        <p:spPr>
          <a:xfrm>
            <a:off x="3322088" y="1428760"/>
            <a:ext cx="2027379" cy="1057181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bg-BG" sz="2000" b="1" dirty="0" smtClean="0">
              <a:latin typeface="Candara" panose="020E0502030303020204" pitchFamily="34" charset="0"/>
            </a:endParaRPr>
          </a:p>
          <a:p>
            <a:pPr lvl="0" algn="ctr"/>
            <a:r>
              <a:rPr lang="bg-BG" sz="2000" b="1" dirty="0" smtClean="0">
                <a:solidFill>
                  <a:schemeClr val="accent1">
                    <a:lumMod val="50000"/>
                  </a:schemeClr>
                </a:solidFill>
                <a:latin typeface="Candara" panose="020E0502030303020204" pitchFamily="34" charset="0"/>
              </a:rPr>
              <a:t>Свободен ресурс</a:t>
            </a:r>
            <a:endParaRPr lang="en-US" sz="2000" b="1" dirty="0">
              <a:solidFill>
                <a:schemeClr val="accent1">
                  <a:lumMod val="50000"/>
                </a:schemeClr>
              </a:solidFill>
              <a:latin typeface="Candara" panose="020E0502030303020204" pitchFamily="34" charset="0"/>
            </a:endParaRPr>
          </a:p>
          <a:p>
            <a:pPr algn="ctr"/>
            <a:endParaRPr lang="en-GB" sz="2000" b="1" dirty="0">
              <a:latin typeface="Candara" panose="020E0502030303020204" pitchFamily="34" charset="0"/>
            </a:endParaRPr>
          </a:p>
        </p:txBody>
      </p:sp>
      <p:sp>
        <p:nvSpPr>
          <p:cNvPr id="43" name="Rounded Rectangle 42"/>
          <p:cNvSpPr/>
          <p:nvPr/>
        </p:nvSpPr>
        <p:spPr>
          <a:xfrm>
            <a:off x="3334328" y="5296669"/>
            <a:ext cx="2027377" cy="1090274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bg-BG" b="1" dirty="0" smtClean="0"/>
          </a:p>
          <a:p>
            <a:pPr lvl="0" algn="ctr"/>
            <a:r>
              <a:rPr lang="bg-BG" b="1" dirty="0" smtClean="0">
                <a:solidFill>
                  <a:schemeClr val="accent1">
                    <a:lumMod val="50000"/>
                  </a:schemeClr>
                </a:solidFill>
              </a:rPr>
              <a:t>Индикатори </a:t>
            </a:r>
            <a:r>
              <a:rPr lang="bg-BG" b="1" dirty="0" smtClean="0">
                <a:solidFill>
                  <a:schemeClr val="accent1">
                    <a:lumMod val="50000"/>
                  </a:schemeClr>
                </a:solidFill>
              </a:rPr>
              <a:t>с частично </a:t>
            </a:r>
            <a:r>
              <a:rPr lang="bg-BG" b="1" dirty="0" err="1" smtClean="0">
                <a:solidFill>
                  <a:schemeClr val="accent1">
                    <a:lumMod val="50000"/>
                  </a:schemeClr>
                </a:solidFill>
              </a:rPr>
              <a:t>непрограмирана</a:t>
            </a:r>
            <a:r>
              <a:rPr lang="bg-BG" b="1" dirty="0" smtClean="0">
                <a:solidFill>
                  <a:schemeClr val="accent1">
                    <a:lumMod val="50000"/>
                  </a:schemeClr>
                </a:solidFill>
              </a:rPr>
              <a:t> стойност </a:t>
            </a:r>
            <a:endParaRPr lang="en-GB" b="1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en-GB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6" name="Rounded Rectangle 45"/>
          <p:cNvSpPr/>
          <p:nvPr/>
        </p:nvSpPr>
        <p:spPr>
          <a:xfrm>
            <a:off x="263952" y="3443071"/>
            <a:ext cx="1970676" cy="969819"/>
          </a:xfrm>
          <a:prstGeom prst="roundRect">
            <a:avLst/>
          </a:prstGeom>
          <a:gradFill flip="none" rotWithShape="1">
            <a:gsLst>
              <a:gs pos="0">
                <a:schemeClr val="accent4">
                  <a:lumMod val="20000"/>
                  <a:lumOff val="80000"/>
                </a:schemeClr>
              </a:gs>
              <a:gs pos="50000">
                <a:schemeClr val="accent6">
                  <a:lumMod val="40000"/>
                  <a:lumOff val="60000"/>
                </a:schemeClr>
              </a:gs>
              <a:gs pos="100000">
                <a:schemeClr val="accent1">
                  <a:lumMod val="20000"/>
                  <a:lumOff val="80000"/>
                </a:schemeClr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bg-BG" sz="1600" dirty="0" smtClean="0">
              <a:solidFill>
                <a:schemeClr val="tx1">
                  <a:lumMod val="95000"/>
                  <a:lumOff val="5000"/>
                </a:schemeClr>
              </a:solidFill>
              <a:latin typeface="Candara" panose="020E0502030303020204" pitchFamily="34" charset="0"/>
            </a:endParaRPr>
          </a:p>
          <a:p>
            <a:pPr lvl="0" algn="ctr"/>
            <a:r>
              <a:rPr lang="bg-BG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ПО2</a:t>
            </a:r>
            <a:r>
              <a:rPr lang="bg-BG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ndara" panose="020E0502030303020204" pitchFamily="34" charset="0"/>
              </a:rPr>
              <a:t>. Образование и учене през целия живот</a:t>
            </a:r>
            <a:endParaRPr lang="en-US" sz="1600" b="1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  <a:p>
            <a:pPr algn="ctr"/>
            <a:endParaRPr lang="en-GB" sz="1600" b="1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ndara" panose="020E0502030303020204" pitchFamily="34" charset="0"/>
            </a:endParaRPr>
          </a:p>
        </p:txBody>
      </p:sp>
      <p:sp>
        <p:nvSpPr>
          <p:cNvPr id="54" name="Right Arrow 53"/>
          <p:cNvSpPr/>
          <p:nvPr/>
        </p:nvSpPr>
        <p:spPr>
          <a:xfrm>
            <a:off x="5484252" y="3689819"/>
            <a:ext cx="457203" cy="224510"/>
          </a:xfrm>
          <a:prstGeom prst="rightArrow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ight Arrow 54"/>
          <p:cNvSpPr/>
          <p:nvPr/>
        </p:nvSpPr>
        <p:spPr>
          <a:xfrm>
            <a:off x="5484251" y="1831131"/>
            <a:ext cx="457203" cy="224510"/>
          </a:xfrm>
          <a:prstGeom prst="rightArrow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ight Arrow 55"/>
          <p:cNvSpPr/>
          <p:nvPr/>
        </p:nvSpPr>
        <p:spPr>
          <a:xfrm>
            <a:off x="5569095" y="5729551"/>
            <a:ext cx="457203" cy="224510"/>
          </a:xfrm>
          <a:prstGeom prst="rightArrow">
            <a:avLst/>
          </a:prstGeom>
          <a:gradFill flip="none" rotWithShape="1">
            <a:gsLst>
              <a:gs pos="0">
                <a:schemeClr val="accent5">
                  <a:lumMod val="67000"/>
                </a:schemeClr>
              </a:gs>
              <a:gs pos="48000">
                <a:schemeClr val="accent5">
                  <a:lumMod val="97000"/>
                  <a:lumOff val="3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0949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75715"/>
            <a:ext cx="12191999" cy="5264450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buNone/>
            </a:pPr>
            <a:r>
              <a:rPr lang="bg-BG" sz="2400" b="1" u="sng" dirty="0">
                <a:latin typeface="Candara" panose="020E0502030303020204" pitchFamily="34" charset="0"/>
              </a:rPr>
              <a:t>Проект на р</a:t>
            </a:r>
            <a:r>
              <a:rPr lang="en-GB" sz="2400" b="1" u="sng" dirty="0" err="1" smtClean="0">
                <a:latin typeface="Candara" panose="020E0502030303020204" pitchFamily="34" charset="0"/>
              </a:rPr>
              <a:t>ешение</a:t>
            </a:r>
            <a:endParaRPr lang="bg-BG" sz="2400" b="1" u="sng" dirty="0" smtClean="0">
              <a:latin typeface="Candara" panose="020E0502030303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bg-BG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bg-BG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Комитетът за наблюдение на ОПНОИР дава съгласие Управляващият орган на Оперативна програма „Наука и образование за интелигентен растеж да пристъпи към покана за сключване на административни договори за предоставяне на безвъзмездна финансова помощ по проектните предложения от резервния списък по процедура BG05M2OP001-1.002 „Изграждане и развитие на центрове за компетентност“ по реда на тяхното класиране и до приключване на наличния свободен финансов ресурс по приоритетна ос 1 на програмата в размер </a:t>
            </a:r>
            <a:r>
              <a:rPr lang="bg-BG" sz="24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 </a:t>
            </a:r>
            <a:r>
              <a:rPr lang="bg-BG" sz="24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23 </a:t>
            </a:r>
            <a:r>
              <a:rPr lang="bg-BG" sz="24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928 </a:t>
            </a:r>
            <a:r>
              <a:rPr lang="bg-BG" sz="240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374.39.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bg-BG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bg-BG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Комитетът за наблюдение: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bg-BG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2.1 Дава съгласие Управляващият орган на Оперативна програма „Наука и образование за интелигентен растеж“ да сключва административни договори за предоставяне на безвъзмездна финансова помощ с бенефициенти по Приоритетна ос 2 „Образование и учене през целия живот“ до 15% над определения бюджет по Приоритетна ос 2 на Оперативната програма.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bg-BG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2.2 Дава съгласие финансовите средства по т. 2.1 да се осигуряват периодично от освободения </a:t>
            </a:r>
            <a:r>
              <a:rPr lang="bg-BG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финансов ресурс </a:t>
            </a:r>
            <a:r>
              <a:rPr lang="bg-BG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процеса на договаряне и изпълнение на проектите по Приоритетна ос 2 на ОПНОИР.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bg-BG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2.3 Дава мандат на Ръководителя на Управляващия орган да инициира процедура по изготвяне на проект на Решение на Министерския съвет за осигуряване със средства от бюджета на първостепенния разпоредител – Министерство на образованието и науката (МОН) финансиране на всички верифицирани разходи за системни операции по приоритетна ос 2, за които към края на програмния период не достига финансов ресурс по приоритетна ос 2 на оперативната </a:t>
            </a:r>
            <a:r>
              <a:rPr lang="bg-BG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програма. След </a:t>
            </a:r>
            <a:r>
              <a:rPr lang="bg-BG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изготвянето на проекта на Решение на Министерския </a:t>
            </a:r>
            <a:r>
              <a:rPr lang="bg-BG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съвет, </a:t>
            </a:r>
            <a:r>
              <a:rPr lang="bg-BG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същият да бъде изпратен за предварително съгласуване в рамките на Съвета за координация и управление на средствата от Европейския съюз (СКУСЕС</a:t>
            </a:r>
            <a:r>
              <a:rPr lang="bg-BG" sz="2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).</a:t>
            </a:r>
            <a:endParaRPr lang="en-US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4742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81743" y="1540782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bg-BG" sz="30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Благодаря </a:t>
            </a:r>
            <a:r>
              <a:rPr lang="bg-BG" sz="30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Ви за </a:t>
            </a:r>
            <a:r>
              <a:rPr lang="bg-BG" sz="30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вниманието!</a:t>
            </a:r>
            <a:endParaRPr lang="en-US" sz="3000" b="1" cap="small" dirty="0">
              <a:solidFill>
                <a:srgbClr val="A51321"/>
              </a:solidFill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465614"/>
            <a:ext cx="11821886" cy="3802954"/>
          </a:xfrm>
        </p:spPr>
        <p:txBody>
          <a:bodyPr>
            <a:normAutofit/>
          </a:bodyPr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bg-BG" u="sng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b="1" u="sng" dirty="0" smtClean="0">
                <a:solidFill>
                  <a:schemeClr val="accent5">
                    <a:lumMod val="50000"/>
                  </a:schemeClr>
                </a:solidFill>
              </a:rPr>
              <a:t>Координати за контакт:</a:t>
            </a:r>
          </a:p>
          <a:p>
            <a:pPr marL="0" indent="0" algn="ctr">
              <a:spcBef>
                <a:spcPts val="600"/>
              </a:spcBef>
              <a:buNone/>
            </a:pPr>
            <a:endParaRPr lang="bg-BG" sz="28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dirty="0" smtClean="0">
                <a:solidFill>
                  <a:schemeClr val="accent5">
                    <a:lumMod val="50000"/>
                  </a:schemeClr>
                </a:solidFill>
              </a:rPr>
              <a:t>гр.София, 1113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dirty="0" smtClean="0">
                <a:solidFill>
                  <a:schemeClr val="accent5">
                    <a:lumMod val="50000"/>
                  </a:schemeClr>
                </a:solidFill>
              </a:rPr>
              <a:t>Бул.Цариградско шосе №125, блок 5, ет.1</a:t>
            </a:r>
          </a:p>
          <a:p>
            <a:pPr marL="0" indent="0" algn="ctr">
              <a:spcBef>
                <a:spcPts val="600"/>
              </a:spcBef>
              <a:buNone/>
            </a:pPr>
            <a:r>
              <a:rPr lang="bg-BG" sz="2800" dirty="0" smtClean="0">
                <a:solidFill>
                  <a:schemeClr val="accent5">
                    <a:lumMod val="50000"/>
                  </a:schemeClr>
                </a:solidFill>
              </a:rPr>
              <a:t>Тел: </a:t>
            </a:r>
            <a:r>
              <a:rPr lang="en-GB" sz="2800" dirty="0" smtClean="0">
                <a:solidFill>
                  <a:schemeClr val="accent5">
                    <a:lumMod val="50000"/>
                  </a:schemeClr>
                </a:solidFill>
              </a:rPr>
              <a:t>+359 2 46 76 10</a:t>
            </a:r>
            <a:r>
              <a:rPr lang="bg-BG" sz="2800" dirty="0" smtClean="0">
                <a:solidFill>
                  <a:schemeClr val="accent5">
                    <a:lumMod val="50000"/>
                  </a:schemeClr>
                </a:solidFill>
              </a:rPr>
              <a:t>1</a:t>
            </a:r>
            <a:endParaRPr lang="en-GB" sz="28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marL="0" indent="0" algn="ctr">
              <a:spcBef>
                <a:spcPts val="600"/>
              </a:spcBef>
              <a:buNone/>
            </a:pPr>
            <a:r>
              <a:rPr lang="en-US" sz="2800" dirty="0" smtClean="0">
                <a:solidFill>
                  <a:schemeClr val="accent5">
                    <a:lumMod val="50000"/>
                  </a:schemeClr>
                </a:solidFill>
              </a:rPr>
              <a:t>http</a:t>
            </a:r>
            <a:r>
              <a:rPr lang="en-US" sz="2800" dirty="0">
                <a:solidFill>
                  <a:schemeClr val="accent5">
                    <a:lumMod val="50000"/>
                  </a:schemeClr>
                </a:solidFill>
              </a:rPr>
              <a:t>://opnoir.bg/</a:t>
            </a:r>
            <a:endParaRPr lang="bg-BG" sz="2800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1566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7952</TotalTime>
  <Words>747</Words>
  <Application>Microsoft Office PowerPoint</Application>
  <PresentationFormat>Widescreen</PresentationFormat>
  <Paragraphs>105</Paragraphs>
  <Slides>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Candara</vt:lpstr>
      <vt:lpstr>Times New Roman</vt:lpstr>
      <vt:lpstr>Office Theme</vt:lpstr>
      <vt:lpstr>Точка 4: Представяне, обсъждане и вземане на решение за над договаряне на наличния финансов ресурс по Оперативна програма „Наука и образование за интелигентен растеж“ 2014-2020 г.  11-то заседание на Комитета за наблюдение гр.София, 29 май 2019 г. </vt:lpstr>
      <vt:lpstr>Финансово изпълнение на приоритетна ос 1</vt:lpstr>
      <vt:lpstr> Информация за резервните проекти по Приоритетна ос 1 (процедура BG05M2OP001-1.002 Изграждане и развитие на Центрове за компетентност)</vt:lpstr>
      <vt:lpstr>PowerPoint Presentation</vt:lpstr>
      <vt:lpstr>PowerPoint Presentation</vt:lpstr>
      <vt:lpstr>Благодаря Ви за вниманието!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РАБОТНА СРЕЩА на УО на ОП НОИР</dc:title>
  <dc:creator>KG</dc:creator>
  <cp:lastModifiedBy>Ivan Popov</cp:lastModifiedBy>
  <cp:revision>552</cp:revision>
  <cp:lastPrinted>2018-09-18T09:54:03Z</cp:lastPrinted>
  <dcterms:created xsi:type="dcterms:W3CDTF">2016-05-13T12:08:51Z</dcterms:created>
  <dcterms:modified xsi:type="dcterms:W3CDTF">2019-05-13T07:09:25Z</dcterms:modified>
</cp:coreProperties>
</file>