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7.xml" ContentType="application/vnd.ms-office.drawingml.diagramDrawing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drawing5.xml" ContentType="application/vnd.ms-office.drawingml.diagramDrawing+xml"/>
  <Override PartName="/ppt/diagrams/drawing10.xml" ContentType="application/vnd.ms-office.drawingml.diagramDrawing+xml"/>
  <Override PartName="/ppt/slides/slide5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6.xml" ContentType="application/vnd.ms-office.drawingml.diagramDrawing+xml"/>
  <Override PartName="/ppt/diagrams/drawing11.xml" ContentType="application/vnd.ms-office.drawingml.diagramDrawing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diagrams/drawing4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7"/>
  </p:notesMasterIdLst>
  <p:handoutMasterIdLst>
    <p:handoutMasterId r:id="rId18"/>
  </p:handoutMasterIdLst>
  <p:sldIdLst>
    <p:sldId id="257" r:id="rId2"/>
    <p:sldId id="289" r:id="rId3"/>
    <p:sldId id="295" r:id="rId4"/>
    <p:sldId id="299" r:id="rId5"/>
    <p:sldId id="300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294" r:id="rId16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A51321"/>
    <a:srgbClr val="00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AF6599-4567-4100-BFDA-72AE0E2781CA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F45B85D-BA23-4D5D-84AD-344E54F44204}">
      <dgm:prSet phldrT="[Text]" custT="1"/>
      <dgm:spPr/>
      <dgm:t>
        <a:bodyPr/>
        <a:lstStyle/>
        <a:p>
          <a:r>
            <a:rPr lang="bg-BG" sz="2200" dirty="0" smtClean="0"/>
            <a:t>Приоритетна ос 1. </a:t>
          </a:r>
          <a:r>
            <a:rPr lang="ru-RU" sz="2200" b="0" i="0" dirty="0" err="1" smtClean="0"/>
            <a:t>Научни</a:t>
          </a:r>
          <a:r>
            <a:rPr lang="ru-RU" sz="2200" b="0" i="0" dirty="0" smtClean="0"/>
            <a:t> </a:t>
          </a:r>
          <a:r>
            <a:rPr lang="ru-RU" sz="2200" b="0" i="0" dirty="0" err="1" smtClean="0"/>
            <a:t>изследвания</a:t>
          </a:r>
          <a:r>
            <a:rPr lang="ru-RU" sz="2200" b="0" i="0" dirty="0" smtClean="0"/>
            <a:t> и технологично развитие</a:t>
          </a:r>
          <a:endParaRPr lang="en-US" sz="2200" dirty="0"/>
        </a:p>
      </dgm:t>
    </dgm:pt>
    <dgm:pt modelId="{228121CB-187E-43AD-B2FB-43BC304290FC}" type="parTrans" cxnId="{6F9DDD7D-1167-4ABD-AC94-2D5DF3B55D54}">
      <dgm:prSet/>
      <dgm:spPr/>
      <dgm:t>
        <a:bodyPr/>
        <a:lstStyle/>
        <a:p>
          <a:endParaRPr lang="en-US"/>
        </a:p>
      </dgm:t>
    </dgm:pt>
    <dgm:pt modelId="{5D3D944F-B9CF-42E8-A6E2-F41477302C09}" type="sibTrans" cxnId="{6F9DDD7D-1167-4ABD-AC94-2D5DF3B55D54}">
      <dgm:prSet/>
      <dgm:spPr/>
      <dgm:t>
        <a:bodyPr/>
        <a:lstStyle/>
        <a:p>
          <a:endParaRPr lang="en-US"/>
        </a:p>
      </dgm:t>
    </dgm:pt>
    <dgm:pt modelId="{C83ED531-F7ED-4349-A277-FBF24A5DB187}">
      <dgm:prSet phldrT="[Text]" custT="1"/>
      <dgm:spPr/>
      <dgm:t>
        <a:bodyPr/>
        <a:lstStyle/>
        <a:p>
          <a:r>
            <a:rPr lang="bg-BG" sz="1600" dirty="0" smtClean="0">
              <a:solidFill>
                <a:schemeClr val="tx2"/>
              </a:solidFill>
            </a:rPr>
            <a:t>Изграждане на регионални научни центрове</a:t>
          </a:r>
          <a:endParaRPr lang="en-US" sz="1600" dirty="0">
            <a:solidFill>
              <a:schemeClr val="tx2"/>
            </a:solidFill>
          </a:endParaRPr>
        </a:p>
      </dgm:t>
    </dgm:pt>
    <dgm:pt modelId="{AC7EF4B6-B505-496A-8DDE-3603AAACC7F5}" type="parTrans" cxnId="{AF7EF0B3-BD5B-4E6B-A22F-E35F57702B08}">
      <dgm:prSet/>
      <dgm:spPr/>
      <dgm:t>
        <a:bodyPr/>
        <a:lstStyle/>
        <a:p>
          <a:endParaRPr lang="en-US"/>
        </a:p>
      </dgm:t>
    </dgm:pt>
    <dgm:pt modelId="{0D7A1557-DD6E-48B4-BAA6-B298501B654F}" type="sibTrans" cxnId="{AF7EF0B3-BD5B-4E6B-A22F-E35F57702B08}">
      <dgm:prSet/>
      <dgm:spPr/>
      <dgm:t>
        <a:bodyPr/>
        <a:lstStyle/>
        <a:p>
          <a:endParaRPr lang="en-US"/>
        </a:p>
      </dgm:t>
    </dgm:pt>
    <dgm:pt modelId="{7C1F9748-7D90-44F4-8E4E-6E29E7EF5613}">
      <dgm:prSet phldrT="[Text]" custT="1"/>
      <dgm:spPr/>
      <dgm:t>
        <a:bodyPr/>
        <a:lstStyle/>
        <a:p>
          <a:r>
            <a:rPr lang="bg-BG" sz="1600" dirty="0" smtClean="0">
              <a:solidFill>
                <a:schemeClr val="tx2"/>
              </a:solidFill>
            </a:rPr>
            <a:t>Уникални научни инфраструктури</a:t>
          </a:r>
          <a:endParaRPr lang="en-US" sz="1600" dirty="0">
            <a:solidFill>
              <a:schemeClr val="tx2"/>
            </a:solidFill>
          </a:endParaRPr>
        </a:p>
      </dgm:t>
    </dgm:pt>
    <dgm:pt modelId="{9262DAEB-D1F6-4575-98B0-E13D2CE0D74E}" type="parTrans" cxnId="{10E6CC99-DB7E-4B51-8F79-D5C2DFE5FBDC}">
      <dgm:prSet/>
      <dgm:spPr/>
      <dgm:t>
        <a:bodyPr/>
        <a:lstStyle/>
        <a:p>
          <a:endParaRPr lang="en-US"/>
        </a:p>
      </dgm:t>
    </dgm:pt>
    <dgm:pt modelId="{AD9975A8-060B-47C6-89D9-8C64FF84C26C}" type="sibTrans" cxnId="{10E6CC99-DB7E-4B51-8F79-D5C2DFE5FBDC}">
      <dgm:prSet/>
      <dgm:spPr/>
      <dgm:t>
        <a:bodyPr/>
        <a:lstStyle/>
        <a:p>
          <a:endParaRPr lang="en-US"/>
        </a:p>
      </dgm:t>
    </dgm:pt>
    <dgm:pt modelId="{BEB114A2-F6DA-41C8-A825-8699DB125C7A}">
      <dgm:prSet phldrT="[Text]" custT="1"/>
      <dgm:spPr/>
      <dgm:t>
        <a:bodyPr/>
        <a:lstStyle/>
        <a:p>
          <a:r>
            <a:rPr lang="bg-BG" sz="2200" dirty="0" smtClean="0"/>
            <a:t>Приоритетна ос 2. </a:t>
          </a:r>
          <a:r>
            <a:rPr lang="ru-RU" sz="2200" b="0" i="0" dirty="0" smtClean="0"/>
            <a:t>Образование и </a:t>
          </a:r>
          <a:r>
            <a:rPr lang="ru-RU" sz="2200" b="0" i="0" dirty="0" err="1" smtClean="0"/>
            <a:t>учене</a:t>
          </a:r>
          <a:r>
            <a:rPr lang="ru-RU" sz="2200" b="0" i="0" dirty="0" smtClean="0"/>
            <a:t> </a:t>
          </a:r>
          <a:r>
            <a:rPr lang="ru-RU" sz="2200" b="0" i="0" dirty="0" err="1" smtClean="0"/>
            <a:t>през</a:t>
          </a:r>
          <a:r>
            <a:rPr lang="ru-RU" sz="2200" b="0" i="0" dirty="0" smtClean="0"/>
            <a:t> </a:t>
          </a:r>
          <a:r>
            <a:rPr lang="ru-RU" sz="2200" b="0" i="0" dirty="0" err="1" smtClean="0"/>
            <a:t>целия</a:t>
          </a:r>
          <a:r>
            <a:rPr lang="ru-RU" sz="2200" b="0" i="0" dirty="0" smtClean="0"/>
            <a:t> живот</a:t>
          </a:r>
          <a:endParaRPr lang="en-US" sz="2200" dirty="0"/>
        </a:p>
      </dgm:t>
    </dgm:pt>
    <dgm:pt modelId="{93CF194E-441A-476A-9E41-B8058B0C3B53}" type="parTrans" cxnId="{872AE06C-5EA1-4951-BB10-48AF9FB78817}">
      <dgm:prSet/>
      <dgm:spPr/>
      <dgm:t>
        <a:bodyPr/>
        <a:lstStyle/>
        <a:p>
          <a:endParaRPr lang="en-US"/>
        </a:p>
      </dgm:t>
    </dgm:pt>
    <dgm:pt modelId="{2E07AAE8-F467-4B74-BE36-BD1A3060131F}" type="sibTrans" cxnId="{872AE06C-5EA1-4951-BB10-48AF9FB78817}">
      <dgm:prSet/>
      <dgm:spPr/>
      <dgm:t>
        <a:bodyPr/>
        <a:lstStyle/>
        <a:p>
          <a:endParaRPr lang="en-US"/>
        </a:p>
      </dgm:t>
    </dgm:pt>
    <dgm:pt modelId="{37B7E9CB-1186-4EB6-800F-4F1109D78348}">
      <dgm:prSet phldrT="[Text]" custT="1"/>
      <dgm:spPr/>
      <dgm:t>
        <a:bodyPr/>
        <a:lstStyle/>
        <a:p>
          <a:r>
            <a:rPr lang="bg-BG" sz="1600" dirty="0" smtClean="0">
              <a:solidFill>
                <a:schemeClr val="tx2"/>
              </a:solidFill>
            </a:rPr>
            <a:t>Да работим в България</a:t>
          </a:r>
          <a:endParaRPr lang="en-US" sz="1600" dirty="0">
            <a:solidFill>
              <a:schemeClr val="tx2"/>
            </a:solidFill>
          </a:endParaRPr>
        </a:p>
      </dgm:t>
    </dgm:pt>
    <dgm:pt modelId="{BB8509C7-18FD-464C-B56B-ED9A24B3DB11}" type="parTrans" cxnId="{1BF00F4D-DD04-4212-B453-BDCD4AC7AA33}">
      <dgm:prSet/>
      <dgm:spPr/>
      <dgm:t>
        <a:bodyPr/>
        <a:lstStyle/>
        <a:p>
          <a:endParaRPr lang="en-US"/>
        </a:p>
      </dgm:t>
    </dgm:pt>
    <dgm:pt modelId="{4B2625B7-2597-4407-884E-6BA58C61D354}" type="sibTrans" cxnId="{1BF00F4D-DD04-4212-B453-BDCD4AC7AA33}">
      <dgm:prSet/>
      <dgm:spPr/>
      <dgm:t>
        <a:bodyPr/>
        <a:lstStyle/>
        <a:p>
          <a:endParaRPr lang="en-US"/>
        </a:p>
      </dgm:t>
    </dgm:pt>
    <dgm:pt modelId="{A9FD81EF-BF74-4026-819B-BEC4B41BCCF3}">
      <dgm:prSet phldrT="[Text]" custT="1"/>
      <dgm:spPr/>
      <dgm:t>
        <a:bodyPr/>
        <a:lstStyle/>
        <a:p>
          <a:r>
            <a:rPr lang="bg-BG" sz="1600" dirty="0" smtClean="0">
              <a:solidFill>
                <a:schemeClr val="tx2"/>
              </a:solidFill>
            </a:rPr>
            <a:t>Адаптиране на системите за средно професионално и висше образование спрямо изискванията на пазара на труда в България</a:t>
          </a:r>
          <a:endParaRPr lang="en-US" sz="1600" dirty="0">
            <a:solidFill>
              <a:schemeClr val="tx2"/>
            </a:solidFill>
          </a:endParaRPr>
        </a:p>
      </dgm:t>
    </dgm:pt>
    <dgm:pt modelId="{4B3C6A84-A57D-4AAF-B700-0A7E560E0F2C}" type="parTrans" cxnId="{2095C296-2AEE-4C15-80CA-ACB84C05CCE3}">
      <dgm:prSet/>
      <dgm:spPr/>
      <dgm:t>
        <a:bodyPr/>
        <a:lstStyle/>
        <a:p>
          <a:endParaRPr lang="en-US"/>
        </a:p>
      </dgm:t>
    </dgm:pt>
    <dgm:pt modelId="{4CD9EF38-A1F8-453A-8736-5BE980F30204}" type="sibTrans" cxnId="{2095C296-2AEE-4C15-80CA-ACB84C05CCE3}">
      <dgm:prSet/>
      <dgm:spPr/>
      <dgm:t>
        <a:bodyPr/>
        <a:lstStyle/>
        <a:p>
          <a:endParaRPr lang="en-US"/>
        </a:p>
      </dgm:t>
    </dgm:pt>
    <dgm:pt modelId="{1973E145-D62A-4520-8087-AF9679BD9A42}">
      <dgm:prSet phldrT="[Text]" custT="1"/>
      <dgm:spPr/>
      <dgm:t>
        <a:bodyPr/>
        <a:lstStyle/>
        <a:p>
          <a:r>
            <a:rPr lang="bg-BG" sz="2200" dirty="0" smtClean="0"/>
            <a:t>Приоритетна ос 3. </a:t>
          </a:r>
          <a:r>
            <a:rPr lang="ru-RU" sz="2200" b="0" i="0" dirty="0" err="1" smtClean="0"/>
            <a:t>Образователна</a:t>
          </a:r>
          <a:r>
            <a:rPr lang="ru-RU" sz="2200" b="0" i="0" dirty="0" smtClean="0"/>
            <a:t> среда за активно </a:t>
          </a:r>
          <a:r>
            <a:rPr lang="ru-RU" sz="2200" b="0" i="0" dirty="0" err="1" smtClean="0"/>
            <a:t>социално</a:t>
          </a:r>
          <a:r>
            <a:rPr lang="ru-RU" sz="2200" b="0" i="0" dirty="0" smtClean="0"/>
            <a:t> </a:t>
          </a:r>
          <a:r>
            <a:rPr lang="ru-RU" sz="2200" b="0" i="0" dirty="0" err="1" smtClean="0"/>
            <a:t>приобщаване</a:t>
          </a:r>
          <a:endParaRPr lang="en-US" sz="2200" dirty="0"/>
        </a:p>
      </dgm:t>
    </dgm:pt>
    <dgm:pt modelId="{E4F00E87-3E6B-4875-8ACE-B93D45DB525E}" type="parTrans" cxnId="{7A553312-8031-40D6-A6FF-6AD9A26B72CF}">
      <dgm:prSet/>
      <dgm:spPr/>
      <dgm:t>
        <a:bodyPr/>
        <a:lstStyle/>
        <a:p>
          <a:endParaRPr lang="en-US"/>
        </a:p>
      </dgm:t>
    </dgm:pt>
    <dgm:pt modelId="{9596DE72-9D9E-4C04-8FC1-EF0E07EDE788}" type="sibTrans" cxnId="{7A553312-8031-40D6-A6FF-6AD9A26B72CF}">
      <dgm:prSet/>
      <dgm:spPr/>
      <dgm:t>
        <a:bodyPr/>
        <a:lstStyle/>
        <a:p>
          <a:endParaRPr lang="en-US"/>
        </a:p>
      </dgm:t>
    </dgm:pt>
    <dgm:pt modelId="{34170212-26F8-4441-8D41-00D23ED583D5}">
      <dgm:prSet phldrT="[Text]" custT="1"/>
      <dgm:spPr/>
      <dgm:t>
        <a:bodyPr/>
        <a:lstStyle/>
        <a:p>
          <a:r>
            <a:rPr lang="bg-BG" sz="1600" dirty="0" smtClean="0">
              <a:solidFill>
                <a:schemeClr val="tx2"/>
              </a:solidFill>
            </a:rPr>
            <a:t>Повишаване на капацитета на педагогическите специалисти за работа в мултикултурна среда</a:t>
          </a:r>
          <a:endParaRPr lang="en-US" sz="1600" dirty="0">
            <a:solidFill>
              <a:schemeClr val="tx2"/>
            </a:solidFill>
          </a:endParaRPr>
        </a:p>
      </dgm:t>
    </dgm:pt>
    <dgm:pt modelId="{0C406E60-274B-47C3-8125-AA55B4534999}" type="parTrans" cxnId="{9A63D347-AA4B-4C11-B223-C1FFF8760CE3}">
      <dgm:prSet/>
      <dgm:spPr/>
      <dgm:t>
        <a:bodyPr/>
        <a:lstStyle/>
        <a:p>
          <a:endParaRPr lang="en-US"/>
        </a:p>
      </dgm:t>
    </dgm:pt>
    <dgm:pt modelId="{3078092D-48A0-4276-A81B-B8E99A514039}" type="sibTrans" cxnId="{9A63D347-AA4B-4C11-B223-C1FFF8760CE3}">
      <dgm:prSet/>
      <dgm:spPr/>
      <dgm:t>
        <a:bodyPr/>
        <a:lstStyle/>
        <a:p>
          <a:endParaRPr lang="en-US"/>
        </a:p>
      </dgm:t>
    </dgm:pt>
    <dgm:pt modelId="{EACA15F7-E37A-4F6E-80DB-E2BB754F017C}">
      <dgm:prSet phldrT="[Text]" custT="1"/>
      <dgm:spPr/>
      <dgm:t>
        <a:bodyPr/>
        <a:lstStyle/>
        <a:p>
          <a:r>
            <a:rPr lang="bg-BG" sz="1600" dirty="0" smtClean="0">
              <a:solidFill>
                <a:schemeClr val="tx2"/>
              </a:solidFill>
            </a:rPr>
            <a:t>Система за осигуряване на качество в професионалното образование и обучение</a:t>
          </a:r>
          <a:endParaRPr lang="en-US" sz="1600" dirty="0">
            <a:solidFill>
              <a:schemeClr val="tx2"/>
            </a:solidFill>
          </a:endParaRPr>
        </a:p>
      </dgm:t>
    </dgm:pt>
    <dgm:pt modelId="{0955BADB-4A02-4A9D-B562-65939FEB5ADE}" type="parTrans" cxnId="{19378FA9-CC5A-49C1-BEB4-7A598C3AE5F0}">
      <dgm:prSet/>
      <dgm:spPr/>
      <dgm:t>
        <a:bodyPr/>
        <a:lstStyle/>
        <a:p>
          <a:endParaRPr lang="en-US"/>
        </a:p>
      </dgm:t>
    </dgm:pt>
    <dgm:pt modelId="{8B4496F1-1C0A-4A20-B940-C2F895B641A3}" type="sibTrans" cxnId="{19378FA9-CC5A-49C1-BEB4-7A598C3AE5F0}">
      <dgm:prSet/>
      <dgm:spPr/>
      <dgm:t>
        <a:bodyPr/>
        <a:lstStyle/>
        <a:p>
          <a:endParaRPr lang="en-US"/>
        </a:p>
      </dgm:t>
    </dgm:pt>
    <dgm:pt modelId="{629C8513-58A5-4F36-A794-DBB45FCD0201}">
      <dgm:prSet phldrT="[Text]" custT="1"/>
      <dgm:spPr/>
      <dgm:t>
        <a:bodyPr/>
        <a:lstStyle/>
        <a:p>
          <a:r>
            <a:rPr lang="bg-BG" sz="1600" dirty="0" smtClean="0">
              <a:solidFill>
                <a:schemeClr val="tx2"/>
              </a:solidFill>
            </a:rPr>
            <a:t>Въвеждане на </a:t>
          </a:r>
          <a:r>
            <a:rPr lang="bg-BG" sz="1600" dirty="0" err="1" smtClean="0">
              <a:solidFill>
                <a:schemeClr val="tx2"/>
              </a:solidFill>
            </a:rPr>
            <a:t>дуална</a:t>
          </a:r>
          <a:r>
            <a:rPr lang="bg-BG" sz="1600" dirty="0" smtClean="0">
              <a:solidFill>
                <a:schemeClr val="tx2"/>
              </a:solidFill>
            </a:rPr>
            <a:t> система на обучение /ДОМИНО 2/</a:t>
          </a:r>
          <a:endParaRPr lang="en-US" sz="1600" dirty="0">
            <a:solidFill>
              <a:schemeClr val="tx2"/>
            </a:solidFill>
          </a:endParaRPr>
        </a:p>
      </dgm:t>
    </dgm:pt>
    <dgm:pt modelId="{186EEC07-5DC6-47A2-8BCC-4936270ECAA5}" type="parTrans" cxnId="{332BBDAC-14D2-44BE-B86B-91AC56D16A33}">
      <dgm:prSet/>
      <dgm:spPr/>
      <dgm:t>
        <a:bodyPr/>
        <a:lstStyle/>
        <a:p>
          <a:endParaRPr lang="en-US"/>
        </a:p>
      </dgm:t>
    </dgm:pt>
    <dgm:pt modelId="{7A5DA6BB-FC6F-4199-8F1E-4803000EF61C}" type="sibTrans" cxnId="{332BBDAC-14D2-44BE-B86B-91AC56D16A33}">
      <dgm:prSet/>
      <dgm:spPr/>
      <dgm:t>
        <a:bodyPr/>
        <a:lstStyle/>
        <a:p>
          <a:endParaRPr lang="en-US"/>
        </a:p>
      </dgm:t>
    </dgm:pt>
    <dgm:pt modelId="{C9605F50-459D-4A2D-84DC-956356AF9630}">
      <dgm:prSet phldrT="[Text]" custT="1"/>
      <dgm:spPr/>
      <dgm:t>
        <a:bodyPr/>
        <a:lstStyle/>
        <a:p>
          <a:r>
            <a:rPr lang="bg-BG" sz="1600" dirty="0" smtClean="0">
              <a:solidFill>
                <a:schemeClr val="tx2"/>
              </a:solidFill>
            </a:rPr>
            <a:t>Усъвършенстване на националната система за валидиране</a:t>
          </a:r>
          <a:endParaRPr lang="en-US" sz="1600" dirty="0">
            <a:solidFill>
              <a:schemeClr val="tx2"/>
            </a:solidFill>
          </a:endParaRPr>
        </a:p>
      </dgm:t>
    </dgm:pt>
    <dgm:pt modelId="{66CB299D-F5A0-4769-A634-1C338F6AD176}" type="parTrans" cxnId="{6DD28333-67F1-4E70-9FF2-E622B3EFF0A9}">
      <dgm:prSet/>
      <dgm:spPr/>
      <dgm:t>
        <a:bodyPr/>
        <a:lstStyle/>
        <a:p>
          <a:endParaRPr lang="en-US"/>
        </a:p>
      </dgm:t>
    </dgm:pt>
    <dgm:pt modelId="{1876892F-DCFA-4703-92E2-61217C0A2C24}" type="sibTrans" cxnId="{6DD28333-67F1-4E70-9FF2-E622B3EFF0A9}">
      <dgm:prSet/>
      <dgm:spPr/>
      <dgm:t>
        <a:bodyPr/>
        <a:lstStyle/>
        <a:p>
          <a:endParaRPr lang="en-US"/>
        </a:p>
      </dgm:t>
    </dgm:pt>
    <dgm:pt modelId="{4ADAC4CB-FF83-4B8B-B8B1-02AE6822A582}">
      <dgm:prSet phldrT="[Text]" custT="1"/>
      <dgm:spPr/>
      <dgm:t>
        <a:bodyPr/>
        <a:lstStyle/>
        <a:p>
          <a:r>
            <a:rPr lang="bg-BG" sz="1600" dirty="0" smtClean="0">
              <a:solidFill>
                <a:schemeClr val="tx2"/>
              </a:solidFill>
            </a:rPr>
            <a:t>Подкрепа на уязвими групи за достъп до висше образование</a:t>
          </a:r>
          <a:endParaRPr lang="en-US" sz="1600" dirty="0">
            <a:solidFill>
              <a:schemeClr val="tx2"/>
            </a:solidFill>
          </a:endParaRPr>
        </a:p>
      </dgm:t>
    </dgm:pt>
    <dgm:pt modelId="{FDF7F5ED-8FFD-4F33-8E99-8E43810B128A}" type="parTrans" cxnId="{3CB4B3E9-1A44-410F-BB07-C6E72CCCE01C}">
      <dgm:prSet/>
      <dgm:spPr/>
      <dgm:t>
        <a:bodyPr/>
        <a:lstStyle/>
        <a:p>
          <a:endParaRPr lang="en-US"/>
        </a:p>
      </dgm:t>
    </dgm:pt>
    <dgm:pt modelId="{FAC98E42-DB83-4413-8BF5-57503E498BD3}" type="sibTrans" cxnId="{3CB4B3E9-1A44-410F-BB07-C6E72CCCE01C}">
      <dgm:prSet/>
      <dgm:spPr/>
      <dgm:t>
        <a:bodyPr/>
        <a:lstStyle/>
        <a:p>
          <a:endParaRPr lang="en-US"/>
        </a:p>
      </dgm:t>
    </dgm:pt>
    <dgm:pt modelId="{60CB38D1-DEE5-455D-A83E-09D526DF8A31}" type="pres">
      <dgm:prSet presAssocID="{85AF6599-4567-4100-BFDA-72AE0E2781C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7E7ED9B-F9BB-4F22-9BEC-175E00391246}" type="pres">
      <dgm:prSet presAssocID="{5F45B85D-BA23-4D5D-84AD-344E54F44204}" presName="linNode" presStyleCnt="0"/>
      <dgm:spPr/>
    </dgm:pt>
    <dgm:pt modelId="{E736F62A-2E58-4746-8C12-FFAB5019171B}" type="pres">
      <dgm:prSet presAssocID="{5F45B85D-BA23-4D5D-84AD-344E54F44204}" presName="parentText" presStyleLbl="node1" presStyleIdx="0" presStyleCnt="3" custLinFactNeighborX="182" custLinFactNeighborY="-804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05690C-BEE9-4293-9AF1-E9ADD2F8E066}" type="pres">
      <dgm:prSet presAssocID="{5F45B85D-BA23-4D5D-84AD-344E54F44204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B6F4F0-BC36-4079-BF61-A9FE827D40D8}" type="pres">
      <dgm:prSet presAssocID="{5D3D944F-B9CF-42E8-A6E2-F41477302C09}" presName="sp" presStyleCnt="0"/>
      <dgm:spPr/>
    </dgm:pt>
    <dgm:pt modelId="{4E46F054-841A-4AB0-9C37-D3963449737F}" type="pres">
      <dgm:prSet presAssocID="{BEB114A2-F6DA-41C8-A825-8699DB125C7A}" presName="linNode" presStyleCnt="0"/>
      <dgm:spPr/>
    </dgm:pt>
    <dgm:pt modelId="{ED494820-B1D2-4488-9071-DA434FF50996}" type="pres">
      <dgm:prSet presAssocID="{BEB114A2-F6DA-41C8-A825-8699DB125C7A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4DFE86-90BC-495D-8177-0B60234A7E62}" type="pres">
      <dgm:prSet presAssocID="{BEB114A2-F6DA-41C8-A825-8699DB125C7A}" presName="descendantText" presStyleLbl="alignAccFollowNode1" presStyleIdx="1" presStyleCnt="3" custScaleY="1830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1183E0-785E-4782-AC4D-55B841FB1021}" type="pres">
      <dgm:prSet presAssocID="{2E07AAE8-F467-4B74-BE36-BD1A3060131F}" presName="sp" presStyleCnt="0"/>
      <dgm:spPr/>
    </dgm:pt>
    <dgm:pt modelId="{A49E4407-1E92-492D-9587-4310846C4514}" type="pres">
      <dgm:prSet presAssocID="{1973E145-D62A-4520-8087-AF9679BD9A42}" presName="linNode" presStyleCnt="0"/>
      <dgm:spPr/>
    </dgm:pt>
    <dgm:pt modelId="{09DEA4A9-FFCF-4DBF-812E-A1E4CE44A2CE}" type="pres">
      <dgm:prSet presAssocID="{1973E145-D62A-4520-8087-AF9679BD9A42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E71477-CB97-484D-9040-C4C7D33609F4}" type="pres">
      <dgm:prSet presAssocID="{1973E145-D62A-4520-8087-AF9679BD9A42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ABBCE7-13D8-47CD-A2A3-2D72246A88A5}" type="presOf" srcId="{85AF6599-4567-4100-BFDA-72AE0E2781CA}" destId="{60CB38D1-DEE5-455D-A83E-09D526DF8A31}" srcOrd="0" destOrd="0" presId="urn:microsoft.com/office/officeart/2005/8/layout/vList5"/>
    <dgm:cxn modelId="{110B010E-02EA-4AE2-BC0A-EC76B43CCB60}" type="presOf" srcId="{A9FD81EF-BF74-4026-819B-BEC4B41BCCF3}" destId="{3B4DFE86-90BC-495D-8177-0B60234A7E62}" srcOrd="0" destOrd="1" presId="urn:microsoft.com/office/officeart/2005/8/layout/vList5"/>
    <dgm:cxn modelId="{DB8743A3-F8F3-4799-860A-8D045B32F86D}" type="presOf" srcId="{C9605F50-459D-4A2D-84DC-956356AF9630}" destId="{3B4DFE86-90BC-495D-8177-0B60234A7E62}" srcOrd="0" destOrd="4" presId="urn:microsoft.com/office/officeart/2005/8/layout/vList5"/>
    <dgm:cxn modelId="{64425C42-0207-45D4-B906-E2F2E28C000A}" type="presOf" srcId="{7C1F9748-7D90-44F4-8E4E-6E29E7EF5613}" destId="{8505690C-BEE9-4293-9AF1-E9ADD2F8E066}" srcOrd="0" destOrd="1" presId="urn:microsoft.com/office/officeart/2005/8/layout/vList5"/>
    <dgm:cxn modelId="{332BBDAC-14D2-44BE-B86B-91AC56D16A33}" srcId="{BEB114A2-F6DA-41C8-A825-8699DB125C7A}" destId="{629C8513-58A5-4F36-A794-DBB45FCD0201}" srcOrd="3" destOrd="0" parTransId="{186EEC07-5DC6-47A2-8BCC-4936270ECAA5}" sibTransId="{7A5DA6BB-FC6F-4199-8F1E-4803000EF61C}"/>
    <dgm:cxn modelId="{67BF709A-BB82-4450-846A-CFC418742CD7}" type="presOf" srcId="{34170212-26F8-4441-8D41-00D23ED583D5}" destId="{4EE71477-CB97-484D-9040-C4C7D33609F4}" srcOrd="0" destOrd="0" presId="urn:microsoft.com/office/officeart/2005/8/layout/vList5"/>
    <dgm:cxn modelId="{4F66CDE3-9341-4BCE-AFE4-CAEF4A36287A}" type="presOf" srcId="{629C8513-58A5-4F36-A794-DBB45FCD0201}" destId="{3B4DFE86-90BC-495D-8177-0B60234A7E62}" srcOrd="0" destOrd="3" presId="urn:microsoft.com/office/officeart/2005/8/layout/vList5"/>
    <dgm:cxn modelId="{6F9DDD7D-1167-4ABD-AC94-2D5DF3B55D54}" srcId="{85AF6599-4567-4100-BFDA-72AE0E2781CA}" destId="{5F45B85D-BA23-4D5D-84AD-344E54F44204}" srcOrd="0" destOrd="0" parTransId="{228121CB-187E-43AD-B2FB-43BC304290FC}" sibTransId="{5D3D944F-B9CF-42E8-A6E2-F41477302C09}"/>
    <dgm:cxn modelId="{95C1FD4A-567D-4708-9D22-EC69AB0D88E7}" type="presOf" srcId="{EACA15F7-E37A-4F6E-80DB-E2BB754F017C}" destId="{3B4DFE86-90BC-495D-8177-0B60234A7E62}" srcOrd="0" destOrd="2" presId="urn:microsoft.com/office/officeart/2005/8/layout/vList5"/>
    <dgm:cxn modelId="{872AE06C-5EA1-4951-BB10-48AF9FB78817}" srcId="{85AF6599-4567-4100-BFDA-72AE0E2781CA}" destId="{BEB114A2-F6DA-41C8-A825-8699DB125C7A}" srcOrd="1" destOrd="0" parTransId="{93CF194E-441A-476A-9E41-B8058B0C3B53}" sibTransId="{2E07AAE8-F467-4B74-BE36-BD1A3060131F}"/>
    <dgm:cxn modelId="{1BF00F4D-DD04-4212-B453-BDCD4AC7AA33}" srcId="{BEB114A2-F6DA-41C8-A825-8699DB125C7A}" destId="{37B7E9CB-1186-4EB6-800F-4F1109D78348}" srcOrd="0" destOrd="0" parTransId="{BB8509C7-18FD-464C-B56B-ED9A24B3DB11}" sibTransId="{4B2625B7-2597-4407-884E-6BA58C61D354}"/>
    <dgm:cxn modelId="{AF7EF0B3-BD5B-4E6B-A22F-E35F57702B08}" srcId="{5F45B85D-BA23-4D5D-84AD-344E54F44204}" destId="{C83ED531-F7ED-4349-A277-FBF24A5DB187}" srcOrd="0" destOrd="0" parTransId="{AC7EF4B6-B505-496A-8DDE-3603AAACC7F5}" sibTransId="{0D7A1557-DD6E-48B4-BAA6-B298501B654F}"/>
    <dgm:cxn modelId="{59BBD452-7426-4C42-A4B1-B750D5FF7843}" type="presOf" srcId="{BEB114A2-F6DA-41C8-A825-8699DB125C7A}" destId="{ED494820-B1D2-4488-9071-DA434FF50996}" srcOrd="0" destOrd="0" presId="urn:microsoft.com/office/officeart/2005/8/layout/vList5"/>
    <dgm:cxn modelId="{3D24FC18-1B38-4C61-89BE-413DF24CC05E}" type="presOf" srcId="{4ADAC4CB-FF83-4B8B-B8B1-02AE6822A582}" destId="{4EE71477-CB97-484D-9040-C4C7D33609F4}" srcOrd="0" destOrd="1" presId="urn:microsoft.com/office/officeart/2005/8/layout/vList5"/>
    <dgm:cxn modelId="{FB61252E-967D-4FA9-99DF-961572203917}" type="presOf" srcId="{5F45B85D-BA23-4D5D-84AD-344E54F44204}" destId="{E736F62A-2E58-4746-8C12-FFAB5019171B}" srcOrd="0" destOrd="0" presId="urn:microsoft.com/office/officeart/2005/8/layout/vList5"/>
    <dgm:cxn modelId="{10E6CC99-DB7E-4B51-8F79-D5C2DFE5FBDC}" srcId="{5F45B85D-BA23-4D5D-84AD-344E54F44204}" destId="{7C1F9748-7D90-44F4-8E4E-6E29E7EF5613}" srcOrd="1" destOrd="0" parTransId="{9262DAEB-D1F6-4575-98B0-E13D2CE0D74E}" sibTransId="{AD9975A8-060B-47C6-89D9-8C64FF84C26C}"/>
    <dgm:cxn modelId="{9A63D347-AA4B-4C11-B223-C1FFF8760CE3}" srcId="{1973E145-D62A-4520-8087-AF9679BD9A42}" destId="{34170212-26F8-4441-8D41-00D23ED583D5}" srcOrd="0" destOrd="0" parTransId="{0C406E60-274B-47C3-8125-AA55B4534999}" sibTransId="{3078092D-48A0-4276-A81B-B8E99A514039}"/>
    <dgm:cxn modelId="{3CB4B3E9-1A44-410F-BB07-C6E72CCCE01C}" srcId="{1973E145-D62A-4520-8087-AF9679BD9A42}" destId="{4ADAC4CB-FF83-4B8B-B8B1-02AE6822A582}" srcOrd="1" destOrd="0" parTransId="{FDF7F5ED-8FFD-4F33-8E99-8E43810B128A}" sibTransId="{FAC98E42-DB83-4413-8BF5-57503E498BD3}"/>
    <dgm:cxn modelId="{7A553312-8031-40D6-A6FF-6AD9A26B72CF}" srcId="{85AF6599-4567-4100-BFDA-72AE0E2781CA}" destId="{1973E145-D62A-4520-8087-AF9679BD9A42}" srcOrd="2" destOrd="0" parTransId="{E4F00E87-3E6B-4875-8ACE-B93D45DB525E}" sibTransId="{9596DE72-9D9E-4C04-8FC1-EF0E07EDE788}"/>
    <dgm:cxn modelId="{57832C6D-FBFA-4CC3-AB2E-7C7763E99344}" type="presOf" srcId="{37B7E9CB-1186-4EB6-800F-4F1109D78348}" destId="{3B4DFE86-90BC-495D-8177-0B60234A7E62}" srcOrd="0" destOrd="0" presId="urn:microsoft.com/office/officeart/2005/8/layout/vList5"/>
    <dgm:cxn modelId="{2095C296-2AEE-4C15-80CA-ACB84C05CCE3}" srcId="{BEB114A2-F6DA-41C8-A825-8699DB125C7A}" destId="{A9FD81EF-BF74-4026-819B-BEC4B41BCCF3}" srcOrd="1" destOrd="0" parTransId="{4B3C6A84-A57D-4AAF-B700-0A7E560E0F2C}" sibTransId="{4CD9EF38-A1F8-453A-8736-5BE980F30204}"/>
    <dgm:cxn modelId="{7927F7D9-7E35-4C10-8B21-85A6AB4DD3CB}" type="presOf" srcId="{C83ED531-F7ED-4349-A277-FBF24A5DB187}" destId="{8505690C-BEE9-4293-9AF1-E9ADD2F8E066}" srcOrd="0" destOrd="0" presId="urn:microsoft.com/office/officeart/2005/8/layout/vList5"/>
    <dgm:cxn modelId="{BA9991ED-B481-4C4E-A521-CD36B95992AB}" type="presOf" srcId="{1973E145-D62A-4520-8087-AF9679BD9A42}" destId="{09DEA4A9-FFCF-4DBF-812E-A1E4CE44A2CE}" srcOrd="0" destOrd="0" presId="urn:microsoft.com/office/officeart/2005/8/layout/vList5"/>
    <dgm:cxn modelId="{19378FA9-CC5A-49C1-BEB4-7A598C3AE5F0}" srcId="{BEB114A2-F6DA-41C8-A825-8699DB125C7A}" destId="{EACA15F7-E37A-4F6E-80DB-E2BB754F017C}" srcOrd="2" destOrd="0" parTransId="{0955BADB-4A02-4A9D-B562-65939FEB5ADE}" sibTransId="{8B4496F1-1C0A-4A20-B940-C2F895B641A3}"/>
    <dgm:cxn modelId="{6DD28333-67F1-4E70-9FF2-E622B3EFF0A9}" srcId="{BEB114A2-F6DA-41C8-A825-8699DB125C7A}" destId="{C9605F50-459D-4A2D-84DC-956356AF9630}" srcOrd="4" destOrd="0" parTransId="{66CB299D-F5A0-4769-A634-1C338F6AD176}" sibTransId="{1876892F-DCFA-4703-92E2-61217C0A2C24}"/>
    <dgm:cxn modelId="{8683FCF1-BBE0-42F5-8AE7-BBE37D9E9021}" type="presParOf" srcId="{60CB38D1-DEE5-455D-A83E-09D526DF8A31}" destId="{67E7ED9B-F9BB-4F22-9BEC-175E00391246}" srcOrd="0" destOrd="0" presId="urn:microsoft.com/office/officeart/2005/8/layout/vList5"/>
    <dgm:cxn modelId="{45238001-7DE0-4A30-B8D5-B42001830FEA}" type="presParOf" srcId="{67E7ED9B-F9BB-4F22-9BEC-175E00391246}" destId="{E736F62A-2E58-4746-8C12-FFAB5019171B}" srcOrd="0" destOrd="0" presId="urn:microsoft.com/office/officeart/2005/8/layout/vList5"/>
    <dgm:cxn modelId="{54B377D3-A52C-4D0F-9479-3C31F796BA37}" type="presParOf" srcId="{67E7ED9B-F9BB-4F22-9BEC-175E00391246}" destId="{8505690C-BEE9-4293-9AF1-E9ADD2F8E066}" srcOrd="1" destOrd="0" presId="urn:microsoft.com/office/officeart/2005/8/layout/vList5"/>
    <dgm:cxn modelId="{A337140F-D649-4086-B596-B5D09836E1B6}" type="presParOf" srcId="{60CB38D1-DEE5-455D-A83E-09D526DF8A31}" destId="{27B6F4F0-BC36-4079-BF61-A9FE827D40D8}" srcOrd="1" destOrd="0" presId="urn:microsoft.com/office/officeart/2005/8/layout/vList5"/>
    <dgm:cxn modelId="{2176756C-573A-40B2-925E-ABCC0B1C6584}" type="presParOf" srcId="{60CB38D1-DEE5-455D-A83E-09D526DF8A31}" destId="{4E46F054-841A-4AB0-9C37-D3963449737F}" srcOrd="2" destOrd="0" presId="urn:microsoft.com/office/officeart/2005/8/layout/vList5"/>
    <dgm:cxn modelId="{78FA56FF-EB18-4975-A1AF-96598BBDD48C}" type="presParOf" srcId="{4E46F054-841A-4AB0-9C37-D3963449737F}" destId="{ED494820-B1D2-4488-9071-DA434FF50996}" srcOrd="0" destOrd="0" presId="urn:microsoft.com/office/officeart/2005/8/layout/vList5"/>
    <dgm:cxn modelId="{82B42606-FDA3-41AD-96D3-C1A6BC59BF6B}" type="presParOf" srcId="{4E46F054-841A-4AB0-9C37-D3963449737F}" destId="{3B4DFE86-90BC-495D-8177-0B60234A7E62}" srcOrd="1" destOrd="0" presId="urn:microsoft.com/office/officeart/2005/8/layout/vList5"/>
    <dgm:cxn modelId="{DD124A9D-1057-4C64-9C59-D6D7D0AA9429}" type="presParOf" srcId="{60CB38D1-DEE5-455D-A83E-09D526DF8A31}" destId="{741183E0-785E-4782-AC4D-55B841FB1021}" srcOrd="3" destOrd="0" presId="urn:microsoft.com/office/officeart/2005/8/layout/vList5"/>
    <dgm:cxn modelId="{E3DDC5EA-1815-4E76-9333-3506BA2AF359}" type="presParOf" srcId="{60CB38D1-DEE5-455D-A83E-09D526DF8A31}" destId="{A49E4407-1E92-492D-9587-4310846C4514}" srcOrd="4" destOrd="0" presId="urn:microsoft.com/office/officeart/2005/8/layout/vList5"/>
    <dgm:cxn modelId="{79121EA5-32E0-46FF-A96B-D4D6DF5D61E8}" type="presParOf" srcId="{A49E4407-1E92-492D-9587-4310846C4514}" destId="{09DEA4A9-FFCF-4DBF-812E-A1E4CE44A2CE}" srcOrd="0" destOrd="0" presId="urn:microsoft.com/office/officeart/2005/8/layout/vList5"/>
    <dgm:cxn modelId="{08DFFCDC-9D66-41B0-8C29-9EECA2090AFB}" type="presParOf" srcId="{A49E4407-1E92-492D-9587-4310846C4514}" destId="{4EE71477-CB97-484D-9040-C4C7D33609F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3F78E58-353D-48AC-9224-09CF2424D88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40C243-1959-4A2E-9439-DEA14AE9A8A8}">
      <dgm:prSet phldrT="[Text]" custT="1"/>
      <dgm:spPr/>
      <dgm:t>
        <a:bodyPr/>
        <a:lstStyle/>
        <a:p>
          <a:r>
            <a:rPr lang="bg-BG" sz="1600" dirty="0" smtClean="0"/>
            <a:t>Процедура „</a:t>
          </a:r>
          <a:r>
            <a:rPr lang="bg-BG" sz="1600" dirty="0" smtClean="0">
              <a:solidFill>
                <a:schemeClr val="bg1"/>
              </a:solidFill>
            </a:rPr>
            <a:t>Изграждане на регионални научни центрове“</a:t>
          </a:r>
        </a:p>
        <a:p>
          <a:r>
            <a:rPr lang="bg-BG" sz="1600" dirty="0" smtClean="0"/>
            <a:t>Основна цел: Подобряване на капацитета за икономическо развитие на българските региони чрез предоставяне на по-високи и ориентирани към пазарните нужди публични инвестиции в приложни изследвания и научноизследователска инфраструктура.</a:t>
          </a:r>
          <a:endParaRPr lang="en-US" sz="1600" dirty="0">
            <a:solidFill>
              <a:schemeClr val="bg1"/>
            </a:solidFill>
          </a:endParaRPr>
        </a:p>
      </dgm:t>
    </dgm:pt>
    <dgm:pt modelId="{4DA1F285-F766-4104-A5B2-2ADA0AB5E358}" type="parTrans" cxnId="{72761A48-E5A6-49F0-9F5C-9E8C70C16C89}">
      <dgm:prSet/>
      <dgm:spPr/>
      <dgm:t>
        <a:bodyPr/>
        <a:lstStyle/>
        <a:p>
          <a:endParaRPr lang="en-US"/>
        </a:p>
      </dgm:t>
    </dgm:pt>
    <dgm:pt modelId="{92937B27-36C0-4DFE-8550-C4133A695711}" type="sibTrans" cxnId="{72761A48-E5A6-49F0-9F5C-9E8C70C16C89}">
      <dgm:prSet/>
      <dgm:spPr/>
      <dgm:t>
        <a:bodyPr/>
        <a:lstStyle/>
        <a:p>
          <a:endParaRPr lang="en-US"/>
        </a:p>
      </dgm:t>
    </dgm:pt>
    <dgm:pt modelId="{D9E91D6B-6D62-4483-980D-CDBBA7762634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endParaRPr lang="bg-BG" sz="1200" dirty="0" smtClean="0">
            <a:solidFill>
              <a:schemeClr val="tx2"/>
            </a:solidFill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Допустими кандидати и партньори: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dirty="0" smtClean="0">
              <a:solidFill>
                <a:schemeClr val="tx2"/>
              </a:solidFill>
            </a:rPr>
            <a:t>Научноизследователски организации, регистрирани на територията на България.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Асоциирани партньори </a:t>
          </a:r>
          <a:r>
            <a:rPr lang="bg-BG" sz="1200" dirty="0" smtClean="0">
              <a:solidFill>
                <a:schemeClr val="tx2"/>
              </a:solidFill>
            </a:rPr>
            <a:t>-  местни и регионални власти; местни юридически лица; клъстери; центрове за компетентност и центрове за върхови постижения.</a:t>
          </a:r>
        </a:p>
        <a:p>
          <a:pPr algn="ctr">
            <a:lnSpc>
              <a:spcPct val="90000"/>
            </a:lnSpc>
            <a:spcAft>
              <a:spcPct val="35000"/>
            </a:spcAft>
          </a:pPr>
          <a:endParaRPr lang="en-US" sz="1600" dirty="0">
            <a:solidFill>
              <a:schemeClr val="tx2"/>
            </a:solidFill>
          </a:endParaRPr>
        </a:p>
      </dgm:t>
    </dgm:pt>
    <dgm:pt modelId="{9900E259-84FA-4AB2-97D5-D10F6BB32C94}" type="parTrans" cxnId="{95065050-461C-434F-963B-9BDCDCFF2FB2}">
      <dgm:prSet/>
      <dgm:spPr/>
      <dgm:t>
        <a:bodyPr/>
        <a:lstStyle/>
        <a:p>
          <a:endParaRPr lang="en-US"/>
        </a:p>
      </dgm:t>
    </dgm:pt>
    <dgm:pt modelId="{58666EA6-F619-434D-8504-8486CA09B2E7}" type="sibTrans" cxnId="{95065050-461C-434F-963B-9BDCDCFF2FB2}">
      <dgm:prSet/>
      <dgm:spPr/>
      <dgm:t>
        <a:bodyPr/>
        <a:lstStyle/>
        <a:p>
          <a:endParaRPr lang="en-US"/>
        </a:p>
      </dgm:t>
    </dgm:pt>
    <dgm:pt modelId="{B157BE6C-362B-4CB2-9289-20B798817C5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/>
          <a:endParaRPr lang="bg-BG" sz="1200" u="sng" dirty="0" smtClean="0"/>
        </a:p>
        <a:p>
          <a:pPr algn="just"/>
          <a:r>
            <a:rPr lang="bg-BG" sz="1200" u="sng" dirty="0" smtClean="0">
              <a:solidFill>
                <a:schemeClr val="tx2"/>
              </a:solidFill>
            </a:rPr>
            <a:t>Допустими разходи: </a:t>
          </a:r>
        </a:p>
        <a:p>
          <a:pPr algn="just"/>
          <a:r>
            <a:rPr lang="bg-BG" sz="1200" dirty="0" smtClean="0">
              <a:solidFill>
                <a:schemeClr val="tx2"/>
              </a:solidFill>
            </a:rPr>
            <a:t>-Разходи, свързани с изграждане/реконструкция/модернизиране на Регионални научни центрове и закупуване на ДМА и ДНА; </a:t>
          </a:r>
        </a:p>
        <a:p>
          <a:pPr algn="just"/>
          <a:r>
            <a:rPr lang="bg-BG" sz="1200" dirty="0" smtClean="0">
              <a:solidFill>
                <a:schemeClr val="tx2"/>
              </a:solidFill>
            </a:rPr>
            <a:t>-Разходи за извършване на експертизи и проучвания, свързани с НИРД;</a:t>
          </a:r>
        </a:p>
        <a:p>
          <a:pPr algn="just"/>
          <a:r>
            <a:rPr lang="bg-BG" sz="1200" dirty="0" smtClean="0">
              <a:solidFill>
                <a:schemeClr val="tx2"/>
              </a:solidFill>
            </a:rPr>
            <a:t>- Разходи за публикуване на научни резултати и др.</a:t>
          </a:r>
        </a:p>
        <a:p>
          <a:pPr algn="just"/>
          <a:endParaRPr lang="en-US" sz="1200" dirty="0"/>
        </a:p>
      </dgm:t>
    </dgm:pt>
    <dgm:pt modelId="{F104C07E-7945-453D-A360-33395D73D5D5}" type="parTrans" cxnId="{DEBF9356-4EE6-4634-A9CE-2CC0D3375B40}">
      <dgm:prSet/>
      <dgm:spPr/>
      <dgm:t>
        <a:bodyPr/>
        <a:lstStyle/>
        <a:p>
          <a:endParaRPr lang="en-US"/>
        </a:p>
      </dgm:t>
    </dgm:pt>
    <dgm:pt modelId="{3C1A071C-E917-4B14-9E08-1618F2190489}" type="sibTrans" cxnId="{DEBF9356-4EE6-4634-A9CE-2CC0D3375B40}">
      <dgm:prSet/>
      <dgm:spPr/>
      <dgm:t>
        <a:bodyPr/>
        <a:lstStyle/>
        <a:p>
          <a:endParaRPr lang="en-US"/>
        </a:p>
      </dgm:t>
    </dgm:pt>
    <dgm:pt modelId="{773AFA1C-7EF2-4806-A416-3FF4FDD15556}">
      <dgm:prSet phldrT="[Text]" custT="1"/>
      <dgm:spPr/>
      <dgm:t>
        <a:bodyPr/>
        <a:lstStyle/>
        <a:p>
          <a:endParaRPr lang="bg-BG" sz="1400" dirty="0" smtClean="0"/>
        </a:p>
        <a:p>
          <a:r>
            <a:rPr lang="bg-BG" sz="1400" dirty="0" smtClean="0"/>
            <a:t>Бюджет: 100 000 000 лв.</a:t>
          </a:r>
        </a:p>
        <a:p>
          <a:r>
            <a:rPr lang="bg-BG" sz="1400" dirty="0" smtClean="0"/>
            <a:t>Минимален размер на помощта: 1 000 000 – 3 000 000 </a:t>
          </a:r>
        </a:p>
        <a:p>
          <a:r>
            <a:rPr lang="bg-BG" sz="1400" dirty="0" smtClean="0"/>
            <a:t>Максимален размер на помощта: 3 000 000 – 7 000 000</a:t>
          </a:r>
        </a:p>
        <a:p>
          <a:endParaRPr lang="en-US" sz="1400" dirty="0"/>
        </a:p>
      </dgm:t>
    </dgm:pt>
    <dgm:pt modelId="{56EDFD86-C6DD-445C-9884-87BAC7BB4EFE}" type="parTrans" cxnId="{71F12E60-8182-4D81-8500-B5FA2E311AA8}">
      <dgm:prSet/>
      <dgm:spPr/>
      <dgm:t>
        <a:bodyPr/>
        <a:lstStyle/>
        <a:p>
          <a:endParaRPr lang="en-US"/>
        </a:p>
      </dgm:t>
    </dgm:pt>
    <dgm:pt modelId="{415586C6-374B-4571-8A3F-B5A1F7D05DB5}" type="sibTrans" cxnId="{71F12E60-8182-4D81-8500-B5FA2E311AA8}">
      <dgm:prSet/>
      <dgm:spPr/>
      <dgm:t>
        <a:bodyPr/>
        <a:lstStyle/>
        <a:p>
          <a:endParaRPr lang="en-US"/>
        </a:p>
      </dgm:t>
    </dgm:pt>
    <dgm:pt modelId="{4B417E73-D7E1-47F6-8E8D-F86FBF3C0EDE}">
      <dgm:prSet phldrT="[Text]" custT="1"/>
      <dgm:spPr/>
      <dgm:t>
        <a:bodyPr/>
        <a:lstStyle/>
        <a:p>
          <a:r>
            <a:rPr lang="bg-BG" sz="1400" dirty="0" smtClean="0"/>
            <a:t>Дата на обявяване: Май 2018 г. </a:t>
          </a:r>
          <a:endParaRPr lang="en-US" sz="1400" dirty="0"/>
        </a:p>
      </dgm:t>
    </dgm:pt>
    <dgm:pt modelId="{DA614430-A43D-4AE3-B482-A637D7570A26}" type="parTrans" cxnId="{5DB437BC-0FDA-4F18-82A0-C1126BA32EA7}">
      <dgm:prSet/>
      <dgm:spPr/>
      <dgm:t>
        <a:bodyPr/>
        <a:lstStyle/>
        <a:p>
          <a:endParaRPr lang="en-US"/>
        </a:p>
      </dgm:t>
    </dgm:pt>
    <dgm:pt modelId="{11A4B525-1960-4931-A398-190A4BF40333}" type="sibTrans" cxnId="{5DB437BC-0FDA-4F18-82A0-C1126BA32EA7}">
      <dgm:prSet/>
      <dgm:spPr/>
      <dgm:t>
        <a:bodyPr/>
        <a:lstStyle/>
        <a:p>
          <a:endParaRPr lang="en-US"/>
        </a:p>
      </dgm:t>
    </dgm:pt>
    <dgm:pt modelId="{5ACBC99C-4576-4B6B-AC87-3F4748EF9960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 lIns="182880" tIns="182880" rIns="182880" bIns="91440"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u="sng" dirty="0" smtClean="0">
              <a:solidFill>
                <a:schemeClr val="tx2"/>
              </a:solidFill>
            </a:rPr>
            <a:t>Допустими дейности: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1. Извършване на научни изследвания.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2. Дейности, свързани с изграждане и оборудване на регионални научни центрове;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3. Създаване и укрепване на младежки изследователски групи за извършване на изследвания;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4. Създаване и защита на интелектуална собственост - патенти, „</a:t>
          </a:r>
          <a:r>
            <a:rPr lang="bg-BG" sz="1200" b="0" dirty="0" err="1" smtClean="0">
              <a:solidFill>
                <a:schemeClr val="tx2"/>
              </a:solidFill>
            </a:rPr>
            <a:t>ноу</a:t>
          </a:r>
          <a:r>
            <a:rPr lang="bg-BG" sz="1200" b="0" dirty="0" smtClean="0">
              <a:solidFill>
                <a:schemeClr val="tx2"/>
              </a:solidFill>
            </a:rPr>
            <a:t> – </a:t>
          </a:r>
          <a:r>
            <a:rPr lang="bg-BG" sz="1200" b="0" dirty="0" err="1" smtClean="0">
              <a:solidFill>
                <a:schemeClr val="tx2"/>
              </a:solidFill>
            </a:rPr>
            <a:t>хау</a:t>
          </a:r>
          <a:r>
            <a:rPr lang="bg-BG" sz="1200" b="0" dirty="0" smtClean="0">
              <a:solidFill>
                <a:schemeClr val="tx2"/>
              </a:solidFill>
            </a:rPr>
            <a:t>“, търговски марки, лицензи;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5. Участия в национални научни конгреси, конференции, симпозиуми, изложения;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6. Организиране и провеждане на иновативни образователни и обучителни дейности за изследователи;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7. Трансфер и широко популяризиране на знания и резултати от научни изследвания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8. Дейности по информация и комуникация, дейности за организация и управление на проекта и др.</a:t>
          </a:r>
          <a:endParaRPr lang="en-US" sz="1200" b="0" dirty="0">
            <a:solidFill>
              <a:schemeClr val="tx2"/>
            </a:solidFill>
          </a:endParaRPr>
        </a:p>
      </dgm:t>
    </dgm:pt>
    <dgm:pt modelId="{0ABAA5AB-1C84-4A55-9474-139F726A3C77}" type="sibTrans" cxnId="{9FC282AB-DDE9-4BC4-8B54-BB269030BAF0}">
      <dgm:prSet/>
      <dgm:spPr/>
      <dgm:t>
        <a:bodyPr/>
        <a:lstStyle/>
        <a:p>
          <a:endParaRPr lang="en-US"/>
        </a:p>
      </dgm:t>
    </dgm:pt>
    <dgm:pt modelId="{14703067-EF09-4F5A-A64D-6D27872EE4CA}" type="parTrans" cxnId="{9FC282AB-DDE9-4BC4-8B54-BB269030BAF0}">
      <dgm:prSet/>
      <dgm:spPr/>
      <dgm:t>
        <a:bodyPr/>
        <a:lstStyle/>
        <a:p>
          <a:endParaRPr lang="en-US"/>
        </a:p>
      </dgm:t>
    </dgm:pt>
    <dgm:pt modelId="{C9E4F323-2969-492A-AD4B-BD1874670BAC}" type="pres">
      <dgm:prSet presAssocID="{F3F78E58-353D-48AC-9224-09CF2424D88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941D81A-6F57-4713-981D-DF78F7758EE0}" type="pres">
      <dgm:prSet presAssocID="{2F40C243-1959-4A2E-9439-DEA14AE9A8A8}" presName="vertOne" presStyleCnt="0"/>
      <dgm:spPr/>
    </dgm:pt>
    <dgm:pt modelId="{523C4A83-A16F-4DF5-9B4C-2B7D52C823B8}" type="pres">
      <dgm:prSet presAssocID="{2F40C243-1959-4A2E-9439-DEA14AE9A8A8}" presName="txOne" presStyleLbl="node0" presStyleIdx="0" presStyleCnt="1" custScaleY="987616" custLinFactY="18544" custLinFactNeighborX="15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B1D1DC-9DB7-40D3-818C-19FC9A51623A}" type="pres">
      <dgm:prSet presAssocID="{2F40C243-1959-4A2E-9439-DEA14AE9A8A8}" presName="parTransOne" presStyleCnt="0"/>
      <dgm:spPr/>
    </dgm:pt>
    <dgm:pt modelId="{B25954AF-C033-4D09-8987-C7CE645F7AD2}" type="pres">
      <dgm:prSet presAssocID="{2F40C243-1959-4A2E-9439-DEA14AE9A8A8}" presName="horzOne" presStyleCnt="0"/>
      <dgm:spPr/>
    </dgm:pt>
    <dgm:pt modelId="{B4AB8E16-C172-4800-BA1F-1CB65549367B}" type="pres">
      <dgm:prSet presAssocID="{5ACBC99C-4576-4B6B-AC87-3F4748EF9960}" presName="vertTwo" presStyleCnt="0"/>
      <dgm:spPr/>
    </dgm:pt>
    <dgm:pt modelId="{6454D572-49F6-4E6B-85DF-0FE643182C39}" type="pres">
      <dgm:prSet presAssocID="{5ACBC99C-4576-4B6B-AC87-3F4748EF9960}" presName="txTwo" presStyleLbl="node2" presStyleIdx="0" presStyleCnt="2" custScaleX="99980" custScaleY="2000000" custLinFactY="131870" custLinFactNeighborX="51122" custLinFactNeighborY="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6581E54-E4F8-48DC-9443-462DE2E059B0}" type="pres">
      <dgm:prSet presAssocID="{5ACBC99C-4576-4B6B-AC87-3F4748EF9960}" presName="parTransTwo" presStyleCnt="0"/>
      <dgm:spPr/>
    </dgm:pt>
    <dgm:pt modelId="{71323771-A7FB-4919-B05F-B290863DDBBA}" type="pres">
      <dgm:prSet presAssocID="{5ACBC99C-4576-4B6B-AC87-3F4748EF9960}" presName="horzTwo" presStyleCnt="0"/>
      <dgm:spPr/>
    </dgm:pt>
    <dgm:pt modelId="{CBA5E776-1A5E-4CDC-8C42-8AB1211DD3FD}" type="pres">
      <dgm:prSet presAssocID="{D9E91D6B-6D62-4483-980D-CDBBA7762634}" presName="vertThree" presStyleCnt="0"/>
      <dgm:spPr/>
    </dgm:pt>
    <dgm:pt modelId="{CD6AA59B-55FE-4A03-A0A0-63A148DE0B48}" type="pres">
      <dgm:prSet presAssocID="{D9E91D6B-6D62-4483-980D-CDBBA7762634}" presName="txThree" presStyleLbl="node3" presStyleIdx="0" presStyleCnt="3" custScaleX="103706" custScaleY="1640861" custLinFactY="-900000" custLinFactNeighborX="1087" custLinFactNeighborY="-99378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C87773F-B39C-4BEA-8277-97B72B170C84}" type="pres">
      <dgm:prSet presAssocID="{D9E91D6B-6D62-4483-980D-CDBBA7762634}" presName="horzThree" presStyleCnt="0"/>
      <dgm:spPr/>
    </dgm:pt>
    <dgm:pt modelId="{415A93D5-5434-4A47-890E-B9A4CF8CCAC3}" type="pres">
      <dgm:prSet presAssocID="{58666EA6-F619-434D-8504-8486CA09B2E7}" presName="sibSpaceThree" presStyleCnt="0"/>
      <dgm:spPr/>
    </dgm:pt>
    <dgm:pt modelId="{90852BE5-DC87-4C01-A7B2-732CAE1420E7}" type="pres">
      <dgm:prSet presAssocID="{B157BE6C-362B-4CB2-9289-20B798817C58}" presName="vertThree" presStyleCnt="0"/>
      <dgm:spPr/>
    </dgm:pt>
    <dgm:pt modelId="{CEB3869B-BCE6-407C-96DB-85CD7E3F1B1F}" type="pres">
      <dgm:prSet presAssocID="{B157BE6C-362B-4CB2-9289-20B798817C58}" presName="txThree" presStyleLbl="node3" presStyleIdx="1" presStyleCnt="3" custScaleX="103313" custScaleY="1724501" custLinFactX="-6397" custLinFactY="-4970" custLinFactNeighborX="-100000" custLinFactNeighborY="-1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36A765F2-30AD-4BD7-82A3-04A8CE7111A8}" type="pres">
      <dgm:prSet presAssocID="{B157BE6C-362B-4CB2-9289-20B798817C58}" presName="horzThree" presStyleCnt="0"/>
      <dgm:spPr/>
    </dgm:pt>
    <dgm:pt modelId="{D8B04BC6-1EC7-46A7-A0A1-C55D2877AC0A}" type="pres">
      <dgm:prSet presAssocID="{0ABAA5AB-1C84-4A55-9474-139F726A3C77}" presName="sibSpaceTwo" presStyleCnt="0"/>
      <dgm:spPr/>
    </dgm:pt>
    <dgm:pt modelId="{086E3CFE-9F86-4841-82EB-407CFD9A74BC}" type="pres">
      <dgm:prSet presAssocID="{773AFA1C-7EF2-4806-A416-3FF4FDD15556}" presName="vertTwo" presStyleCnt="0"/>
      <dgm:spPr/>
    </dgm:pt>
    <dgm:pt modelId="{F03F96C6-74F7-4D24-A3A3-D86C9BA7B94F}" type="pres">
      <dgm:prSet presAssocID="{773AFA1C-7EF2-4806-A416-3FF4FDD15556}" presName="txTwo" presStyleLbl="node2" presStyleIdx="1" presStyleCnt="2" custScaleX="98168" custScaleY="1227916" custLinFactX="-8805" custLinFactY="2073586" custLinFactNeighborX="-100000" custLinFactNeighborY="21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129ACEB-CAF5-413B-9DFA-1B762FE52230}" type="pres">
      <dgm:prSet presAssocID="{773AFA1C-7EF2-4806-A416-3FF4FDD15556}" presName="parTransTwo" presStyleCnt="0"/>
      <dgm:spPr/>
    </dgm:pt>
    <dgm:pt modelId="{DEED88F7-6447-41D2-805F-75C4058BB5BE}" type="pres">
      <dgm:prSet presAssocID="{773AFA1C-7EF2-4806-A416-3FF4FDD15556}" presName="horzTwo" presStyleCnt="0"/>
      <dgm:spPr/>
    </dgm:pt>
    <dgm:pt modelId="{D2C3536A-908E-4E23-A2AA-777762FD00F4}" type="pres">
      <dgm:prSet presAssocID="{4B417E73-D7E1-47F6-8E8D-F86FBF3C0EDE}" presName="vertThree" presStyleCnt="0"/>
      <dgm:spPr/>
    </dgm:pt>
    <dgm:pt modelId="{C8EE1804-9FD7-4191-B3AD-142B3A017152}" type="pres">
      <dgm:prSet presAssocID="{4B417E73-D7E1-47F6-8E8D-F86FBF3C0EDE}" presName="txThree" presStyleLbl="node3" presStyleIdx="2" presStyleCnt="3" custScaleY="781313" custLinFactY="601343" custLinFactNeighborX="-4038" custLinFactNeighborY="7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C500BCF-5ED6-4734-BB45-34D31A2F16F1}" type="pres">
      <dgm:prSet presAssocID="{4B417E73-D7E1-47F6-8E8D-F86FBF3C0EDE}" presName="horzThree" presStyleCnt="0"/>
      <dgm:spPr/>
    </dgm:pt>
  </dgm:ptLst>
  <dgm:cxnLst>
    <dgm:cxn modelId="{50E70811-60F1-47F0-84F0-47A6B5B3CD04}" type="presOf" srcId="{2F40C243-1959-4A2E-9439-DEA14AE9A8A8}" destId="{523C4A83-A16F-4DF5-9B4C-2B7D52C823B8}" srcOrd="0" destOrd="0" presId="urn:microsoft.com/office/officeart/2005/8/layout/hierarchy4"/>
    <dgm:cxn modelId="{F67D62B1-B21B-4751-A968-04C7E0833D7B}" type="presOf" srcId="{4B417E73-D7E1-47F6-8E8D-F86FBF3C0EDE}" destId="{C8EE1804-9FD7-4191-B3AD-142B3A017152}" srcOrd="0" destOrd="0" presId="urn:microsoft.com/office/officeart/2005/8/layout/hierarchy4"/>
    <dgm:cxn modelId="{9FC282AB-DDE9-4BC4-8B54-BB269030BAF0}" srcId="{2F40C243-1959-4A2E-9439-DEA14AE9A8A8}" destId="{5ACBC99C-4576-4B6B-AC87-3F4748EF9960}" srcOrd="0" destOrd="0" parTransId="{14703067-EF09-4F5A-A64D-6D27872EE4CA}" sibTransId="{0ABAA5AB-1C84-4A55-9474-139F726A3C77}"/>
    <dgm:cxn modelId="{7DBDE849-F275-4777-BDE4-498323249EFD}" type="presOf" srcId="{D9E91D6B-6D62-4483-980D-CDBBA7762634}" destId="{CD6AA59B-55FE-4A03-A0A0-63A148DE0B48}" srcOrd="0" destOrd="0" presId="urn:microsoft.com/office/officeart/2005/8/layout/hierarchy4"/>
    <dgm:cxn modelId="{5389E3AE-0BF3-4E44-8C28-2391F8F5A35F}" type="presOf" srcId="{5ACBC99C-4576-4B6B-AC87-3F4748EF9960}" destId="{6454D572-49F6-4E6B-85DF-0FE643182C39}" srcOrd="0" destOrd="0" presId="urn:microsoft.com/office/officeart/2005/8/layout/hierarchy4"/>
    <dgm:cxn modelId="{95065050-461C-434F-963B-9BDCDCFF2FB2}" srcId="{5ACBC99C-4576-4B6B-AC87-3F4748EF9960}" destId="{D9E91D6B-6D62-4483-980D-CDBBA7762634}" srcOrd="0" destOrd="0" parTransId="{9900E259-84FA-4AB2-97D5-D10F6BB32C94}" sibTransId="{58666EA6-F619-434D-8504-8486CA09B2E7}"/>
    <dgm:cxn modelId="{5DB437BC-0FDA-4F18-82A0-C1126BA32EA7}" srcId="{773AFA1C-7EF2-4806-A416-3FF4FDD15556}" destId="{4B417E73-D7E1-47F6-8E8D-F86FBF3C0EDE}" srcOrd="0" destOrd="0" parTransId="{DA614430-A43D-4AE3-B482-A637D7570A26}" sibTransId="{11A4B525-1960-4931-A398-190A4BF40333}"/>
    <dgm:cxn modelId="{72761A48-E5A6-49F0-9F5C-9E8C70C16C89}" srcId="{F3F78E58-353D-48AC-9224-09CF2424D88A}" destId="{2F40C243-1959-4A2E-9439-DEA14AE9A8A8}" srcOrd="0" destOrd="0" parTransId="{4DA1F285-F766-4104-A5B2-2ADA0AB5E358}" sibTransId="{92937B27-36C0-4DFE-8550-C4133A695711}"/>
    <dgm:cxn modelId="{DEBF9356-4EE6-4634-A9CE-2CC0D3375B40}" srcId="{5ACBC99C-4576-4B6B-AC87-3F4748EF9960}" destId="{B157BE6C-362B-4CB2-9289-20B798817C58}" srcOrd="1" destOrd="0" parTransId="{F104C07E-7945-453D-A360-33395D73D5D5}" sibTransId="{3C1A071C-E917-4B14-9E08-1618F2190489}"/>
    <dgm:cxn modelId="{71F12E60-8182-4D81-8500-B5FA2E311AA8}" srcId="{2F40C243-1959-4A2E-9439-DEA14AE9A8A8}" destId="{773AFA1C-7EF2-4806-A416-3FF4FDD15556}" srcOrd="1" destOrd="0" parTransId="{56EDFD86-C6DD-445C-9884-87BAC7BB4EFE}" sibTransId="{415586C6-374B-4571-8A3F-B5A1F7D05DB5}"/>
    <dgm:cxn modelId="{387C2A58-5438-465B-897F-5266410FEEA5}" type="presOf" srcId="{B157BE6C-362B-4CB2-9289-20B798817C58}" destId="{CEB3869B-BCE6-407C-96DB-85CD7E3F1B1F}" srcOrd="0" destOrd="0" presId="urn:microsoft.com/office/officeart/2005/8/layout/hierarchy4"/>
    <dgm:cxn modelId="{B5F637BF-90C7-49CA-BD18-EB556116D72D}" type="presOf" srcId="{F3F78E58-353D-48AC-9224-09CF2424D88A}" destId="{C9E4F323-2969-492A-AD4B-BD1874670BAC}" srcOrd="0" destOrd="0" presId="urn:microsoft.com/office/officeart/2005/8/layout/hierarchy4"/>
    <dgm:cxn modelId="{B4209CE2-9A7A-4A79-B62F-9F1EDDBCD631}" type="presOf" srcId="{773AFA1C-7EF2-4806-A416-3FF4FDD15556}" destId="{F03F96C6-74F7-4D24-A3A3-D86C9BA7B94F}" srcOrd="0" destOrd="0" presId="urn:microsoft.com/office/officeart/2005/8/layout/hierarchy4"/>
    <dgm:cxn modelId="{6E57D1F9-293E-4BF3-BA30-44CFD696282C}" type="presParOf" srcId="{C9E4F323-2969-492A-AD4B-BD1874670BAC}" destId="{A941D81A-6F57-4713-981D-DF78F7758EE0}" srcOrd="0" destOrd="0" presId="urn:microsoft.com/office/officeart/2005/8/layout/hierarchy4"/>
    <dgm:cxn modelId="{67D7C82F-DEA3-4E4E-904E-3EDA6F89210A}" type="presParOf" srcId="{A941D81A-6F57-4713-981D-DF78F7758EE0}" destId="{523C4A83-A16F-4DF5-9B4C-2B7D52C823B8}" srcOrd="0" destOrd="0" presId="urn:microsoft.com/office/officeart/2005/8/layout/hierarchy4"/>
    <dgm:cxn modelId="{D1560B61-9DBD-4F8E-9C4D-C7898774B445}" type="presParOf" srcId="{A941D81A-6F57-4713-981D-DF78F7758EE0}" destId="{75B1D1DC-9DB7-40D3-818C-19FC9A51623A}" srcOrd="1" destOrd="0" presId="urn:microsoft.com/office/officeart/2005/8/layout/hierarchy4"/>
    <dgm:cxn modelId="{9DA46BA4-88B0-48AE-BA20-688192FC6337}" type="presParOf" srcId="{A941D81A-6F57-4713-981D-DF78F7758EE0}" destId="{B25954AF-C033-4D09-8987-C7CE645F7AD2}" srcOrd="2" destOrd="0" presId="urn:microsoft.com/office/officeart/2005/8/layout/hierarchy4"/>
    <dgm:cxn modelId="{2C4E341F-4572-4734-9F26-181B7E88BA15}" type="presParOf" srcId="{B25954AF-C033-4D09-8987-C7CE645F7AD2}" destId="{B4AB8E16-C172-4800-BA1F-1CB65549367B}" srcOrd="0" destOrd="0" presId="urn:microsoft.com/office/officeart/2005/8/layout/hierarchy4"/>
    <dgm:cxn modelId="{D497A9D0-B12C-43D3-A92C-9F556269A29B}" type="presParOf" srcId="{B4AB8E16-C172-4800-BA1F-1CB65549367B}" destId="{6454D572-49F6-4E6B-85DF-0FE643182C39}" srcOrd="0" destOrd="0" presId="urn:microsoft.com/office/officeart/2005/8/layout/hierarchy4"/>
    <dgm:cxn modelId="{4EA89769-2A5D-457F-AD45-07E377292769}" type="presParOf" srcId="{B4AB8E16-C172-4800-BA1F-1CB65549367B}" destId="{26581E54-E4F8-48DC-9443-462DE2E059B0}" srcOrd="1" destOrd="0" presId="urn:microsoft.com/office/officeart/2005/8/layout/hierarchy4"/>
    <dgm:cxn modelId="{00E8A601-3D8D-41E5-AAA7-94F44BB48511}" type="presParOf" srcId="{B4AB8E16-C172-4800-BA1F-1CB65549367B}" destId="{71323771-A7FB-4919-B05F-B290863DDBBA}" srcOrd="2" destOrd="0" presId="urn:microsoft.com/office/officeart/2005/8/layout/hierarchy4"/>
    <dgm:cxn modelId="{76FAC987-23FA-4369-900B-0B0684B80FF1}" type="presParOf" srcId="{71323771-A7FB-4919-B05F-B290863DDBBA}" destId="{CBA5E776-1A5E-4CDC-8C42-8AB1211DD3FD}" srcOrd="0" destOrd="0" presId="urn:microsoft.com/office/officeart/2005/8/layout/hierarchy4"/>
    <dgm:cxn modelId="{A230C16A-84E7-493E-9827-25E14CEA02C9}" type="presParOf" srcId="{CBA5E776-1A5E-4CDC-8C42-8AB1211DD3FD}" destId="{CD6AA59B-55FE-4A03-A0A0-63A148DE0B48}" srcOrd="0" destOrd="0" presId="urn:microsoft.com/office/officeart/2005/8/layout/hierarchy4"/>
    <dgm:cxn modelId="{8F2C515B-8865-4C1B-B302-1FF2DB6A131A}" type="presParOf" srcId="{CBA5E776-1A5E-4CDC-8C42-8AB1211DD3FD}" destId="{4C87773F-B39C-4BEA-8277-97B72B170C84}" srcOrd="1" destOrd="0" presId="urn:microsoft.com/office/officeart/2005/8/layout/hierarchy4"/>
    <dgm:cxn modelId="{78FF22E8-5B24-495D-8322-9C5EEABCD7F1}" type="presParOf" srcId="{71323771-A7FB-4919-B05F-B290863DDBBA}" destId="{415A93D5-5434-4A47-890E-B9A4CF8CCAC3}" srcOrd="1" destOrd="0" presId="urn:microsoft.com/office/officeart/2005/8/layout/hierarchy4"/>
    <dgm:cxn modelId="{342DAC57-86F2-47ED-AF99-14F8C65D425D}" type="presParOf" srcId="{71323771-A7FB-4919-B05F-B290863DDBBA}" destId="{90852BE5-DC87-4C01-A7B2-732CAE1420E7}" srcOrd="2" destOrd="0" presId="urn:microsoft.com/office/officeart/2005/8/layout/hierarchy4"/>
    <dgm:cxn modelId="{25510013-ADDE-4C30-B5F5-556699194744}" type="presParOf" srcId="{90852BE5-DC87-4C01-A7B2-732CAE1420E7}" destId="{CEB3869B-BCE6-407C-96DB-85CD7E3F1B1F}" srcOrd="0" destOrd="0" presId="urn:microsoft.com/office/officeart/2005/8/layout/hierarchy4"/>
    <dgm:cxn modelId="{D7A3D712-C2C5-486B-A039-062C1D122AF4}" type="presParOf" srcId="{90852BE5-DC87-4C01-A7B2-732CAE1420E7}" destId="{36A765F2-30AD-4BD7-82A3-04A8CE7111A8}" srcOrd="1" destOrd="0" presId="urn:microsoft.com/office/officeart/2005/8/layout/hierarchy4"/>
    <dgm:cxn modelId="{777D9A7A-2719-43D5-BF69-3748B2612E17}" type="presParOf" srcId="{B25954AF-C033-4D09-8987-C7CE645F7AD2}" destId="{D8B04BC6-1EC7-46A7-A0A1-C55D2877AC0A}" srcOrd="1" destOrd="0" presId="urn:microsoft.com/office/officeart/2005/8/layout/hierarchy4"/>
    <dgm:cxn modelId="{AB418742-497F-49E3-9DF8-6EDCE7F436E3}" type="presParOf" srcId="{B25954AF-C033-4D09-8987-C7CE645F7AD2}" destId="{086E3CFE-9F86-4841-82EB-407CFD9A74BC}" srcOrd="2" destOrd="0" presId="urn:microsoft.com/office/officeart/2005/8/layout/hierarchy4"/>
    <dgm:cxn modelId="{2D6763A8-B1FA-4B10-BF54-0F3801EF326C}" type="presParOf" srcId="{086E3CFE-9F86-4841-82EB-407CFD9A74BC}" destId="{F03F96C6-74F7-4D24-A3A3-D86C9BA7B94F}" srcOrd="0" destOrd="0" presId="urn:microsoft.com/office/officeart/2005/8/layout/hierarchy4"/>
    <dgm:cxn modelId="{EDB0689B-C42B-45D0-BCE0-154BAD367DD9}" type="presParOf" srcId="{086E3CFE-9F86-4841-82EB-407CFD9A74BC}" destId="{1129ACEB-CAF5-413B-9DFA-1B762FE52230}" srcOrd="1" destOrd="0" presId="urn:microsoft.com/office/officeart/2005/8/layout/hierarchy4"/>
    <dgm:cxn modelId="{25D804DC-D352-4EE6-A0A0-38F280AEC680}" type="presParOf" srcId="{086E3CFE-9F86-4841-82EB-407CFD9A74BC}" destId="{DEED88F7-6447-41D2-805F-75C4058BB5BE}" srcOrd="2" destOrd="0" presId="urn:microsoft.com/office/officeart/2005/8/layout/hierarchy4"/>
    <dgm:cxn modelId="{B44D76FC-0567-4E43-99CC-C0A7C7B89C35}" type="presParOf" srcId="{DEED88F7-6447-41D2-805F-75C4058BB5BE}" destId="{D2C3536A-908E-4E23-A2AA-777762FD00F4}" srcOrd="0" destOrd="0" presId="urn:microsoft.com/office/officeart/2005/8/layout/hierarchy4"/>
    <dgm:cxn modelId="{11EFDB24-F90D-4CBF-BC0C-FDC2E990DF0E}" type="presParOf" srcId="{D2C3536A-908E-4E23-A2AA-777762FD00F4}" destId="{C8EE1804-9FD7-4191-B3AD-142B3A017152}" srcOrd="0" destOrd="0" presId="urn:microsoft.com/office/officeart/2005/8/layout/hierarchy4"/>
    <dgm:cxn modelId="{CD02EC29-BAB9-46AA-9015-4BB4C64EF125}" type="presParOf" srcId="{D2C3536A-908E-4E23-A2AA-777762FD00F4}" destId="{DC500BCF-5ED6-4734-BB45-34D31A2F16F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3F78E58-353D-48AC-9224-09CF2424D88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40C243-1959-4A2E-9439-DEA14AE9A8A8}">
      <dgm:prSet phldrT="[Text]" custT="1"/>
      <dgm:spPr/>
      <dgm:t>
        <a:bodyPr/>
        <a:lstStyle/>
        <a:p>
          <a:r>
            <a:rPr lang="bg-BG" sz="1600" dirty="0" smtClean="0"/>
            <a:t>Процедура „</a:t>
          </a:r>
          <a:r>
            <a:rPr lang="bg-BG" sz="1600" dirty="0" smtClean="0">
              <a:solidFill>
                <a:schemeClr val="bg1"/>
              </a:solidFill>
            </a:rPr>
            <a:t>Уникални научни инфраструктури“</a:t>
          </a:r>
        </a:p>
        <a:p>
          <a:r>
            <a:rPr lang="bg-BG" sz="1600" dirty="0" smtClean="0"/>
            <a:t>Основна цел: Развитието на капацитета за извършване на научни изследвания и иновации в България, чрез изграждане на нова и модернизиране на съществуваща уникална научна инфраструктура за осигуряване на достъп на българската научна общност и бизнеса до най-новите научни открития и най-модерните технологии в ЕС. </a:t>
          </a:r>
          <a:endParaRPr lang="en-US" sz="1600" dirty="0">
            <a:solidFill>
              <a:schemeClr val="bg1"/>
            </a:solidFill>
          </a:endParaRPr>
        </a:p>
      </dgm:t>
    </dgm:pt>
    <dgm:pt modelId="{4DA1F285-F766-4104-A5B2-2ADA0AB5E358}" type="parTrans" cxnId="{72761A48-E5A6-49F0-9F5C-9E8C70C16C89}">
      <dgm:prSet/>
      <dgm:spPr/>
      <dgm:t>
        <a:bodyPr/>
        <a:lstStyle/>
        <a:p>
          <a:endParaRPr lang="en-US"/>
        </a:p>
      </dgm:t>
    </dgm:pt>
    <dgm:pt modelId="{92937B27-36C0-4DFE-8550-C4133A695711}" type="sibTrans" cxnId="{72761A48-E5A6-49F0-9F5C-9E8C70C16C89}">
      <dgm:prSet/>
      <dgm:spPr/>
      <dgm:t>
        <a:bodyPr/>
        <a:lstStyle/>
        <a:p>
          <a:endParaRPr lang="en-US"/>
        </a:p>
      </dgm:t>
    </dgm:pt>
    <dgm:pt modelId="{D9E91D6B-6D62-4483-980D-CDBBA7762634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endParaRPr lang="bg-BG" sz="1200" dirty="0" smtClean="0">
            <a:solidFill>
              <a:schemeClr val="tx2"/>
            </a:solidFill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Допустими кандидати </a:t>
          </a:r>
          <a:r>
            <a:rPr lang="bg-BG" sz="1200" u="none" dirty="0" smtClean="0">
              <a:solidFill>
                <a:schemeClr val="tx2"/>
              </a:solidFill>
            </a:rPr>
            <a:t>- </a:t>
          </a:r>
          <a:r>
            <a:rPr lang="bg-BG" sz="1200" dirty="0" smtClean="0">
              <a:solidFill>
                <a:schemeClr val="tx2"/>
              </a:solidFill>
            </a:rPr>
            <a:t>Научноизследователски институти, висши училища, БАН.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Допустими партньори </a:t>
          </a:r>
          <a:r>
            <a:rPr lang="bg-BG" sz="1200" dirty="0" smtClean="0">
              <a:solidFill>
                <a:schemeClr val="tx2"/>
              </a:solidFill>
            </a:rPr>
            <a:t>– Научни организации, юридически лица с нестопанска цел.</a:t>
          </a:r>
          <a:endParaRPr lang="en-US" sz="1600" dirty="0">
            <a:solidFill>
              <a:schemeClr val="tx2"/>
            </a:solidFill>
          </a:endParaRPr>
        </a:p>
      </dgm:t>
    </dgm:pt>
    <dgm:pt modelId="{9900E259-84FA-4AB2-97D5-D10F6BB32C94}" type="parTrans" cxnId="{95065050-461C-434F-963B-9BDCDCFF2FB2}">
      <dgm:prSet/>
      <dgm:spPr/>
      <dgm:t>
        <a:bodyPr/>
        <a:lstStyle/>
        <a:p>
          <a:endParaRPr lang="en-US"/>
        </a:p>
      </dgm:t>
    </dgm:pt>
    <dgm:pt modelId="{58666EA6-F619-434D-8504-8486CA09B2E7}" type="sibTrans" cxnId="{95065050-461C-434F-963B-9BDCDCFF2FB2}">
      <dgm:prSet/>
      <dgm:spPr/>
      <dgm:t>
        <a:bodyPr/>
        <a:lstStyle/>
        <a:p>
          <a:endParaRPr lang="en-US"/>
        </a:p>
      </dgm:t>
    </dgm:pt>
    <dgm:pt modelId="{B157BE6C-362B-4CB2-9289-20B798817C5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/>
          <a:r>
            <a:rPr lang="bg-BG" sz="1200" u="sng" dirty="0" smtClean="0">
              <a:solidFill>
                <a:schemeClr val="tx2"/>
              </a:solidFill>
            </a:rPr>
            <a:t>Допустими разходи: </a:t>
          </a:r>
        </a:p>
        <a:p>
          <a:pPr algn="just"/>
          <a:r>
            <a:rPr lang="bg-BG" sz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dirty="0">
            <a:solidFill>
              <a:schemeClr val="tx2"/>
            </a:solidFill>
          </a:endParaRPr>
        </a:p>
      </dgm:t>
    </dgm:pt>
    <dgm:pt modelId="{F104C07E-7945-453D-A360-33395D73D5D5}" type="parTrans" cxnId="{DEBF9356-4EE6-4634-A9CE-2CC0D3375B40}">
      <dgm:prSet/>
      <dgm:spPr/>
      <dgm:t>
        <a:bodyPr/>
        <a:lstStyle/>
        <a:p>
          <a:endParaRPr lang="en-US"/>
        </a:p>
      </dgm:t>
    </dgm:pt>
    <dgm:pt modelId="{3C1A071C-E917-4B14-9E08-1618F2190489}" type="sibTrans" cxnId="{DEBF9356-4EE6-4634-A9CE-2CC0D3375B40}">
      <dgm:prSet/>
      <dgm:spPr/>
      <dgm:t>
        <a:bodyPr/>
        <a:lstStyle/>
        <a:p>
          <a:endParaRPr lang="en-US"/>
        </a:p>
      </dgm:t>
    </dgm:pt>
    <dgm:pt modelId="{773AFA1C-7EF2-4806-A416-3FF4FDD15556}">
      <dgm:prSet phldrT="[Text]" custT="1"/>
      <dgm:spPr/>
      <dgm:t>
        <a:bodyPr/>
        <a:lstStyle/>
        <a:p>
          <a:endParaRPr lang="bg-BG" sz="1400" dirty="0" smtClean="0"/>
        </a:p>
        <a:p>
          <a:r>
            <a:rPr lang="bg-BG" sz="1400" dirty="0" smtClean="0"/>
            <a:t>Бюджет: 44 000 000 лв.</a:t>
          </a:r>
        </a:p>
        <a:p>
          <a:r>
            <a:rPr lang="bg-BG" sz="1400" dirty="0" smtClean="0"/>
            <a:t>Минимален размер на помощта: няма</a:t>
          </a:r>
        </a:p>
        <a:p>
          <a:r>
            <a:rPr lang="bg-BG" sz="1400" dirty="0" smtClean="0"/>
            <a:t>Максимален размер на помощта: няма</a:t>
          </a:r>
        </a:p>
        <a:p>
          <a:endParaRPr lang="en-US" sz="1400" dirty="0"/>
        </a:p>
      </dgm:t>
    </dgm:pt>
    <dgm:pt modelId="{56EDFD86-C6DD-445C-9884-87BAC7BB4EFE}" type="parTrans" cxnId="{71F12E60-8182-4D81-8500-B5FA2E311AA8}">
      <dgm:prSet/>
      <dgm:spPr/>
      <dgm:t>
        <a:bodyPr/>
        <a:lstStyle/>
        <a:p>
          <a:endParaRPr lang="en-US"/>
        </a:p>
      </dgm:t>
    </dgm:pt>
    <dgm:pt modelId="{415586C6-374B-4571-8A3F-B5A1F7D05DB5}" type="sibTrans" cxnId="{71F12E60-8182-4D81-8500-B5FA2E311AA8}">
      <dgm:prSet/>
      <dgm:spPr/>
      <dgm:t>
        <a:bodyPr/>
        <a:lstStyle/>
        <a:p>
          <a:endParaRPr lang="en-US"/>
        </a:p>
      </dgm:t>
    </dgm:pt>
    <dgm:pt modelId="{4B417E73-D7E1-47F6-8E8D-F86FBF3C0EDE}">
      <dgm:prSet phldrT="[Text]" custT="1"/>
      <dgm:spPr/>
      <dgm:t>
        <a:bodyPr/>
        <a:lstStyle/>
        <a:p>
          <a:r>
            <a:rPr lang="bg-BG" sz="1400" dirty="0" smtClean="0"/>
            <a:t>Дата на обявяване: Август 2018 г. </a:t>
          </a:r>
          <a:endParaRPr lang="en-US" sz="1400" dirty="0"/>
        </a:p>
      </dgm:t>
    </dgm:pt>
    <dgm:pt modelId="{DA614430-A43D-4AE3-B482-A637D7570A26}" type="parTrans" cxnId="{5DB437BC-0FDA-4F18-82A0-C1126BA32EA7}">
      <dgm:prSet/>
      <dgm:spPr/>
      <dgm:t>
        <a:bodyPr/>
        <a:lstStyle/>
        <a:p>
          <a:endParaRPr lang="en-US"/>
        </a:p>
      </dgm:t>
    </dgm:pt>
    <dgm:pt modelId="{11A4B525-1960-4931-A398-190A4BF40333}" type="sibTrans" cxnId="{5DB437BC-0FDA-4F18-82A0-C1126BA32EA7}">
      <dgm:prSet/>
      <dgm:spPr/>
      <dgm:t>
        <a:bodyPr/>
        <a:lstStyle/>
        <a:p>
          <a:endParaRPr lang="en-US"/>
        </a:p>
      </dgm:t>
    </dgm:pt>
    <dgm:pt modelId="{5ACBC99C-4576-4B6B-AC87-3F4748EF9960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 lIns="182880" tIns="182880" rIns="182880" bIns="91440"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u="sng" dirty="0" smtClean="0">
              <a:solidFill>
                <a:schemeClr val="tx2"/>
              </a:solidFill>
            </a:rPr>
            <a:t>Допустими дейности: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1. Дейности, свързани с изграждане, оборудване и модернизация на уникални научноизследователски инфраструктури;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2. Дейности по свързване/интегриране към паневропейски научни комплекси;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3. Обучение и мобилност на изследователите;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4. Повишаване капацитета за работа с международни бази данни и публикации и др.;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endParaRPr lang="en-US" sz="1200" b="0" dirty="0">
            <a:solidFill>
              <a:schemeClr val="tx2"/>
            </a:solidFill>
          </a:endParaRPr>
        </a:p>
      </dgm:t>
    </dgm:pt>
    <dgm:pt modelId="{0ABAA5AB-1C84-4A55-9474-139F726A3C77}" type="sibTrans" cxnId="{9FC282AB-DDE9-4BC4-8B54-BB269030BAF0}">
      <dgm:prSet/>
      <dgm:spPr/>
      <dgm:t>
        <a:bodyPr/>
        <a:lstStyle/>
        <a:p>
          <a:endParaRPr lang="en-US"/>
        </a:p>
      </dgm:t>
    </dgm:pt>
    <dgm:pt modelId="{14703067-EF09-4F5A-A64D-6D27872EE4CA}" type="parTrans" cxnId="{9FC282AB-DDE9-4BC4-8B54-BB269030BAF0}">
      <dgm:prSet/>
      <dgm:spPr/>
      <dgm:t>
        <a:bodyPr/>
        <a:lstStyle/>
        <a:p>
          <a:endParaRPr lang="en-US"/>
        </a:p>
      </dgm:t>
    </dgm:pt>
    <dgm:pt modelId="{C9E4F323-2969-492A-AD4B-BD1874670BAC}" type="pres">
      <dgm:prSet presAssocID="{F3F78E58-353D-48AC-9224-09CF2424D88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941D81A-6F57-4713-981D-DF78F7758EE0}" type="pres">
      <dgm:prSet presAssocID="{2F40C243-1959-4A2E-9439-DEA14AE9A8A8}" presName="vertOne" presStyleCnt="0"/>
      <dgm:spPr/>
    </dgm:pt>
    <dgm:pt modelId="{523C4A83-A16F-4DF5-9B4C-2B7D52C823B8}" type="pres">
      <dgm:prSet presAssocID="{2F40C243-1959-4A2E-9439-DEA14AE9A8A8}" presName="txOne" presStyleLbl="node0" presStyleIdx="0" presStyleCnt="1" custScaleY="987616" custLinFactY="18544" custLinFactNeighborX="15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B1D1DC-9DB7-40D3-818C-19FC9A51623A}" type="pres">
      <dgm:prSet presAssocID="{2F40C243-1959-4A2E-9439-DEA14AE9A8A8}" presName="parTransOne" presStyleCnt="0"/>
      <dgm:spPr/>
    </dgm:pt>
    <dgm:pt modelId="{B25954AF-C033-4D09-8987-C7CE645F7AD2}" type="pres">
      <dgm:prSet presAssocID="{2F40C243-1959-4A2E-9439-DEA14AE9A8A8}" presName="horzOne" presStyleCnt="0"/>
      <dgm:spPr/>
    </dgm:pt>
    <dgm:pt modelId="{B4AB8E16-C172-4800-BA1F-1CB65549367B}" type="pres">
      <dgm:prSet presAssocID="{5ACBC99C-4576-4B6B-AC87-3F4748EF9960}" presName="vertTwo" presStyleCnt="0"/>
      <dgm:spPr/>
    </dgm:pt>
    <dgm:pt modelId="{6454D572-49F6-4E6B-85DF-0FE643182C39}" type="pres">
      <dgm:prSet presAssocID="{5ACBC99C-4576-4B6B-AC87-3F4748EF9960}" presName="txTwo" presStyleLbl="node2" presStyleIdx="0" presStyleCnt="2" custScaleX="99980" custScaleY="2000000" custLinFactY="131870" custLinFactNeighborX="51122" custLinFactNeighborY="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6581E54-E4F8-48DC-9443-462DE2E059B0}" type="pres">
      <dgm:prSet presAssocID="{5ACBC99C-4576-4B6B-AC87-3F4748EF9960}" presName="parTransTwo" presStyleCnt="0"/>
      <dgm:spPr/>
    </dgm:pt>
    <dgm:pt modelId="{71323771-A7FB-4919-B05F-B290863DDBBA}" type="pres">
      <dgm:prSet presAssocID="{5ACBC99C-4576-4B6B-AC87-3F4748EF9960}" presName="horzTwo" presStyleCnt="0"/>
      <dgm:spPr/>
    </dgm:pt>
    <dgm:pt modelId="{CBA5E776-1A5E-4CDC-8C42-8AB1211DD3FD}" type="pres">
      <dgm:prSet presAssocID="{D9E91D6B-6D62-4483-980D-CDBBA7762634}" presName="vertThree" presStyleCnt="0"/>
      <dgm:spPr/>
    </dgm:pt>
    <dgm:pt modelId="{CD6AA59B-55FE-4A03-A0A0-63A148DE0B48}" type="pres">
      <dgm:prSet presAssocID="{D9E91D6B-6D62-4483-980D-CDBBA7762634}" presName="txThree" presStyleLbl="node3" presStyleIdx="0" presStyleCnt="3" custScaleX="103706" custScaleY="1640861" custLinFactY="-900000" custLinFactNeighborX="1087" custLinFactNeighborY="-99378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C87773F-B39C-4BEA-8277-97B72B170C84}" type="pres">
      <dgm:prSet presAssocID="{D9E91D6B-6D62-4483-980D-CDBBA7762634}" presName="horzThree" presStyleCnt="0"/>
      <dgm:spPr/>
    </dgm:pt>
    <dgm:pt modelId="{415A93D5-5434-4A47-890E-B9A4CF8CCAC3}" type="pres">
      <dgm:prSet presAssocID="{58666EA6-F619-434D-8504-8486CA09B2E7}" presName="sibSpaceThree" presStyleCnt="0"/>
      <dgm:spPr/>
    </dgm:pt>
    <dgm:pt modelId="{90852BE5-DC87-4C01-A7B2-732CAE1420E7}" type="pres">
      <dgm:prSet presAssocID="{B157BE6C-362B-4CB2-9289-20B798817C58}" presName="vertThree" presStyleCnt="0"/>
      <dgm:spPr/>
    </dgm:pt>
    <dgm:pt modelId="{CEB3869B-BCE6-407C-96DB-85CD7E3F1B1F}" type="pres">
      <dgm:prSet presAssocID="{B157BE6C-362B-4CB2-9289-20B798817C58}" presName="txThree" presStyleLbl="node3" presStyleIdx="1" presStyleCnt="3" custScaleX="103313" custScaleY="1724501" custLinFactX="-6132" custLinFactNeighborX="-100000" custLinFactNeighborY="-87018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36A765F2-30AD-4BD7-82A3-04A8CE7111A8}" type="pres">
      <dgm:prSet presAssocID="{B157BE6C-362B-4CB2-9289-20B798817C58}" presName="horzThree" presStyleCnt="0"/>
      <dgm:spPr/>
    </dgm:pt>
    <dgm:pt modelId="{D8B04BC6-1EC7-46A7-A0A1-C55D2877AC0A}" type="pres">
      <dgm:prSet presAssocID="{0ABAA5AB-1C84-4A55-9474-139F726A3C77}" presName="sibSpaceTwo" presStyleCnt="0"/>
      <dgm:spPr/>
    </dgm:pt>
    <dgm:pt modelId="{086E3CFE-9F86-4841-82EB-407CFD9A74BC}" type="pres">
      <dgm:prSet presAssocID="{773AFA1C-7EF2-4806-A416-3FF4FDD15556}" presName="vertTwo" presStyleCnt="0"/>
      <dgm:spPr/>
    </dgm:pt>
    <dgm:pt modelId="{F03F96C6-74F7-4D24-A3A3-D86C9BA7B94F}" type="pres">
      <dgm:prSet presAssocID="{773AFA1C-7EF2-4806-A416-3FF4FDD15556}" presName="txTwo" presStyleLbl="node2" presStyleIdx="1" presStyleCnt="2" custScaleX="98168" custScaleY="1227916" custLinFactX="-8805" custLinFactY="2073586" custLinFactNeighborX="-100000" custLinFactNeighborY="21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129ACEB-CAF5-413B-9DFA-1B762FE52230}" type="pres">
      <dgm:prSet presAssocID="{773AFA1C-7EF2-4806-A416-3FF4FDD15556}" presName="parTransTwo" presStyleCnt="0"/>
      <dgm:spPr/>
    </dgm:pt>
    <dgm:pt modelId="{DEED88F7-6447-41D2-805F-75C4058BB5BE}" type="pres">
      <dgm:prSet presAssocID="{773AFA1C-7EF2-4806-A416-3FF4FDD15556}" presName="horzTwo" presStyleCnt="0"/>
      <dgm:spPr/>
    </dgm:pt>
    <dgm:pt modelId="{D2C3536A-908E-4E23-A2AA-777762FD00F4}" type="pres">
      <dgm:prSet presAssocID="{4B417E73-D7E1-47F6-8E8D-F86FBF3C0EDE}" presName="vertThree" presStyleCnt="0"/>
      <dgm:spPr/>
    </dgm:pt>
    <dgm:pt modelId="{C8EE1804-9FD7-4191-B3AD-142B3A017152}" type="pres">
      <dgm:prSet presAssocID="{4B417E73-D7E1-47F6-8E8D-F86FBF3C0EDE}" presName="txThree" presStyleLbl="node3" presStyleIdx="2" presStyleCnt="3" custScaleY="781313" custLinFactY="601343" custLinFactNeighborX="-4038" custLinFactNeighborY="7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C500BCF-5ED6-4734-BB45-34D31A2F16F1}" type="pres">
      <dgm:prSet presAssocID="{4B417E73-D7E1-47F6-8E8D-F86FBF3C0EDE}" presName="horzThree" presStyleCnt="0"/>
      <dgm:spPr/>
    </dgm:pt>
  </dgm:ptLst>
  <dgm:cxnLst>
    <dgm:cxn modelId="{50E70811-60F1-47F0-84F0-47A6B5B3CD04}" type="presOf" srcId="{2F40C243-1959-4A2E-9439-DEA14AE9A8A8}" destId="{523C4A83-A16F-4DF5-9B4C-2B7D52C823B8}" srcOrd="0" destOrd="0" presId="urn:microsoft.com/office/officeart/2005/8/layout/hierarchy4"/>
    <dgm:cxn modelId="{F67D62B1-B21B-4751-A968-04C7E0833D7B}" type="presOf" srcId="{4B417E73-D7E1-47F6-8E8D-F86FBF3C0EDE}" destId="{C8EE1804-9FD7-4191-B3AD-142B3A017152}" srcOrd="0" destOrd="0" presId="urn:microsoft.com/office/officeart/2005/8/layout/hierarchy4"/>
    <dgm:cxn modelId="{9FC282AB-DDE9-4BC4-8B54-BB269030BAF0}" srcId="{2F40C243-1959-4A2E-9439-DEA14AE9A8A8}" destId="{5ACBC99C-4576-4B6B-AC87-3F4748EF9960}" srcOrd="0" destOrd="0" parTransId="{14703067-EF09-4F5A-A64D-6D27872EE4CA}" sibTransId="{0ABAA5AB-1C84-4A55-9474-139F726A3C77}"/>
    <dgm:cxn modelId="{7DBDE849-F275-4777-BDE4-498323249EFD}" type="presOf" srcId="{D9E91D6B-6D62-4483-980D-CDBBA7762634}" destId="{CD6AA59B-55FE-4A03-A0A0-63A148DE0B48}" srcOrd="0" destOrd="0" presId="urn:microsoft.com/office/officeart/2005/8/layout/hierarchy4"/>
    <dgm:cxn modelId="{5389E3AE-0BF3-4E44-8C28-2391F8F5A35F}" type="presOf" srcId="{5ACBC99C-4576-4B6B-AC87-3F4748EF9960}" destId="{6454D572-49F6-4E6B-85DF-0FE643182C39}" srcOrd="0" destOrd="0" presId="urn:microsoft.com/office/officeart/2005/8/layout/hierarchy4"/>
    <dgm:cxn modelId="{95065050-461C-434F-963B-9BDCDCFF2FB2}" srcId="{5ACBC99C-4576-4B6B-AC87-3F4748EF9960}" destId="{D9E91D6B-6D62-4483-980D-CDBBA7762634}" srcOrd="0" destOrd="0" parTransId="{9900E259-84FA-4AB2-97D5-D10F6BB32C94}" sibTransId="{58666EA6-F619-434D-8504-8486CA09B2E7}"/>
    <dgm:cxn modelId="{5DB437BC-0FDA-4F18-82A0-C1126BA32EA7}" srcId="{773AFA1C-7EF2-4806-A416-3FF4FDD15556}" destId="{4B417E73-D7E1-47F6-8E8D-F86FBF3C0EDE}" srcOrd="0" destOrd="0" parTransId="{DA614430-A43D-4AE3-B482-A637D7570A26}" sibTransId="{11A4B525-1960-4931-A398-190A4BF40333}"/>
    <dgm:cxn modelId="{72761A48-E5A6-49F0-9F5C-9E8C70C16C89}" srcId="{F3F78E58-353D-48AC-9224-09CF2424D88A}" destId="{2F40C243-1959-4A2E-9439-DEA14AE9A8A8}" srcOrd="0" destOrd="0" parTransId="{4DA1F285-F766-4104-A5B2-2ADA0AB5E358}" sibTransId="{92937B27-36C0-4DFE-8550-C4133A695711}"/>
    <dgm:cxn modelId="{DEBF9356-4EE6-4634-A9CE-2CC0D3375B40}" srcId="{5ACBC99C-4576-4B6B-AC87-3F4748EF9960}" destId="{B157BE6C-362B-4CB2-9289-20B798817C58}" srcOrd="1" destOrd="0" parTransId="{F104C07E-7945-453D-A360-33395D73D5D5}" sibTransId="{3C1A071C-E917-4B14-9E08-1618F2190489}"/>
    <dgm:cxn modelId="{71F12E60-8182-4D81-8500-B5FA2E311AA8}" srcId="{2F40C243-1959-4A2E-9439-DEA14AE9A8A8}" destId="{773AFA1C-7EF2-4806-A416-3FF4FDD15556}" srcOrd="1" destOrd="0" parTransId="{56EDFD86-C6DD-445C-9884-87BAC7BB4EFE}" sibTransId="{415586C6-374B-4571-8A3F-B5A1F7D05DB5}"/>
    <dgm:cxn modelId="{387C2A58-5438-465B-897F-5266410FEEA5}" type="presOf" srcId="{B157BE6C-362B-4CB2-9289-20B798817C58}" destId="{CEB3869B-BCE6-407C-96DB-85CD7E3F1B1F}" srcOrd="0" destOrd="0" presId="urn:microsoft.com/office/officeart/2005/8/layout/hierarchy4"/>
    <dgm:cxn modelId="{B5F637BF-90C7-49CA-BD18-EB556116D72D}" type="presOf" srcId="{F3F78E58-353D-48AC-9224-09CF2424D88A}" destId="{C9E4F323-2969-492A-AD4B-BD1874670BAC}" srcOrd="0" destOrd="0" presId="urn:microsoft.com/office/officeart/2005/8/layout/hierarchy4"/>
    <dgm:cxn modelId="{B4209CE2-9A7A-4A79-B62F-9F1EDDBCD631}" type="presOf" srcId="{773AFA1C-7EF2-4806-A416-3FF4FDD15556}" destId="{F03F96C6-74F7-4D24-A3A3-D86C9BA7B94F}" srcOrd="0" destOrd="0" presId="urn:microsoft.com/office/officeart/2005/8/layout/hierarchy4"/>
    <dgm:cxn modelId="{6E57D1F9-293E-4BF3-BA30-44CFD696282C}" type="presParOf" srcId="{C9E4F323-2969-492A-AD4B-BD1874670BAC}" destId="{A941D81A-6F57-4713-981D-DF78F7758EE0}" srcOrd="0" destOrd="0" presId="urn:microsoft.com/office/officeart/2005/8/layout/hierarchy4"/>
    <dgm:cxn modelId="{67D7C82F-DEA3-4E4E-904E-3EDA6F89210A}" type="presParOf" srcId="{A941D81A-6F57-4713-981D-DF78F7758EE0}" destId="{523C4A83-A16F-4DF5-9B4C-2B7D52C823B8}" srcOrd="0" destOrd="0" presId="urn:microsoft.com/office/officeart/2005/8/layout/hierarchy4"/>
    <dgm:cxn modelId="{D1560B61-9DBD-4F8E-9C4D-C7898774B445}" type="presParOf" srcId="{A941D81A-6F57-4713-981D-DF78F7758EE0}" destId="{75B1D1DC-9DB7-40D3-818C-19FC9A51623A}" srcOrd="1" destOrd="0" presId="urn:microsoft.com/office/officeart/2005/8/layout/hierarchy4"/>
    <dgm:cxn modelId="{9DA46BA4-88B0-48AE-BA20-688192FC6337}" type="presParOf" srcId="{A941D81A-6F57-4713-981D-DF78F7758EE0}" destId="{B25954AF-C033-4D09-8987-C7CE645F7AD2}" srcOrd="2" destOrd="0" presId="urn:microsoft.com/office/officeart/2005/8/layout/hierarchy4"/>
    <dgm:cxn modelId="{2C4E341F-4572-4734-9F26-181B7E88BA15}" type="presParOf" srcId="{B25954AF-C033-4D09-8987-C7CE645F7AD2}" destId="{B4AB8E16-C172-4800-BA1F-1CB65549367B}" srcOrd="0" destOrd="0" presId="urn:microsoft.com/office/officeart/2005/8/layout/hierarchy4"/>
    <dgm:cxn modelId="{D497A9D0-B12C-43D3-A92C-9F556269A29B}" type="presParOf" srcId="{B4AB8E16-C172-4800-BA1F-1CB65549367B}" destId="{6454D572-49F6-4E6B-85DF-0FE643182C39}" srcOrd="0" destOrd="0" presId="urn:microsoft.com/office/officeart/2005/8/layout/hierarchy4"/>
    <dgm:cxn modelId="{4EA89769-2A5D-457F-AD45-07E377292769}" type="presParOf" srcId="{B4AB8E16-C172-4800-BA1F-1CB65549367B}" destId="{26581E54-E4F8-48DC-9443-462DE2E059B0}" srcOrd="1" destOrd="0" presId="urn:microsoft.com/office/officeart/2005/8/layout/hierarchy4"/>
    <dgm:cxn modelId="{00E8A601-3D8D-41E5-AAA7-94F44BB48511}" type="presParOf" srcId="{B4AB8E16-C172-4800-BA1F-1CB65549367B}" destId="{71323771-A7FB-4919-B05F-B290863DDBBA}" srcOrd="2" destOrd="0" presId="urn:microsoft.com/office/officeart/2005/8/layout/hierarchy4"/>
    <dgm:cxn modelId="{76FAC987-23FA-4369-900B-0B0684B80FF1}" type="presParOf" srcId="{71323771-A7FB-4919-B05F-B290863DDBBA}" destId="{CBA5E776-1A5E-4CDC-8C42-8AB1211DD3FD}" srcOrd="0" destOrd="0" presId="urn:microsoft.com/office/officeart/2005/8/layout/hierarchy4"/>
    <dgm:cxn modelId="{A230C16A-84E7-493E-9827-25E14CEA02C9}" type="presParOf" srcId="{CBA5E776-1A5E-4CDC-8C42-8AB1211DD3FD}" destId="{CD6AA59B-55FE-4A03-A0A0-63A148DE0B48}" srcOrd="0" destOrd="0" presId="urn:microsoft.com/office/officeart/2005/8/layout/hierarchy4"/>
    <dgm:cxn modelId="{8F2C515B-8865-4C1B-B302-1FF2DB6A131A}" type="presParOf" srcId="{CBA5E776-1A5E-4CDC-8C42-8AB1211DD3FD}" destId="{4C87773F-B39C-4BEA-8277-97B72B170C84}" srcOrd="1" destOrd="0" presId="urn:microsoft.com/office/officeart/2005/8/layout/hierarchy4"/>
    <dgm:cxn modelId="{78FF22E8-5B24-495D-8322-9C5EEABCD7F1}" type="presParOf" srcId="{71323771-A7FB-4919-B05F-B290863DDBBA}" destId="{415A93D5-5434-4A47-890E-B9A4CF8CCAC3}" srcOrd="1" destOrd="0" presId="urn:microsoft.com/office/officeart/2005/8/layout/hierarchy4"/>
    <dgm:cxn modelId="{342DAC57-86F2-47ED-AF99-14F8C65D425D}" type="presParOf" srcId="{71323771-A7FB-4919-B05F-B290863DDBBA}" destId="{90852BE5-DC87-4C01-A7B2-732CAE1420E7}" srcOrd="2" destOrd="0" presId="urn:microsoft.com/office/officeart/2005/8/layout/hierarchy4"/>
    <dgm:cxn modelId="{25510013-ADDE-4C30-B5F5-556699194744}" type="presParOf" srcId="{90852BE5-DC87-4C01-A7B2-732CAE1420E7}" destId="{CEB3869B-BCE6-407C-96DB-85CD7E3F1B1F}" srcOrd="0" destOrd="0" presId="urn:microsoft.com/office/officeart/2005/8/layout/hierarchy4"/>
    <dgm:cxn modelId="{D7A3D712-C2C5-486B-A039-062C1D122AF4}" type="presParOf" srcId="{90852BE5-DC87-4C01-A7B2-732CAE1420E7}" destId="{36A765F2-30AD-4BD7-82A3-04A8CE7111A8}" srcOrd="1" destOrd="0" presId="urn:microsoft.com/office/officeart/2005/8/layout/hierarchy4"/>
    <dgm:cxn modelId="{777D9A7A-2719-43D5-BF69-3748B2612E17}" type="presParOf" srcId="{B25954AF-C033-4D09-8987-C7CE645F7AD2}" destId="{D8B04BC6-1EC7-46A7-A0A1-C55D2877AC0A}" srcOrd="1" destOrd="0" presId="urn:microsoft.com/office/officeart/2005/8/layout/hierarchy4"/>
    <dgm:cxn modelId="{AB418742-497F-49E3-9DF8-6EDCE7F436E3}" type="presParOf" srcId="{B25954AF-C033-4D09-8987-C7CE645F7AD2}" destId="{086E3CFE-9F86-4841-82EB-407CFD9A74BC}" srcOrd="2" destOrd="0" presId="urn:microsoft.com/office/officeart/2005/8/layout/hierarchy4"/>
    <dgm:cxn modelId="{2D6763A8-B1FA-4B10-BF54-0F3801EF326C}" type="presParOf" srcId="{086E3CFE-9F86-4841-82EB-407CFD9A74BC}" destId="{F03F96C6-74F7-4D24-A3A3-D86C9BA7B94F}" srcOrd="0" destOrd="0" presId="urn:microsoft.com/office/officeart/2005/8/layout/hierarchy4"/>
    <dgm:cxn modelId="{EDB0689B-C42B-45D0-BCE0-154BAD367DD9}" type="presParOf" srcId="{086E3CFE-9F86-4841-82EB-407CFD9A74BC}" destId="{1129ACEB-CAF5-413B-9DFA-1B762FE52230}" srcOrd="1" destOrd="0" presId="urn:microsoft.com/office/officeart/2005/8/layout/hierarchy4"/>
    <dgm:cxn modelId="{25D804DC-D352-4EE6-A0A0-38F280AEC680}" type="presParOf" srcId="{086E3CFE-9F86-4841-82EB-407CFD9A74BC}" destId="{DEED88F7-6447-41D2-805F-75C4058BB5BE}" srcOrd="2" destOrd="0" presId="urn:microsoft.com/office/officeart/2005/8/layout/hierarchy4"/>
    <dgm:cxn modelId="{B44D76FC-0567-4E43-99CC-C0A7C7B89C35}" type="presParOf" srcId="{DEED88F7-6447-41D2-805F-75C4058BB5BE}" destId="{D2C3536A-908E-4E23-A2AA-777762FD00F4}" srcOrd="0" destOrd="0" presId="urn:microsoft.com/office/officeart/2005/8/layout/hierarchy4"/>
    <dgm:cxn modelId="{11EFDB24-F90D-4CBF-BC0C-FDC2E990DF0E}" type="presParOf" srcId="{D2C3536A-908E-4E23-A2AA-777762FD00F4}" destId="{C8EE1804-9FD7-4191-B3AD-142B3A017152}" srcOrd="0" destOrd="0" presId="urn:microsoft.com/office/officeart/2005/8/layout/hierarchy4"/>
    <dgm:cxn modelId="{CD02EC29-BAB9-46AA-9015-4BB4C64EF125}" type="presParOf" srcId="{D2C3536A-908E-4E23-A2AA-777762FD00F4}" destId="{DC500BCF-5ED6-4734-BB45-34D31A2F16F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3F78E58-353D-48AC-9224-09CF2424D88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40C243-1959-4A2E-9439-DEA14AE9A8A8}">
      <dgm:prSet phldrT="[Text]" custT="1"/>
      <dgm:spPr/>
      <dgm:t>
        <a:bodyPr/>
        <a:lstStyle/>
        <a:p>
          <a:r>
            <a:rPr lang="bg-BG" sz="1600" dirty="0" smtClean="0"/>
            <a:t>Процедура „Да работим в България</a:t>
          </a:r>
          <a:r>
            <a:rPr lang="bg-BG" sz="1600" dirty="0" smtClean="0">
              <a:solidFill>
                <a:schemeClr val="bg1"/>
              </a:solidFill>
            </a:rPr>
            <a:t>“</a:t>
          </a:r>
        </a:p>
        <a:p>
          <a:r>
            <a:rPr lang="bg-BG" sz="1600" dirty="0" smtClean="0"/>
            <a:t>Основна цел: Осигуряване на по-качествено и ефикасно образование по необходими за пазара на труда професии и специалности, посредством целенасочени системни действия за подобряване на качеството на образованието и адаптивността към условията за заетост на завършващите ученици и студенти.</a:t>
          </a:r>
          <a:endParaRPr lang="en-US" sz="1600" dirty="0">
            <a:solidFill>
              <a:schemeClr val="bg1"/>
            </a:solidFill>
          </a:endParaRPr>
        </a:p>
      </dgm:t>
    </dgm:pt>
    <dgm:pt modelId="{4DA1F285-F766-4104-A5B2-2ADA0AB5E358}" type="parTrans" cxnId="{72761A48-E5A6-49F0-9F5C-9E8C70C16C89}">
      <dgm:prSet/>
      <dgm:spPr/>
      <dgm:t>
        <a:bodyPr/>
        <a:lstStyle/>
        <a:p>
          <a:endParaRPr lang="en-US"/>
        </a:p>
      </dgm:t>
    </dgm:pt>
    <dgm:pt modelId="{92937B27-36C0-4DFE-8550-C4133A695711}" type="sibTrans" cxnId="{72761A48-E5A6-49F0-9F5C-9E8C70C16C89}">
      <dgm:prSet/>
      <dgm:spPr/>
      <dgm:t>
        <a:bodyPr/>
        <a:lstStyle/>
        <a:p>
          <a:endParaRPr lang="en-US"/>
        </a:p>
      </dgm:t>
    </dgm:pt>
    <dgm:pt modelId="{D9E91D6B-6D62-4483-980D-CDBBA7762634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 кандидат</a:t>
          </a:r>
          <a:r>
            <a:rPr lang="bg-BG" sz="1200" u="none" dirty="0" smtClean="0">
              <a:solidFill>
                <a:schemeClr val="tx2"/>
              </a:solidFill>
            </a:rPr>
            <a:t> – </a:t>
          </a:r>
          <a:r>
            <a:rPr lang="bg-BG" sz="1200" dirty="0" smtClean="0">
              <a:solidFill>
                <a:schemeClr val="tx2"/>
              </a:solidFill>
            </a:rPr>
            <a:t>Асоциация на индустриални капитал в България.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Допустими кандидати</a:t>
          </a:r>
          <a:r>
            <a:rPr lang="bg-BG" sz="1200" u="none" dirty="0" smtClean="0">
              <a:solidFill>
                <a:schemeClr val="tx2"/>
              </a:solidFill>
            </a:rPr>
            <a:t> - </a:t>
          </a:r>
          <a:r>
            <a:rPr lang="bg-BG" sz="1200" dirty="0" smtClean="0">
              <a:solidFill>
                <a:schemeClr val="tx2"/>
              </a:solidFill>
            </a:rPr>
            <a:t>Висши училища  и професионални гимназии (предимно с технически профили).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Допустими  асоциирани партньори</a:t>
          </a:r>
          <a:r>
            <a:rPr lang="bg-BG" sz="1200" u="none" dirty="0" smtClean="0">
              <a:solidFill>
                <a:schemeClr val="tx2"/>
              </a:solidFill>
            </a:rPr>
            <a:t> </a:t>
          </a:r>
          <a:r>
            <a:rPr lang="bg-BG" sz="1200" u="none" dirty="0" smtClean="0">
              <a:solidFill>
                <a:schemeClr val="tx2"/>
              </a:solidFill>
            </a:rPr>
            <a:t>- </a:t>
          </a:r>
          <a:r>
            <a:rPr lang="bg-BG" sz="1200" dirty="0" smtClean="0">
              <a:solidFill>
                <a:schemeClr val="tx2"/>
              </a:solidFill>
            </a:rPr>
            <a:t>МОН, Национално представителни организации на работниците и служителите.</a:t>
          </a:r>
          <a:endParaRPr lang="en-US" sz="1600" dirty="0">
            <a:solidFill>
              <a:schemeClr val="tx2"/>
            </a:solidFill>
          </a:endParaRPr>
        </a:p>
      </dgm:t>
    </dgm:pt>
    <dgm:pt modelId="{9900E259-84FA-4AB2-97D5-D10F6BB32C94}" type="parTrans" cxnId="{95065050-461C-434F-963B-9BDCDCFF2FB2}">
      <dgm:prSet/>
      <dgm:spPr/>
      <dgm:t>
        <a:bodyPr/>
        <a:lstStyle/>
        <a:p>
          <a:endParaRPr lang="en-US"/>
        </a:p>
      </dgm:t>
    </dgm:pt>
    <dgm:pt modelId="{58666EA6-F619-434D-8504-8486CA09B2E7}" type="sibTrans" cxnId="{95065050-461C-434F-963B-9BDCDCFF2FB2}">
      <dgm:prSet/>
      <dgm:spPr/>
      <dgm:t>
        <a:bodyPr/>
        <a:lstStyle/>
        <a:p>
          <a:endParaRPr lang="en-US"/>
        </a:p>
      </dgm:t>
    </dgm:pt>
    <dgm:pt modelId="{B157BE6C-362B-4CB2-9289-20B798817C5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/>
          <a:r>
            <a:rPr lang="bg-BG" sz="1200" u="sng" dirty="0" smtClean="0">
              <a:solidFill>
                <a:schemeClr val="tx2"/>
              </a:solidFill>
            </a:rPr>
            <a:t>Допустими разходи: </a:t>
          </a:r>
        </a:p>
        <a:p>
          <a:pPr algn="just"/>
          <a:r>
            <a:rPr lang="bg-BG" sz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dirty="0">
            <a:solidFill>
              <a:schemeClr val="tx2"/>
            </a:solidFill>
          </a:endParaRPr>
        </a:p>
      </dgm:t>
    </dgm:pt>
    <dgm:pt modelId="{F104C07E-7945-453D-A360-33395D73D5D5}" type="parTrans" cxnId="{DEBF9356-4EE6-4634-A9CE-2CC0D3375B40}">
      <dgm:prSet/>
      <dgm:spPr/>
      <dgm:t>
        <a:bodyPr/>
        <a:lstStyle/>
        <a:p>
          <a:endParaRPr lang="en-US"/>
        </a:p>
      </dgm:t>
    </dgm:pt>
    <dgm:pt modelId="{3C1A071C-E917-4B14-9E08-1618F2190489}" type="sibTrans" cxnId="{DEBF9356-4EE6-4634-A9CE-2CC0D3375B40}">
      <dgm:prSet/>
      <dgm:spPr/>
      <dgm:t>
        <a:bodyPr/>
        <a:lstStyle/>
        <a:p>
          <a:endParaRPr lang="en-US"/>
        </a:p>
      </dgm:t>
    </dgm:pt>
    <dgm:pt modelId="{773AFA1C-7EF2-4806-A416-3FF4FDD15556}">
      <dgm:prSet phldrT="[Text]" custT="1"/>
      <dgm:spPr/>
      <dgm:t>
        <a:bodyPr/>
        <a:lstStyle/>
        <a:p>
          <a:endParaRPr lang="bg-BG" sz="1400" dirty="0" smtClean="0"/>
        </a:p>
        <a:p>
          <a:r>
            <a:rPr lang="bg-BG" sz="1400" dirty="0" smtClean="0"/>
            <a:t>Бюджет: 2 000 000 лв.</a:t>
          </a:r>
        </a:p>
        <a:p>
          <a:r>
            <a:rPr lang="bg-BG" sz="1400" dirty="0" smtClean="0"/>
            <a:t>Минимален размер на помощта: няма</a:t>
          </a:r>
        </a:p>
        <a:p>
          <a:r>
            <a:rPr lang="bg-BG" sz="1400" dirty="0" smtClean="0"/>
            <a:t>Максимален размер на помощта: 2 000 000 лв.</a:t>
          </a:r>
        </a:p>
        <a:p>
          <a:endParaRPr lang="en-US" sz="1400" dirty="0"/>
        </a:p>
      </dgm:t>
    </dgm:pt>
    <dgm:pt modelId="{56EDFD86-C6DD-445C-9884-87BAC7BB4EFE}" type="parTrans" cxnId="{71F12E60-8182-4D81-8500-B5FA2E311AA8}">
      <dgm:prSet/>
      <dgm:spPr/>
      <dgm:t>
        <a:bodyPr/>
        <a:lstStyle/>
        <a:p>
          <a:endParaRPr lang="en-US"/>
        </a:p>
      </dgm:t>
    </dgm:pt>
    <dgm:pt modelId="{415586C6-374B-4571-8A3F-B5A1F7D05DB5}" type="sibTrans" cxnId="{71F12E60-8182-4D81-8500-B5FA2E311AA8}">
      <dgm:prSet/>
      <dgm:spPr/>
      <dgm:t>
        <a:bodyPr/>
        <a:lstStyle/>
        <a:p>
          <a:endParaRPr lang="en-US"/>
        </a:p>
      </dgm:t>
    </dgm:pt>
    <dgm:pt modelId="{4B417E73-D7E1-47F6-8E8D-F86FBF3C0EDE}">
      <dgm:prSet phldrT="[Text]" custT="1"/>
      <dgm:spPr/>
      <dgm:t>
        <a:bodyPr/>
        <a:lstStyle/>
        <a:p>
          <a:r>
            <a:rPr lang="bg-BG" sz="1400" dirty="0" smtClean="0"/>
            <a:t>Дата на обявяване: Май 2018 г. </a:t>
          </a:r>
          <a:endParaRPr lang="en-US" sz="1400" dirty="0"/>
        </a:p>
      </dgm:t>
    </dgm:pt>
    <dgm:pt modelId="{DA614430-A43D-4AE3-B482-A637D7570A26}" type="parTrans" cxnId="{5DB437BC-0FDA-4F18-82A0-C1126BA32EA7}">
      <dgm:prSet/>
      <dgm:spPr/>
      <dgm:t>
        <a:bodyPr/>
        <a:lstStyle/>
        <a:p>
          <a:endParaRPr lang="en-US"/>
        </a:p>
      </dgm:t>
    </dgm:pt>
    <dgm:pt modelId="{11A4B525-1960-4931-A398-190A4BF40333}" type="sibTrans" cxnId="{5DB437BC-0FDA-4F18-82A0-C1126BA32EA7}">
      <dgm:prSet/>
      <dgm:spPr/>
      <dgm:t>
        <a:bodyPr/>
        <a:lstStyle/>
        <a:p>
          <a:endParaRPr lang="en-US"/>
        </a:p>
      </dgm:t>
    </dgm:pt>
    <dgm:pt modelId="{5ACBC99C-4576-4B6B-AC87-3F4748EF9960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 lIns="182880" tIns="182880" rIns="182880" bIns="91440"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u="sng" dirty="0" smtClean="0">
              <a:solidFill>
                <a:schemeClr val="tx2"/>
              </a:solidFill>
            </a:rPr>
            <a:t>Допустими дейности: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1. </a:t>
          </a:r>
          <a:r>
            <a:rPr lang="bg-BG" sz="1200" dirty="0" smtClean="0">
              <a:solidFill>
                <a:schemeClr val="tx2"/>
              </a:solidFill>
            </a:rPr>
            <a:t>Изграждане и поддържане на национална информационна платформа „наука – образование – бизнес“ за подобряване на комуникацията между бизнеса и професионалните и висши училища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2. </a:t>
          </a:r>
          <a:r>
            <a:rPr lang="bg-BG" sz="1200" dirty="0" smtClean="0">
              <a:solidFill>
                <a:schemeClr val="tx2"/>
              </a:solidFill>
            </a:rPr>
            <a:t>Ориентиране на учащите към специалности, които представляват образователен вход към търсени от работодателите професии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3. </a:t>
          </a:r>
          <a:r>
            <a:rPr lang="bg-BG" sz="1200" dirty="0" smtClean="0">
              <a:solidFill>
                <a:schemeClr val="tx2"/>
              </a:solidFill>
            </a:rPr>
            <a:t>Насърчаване на публично-частното партньорство (включително на регионално ниво) чрез разработване на четири пилотни модела на учебно-тренировъчна база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4. </a:t>
          </a:r>
          <a:r>
            <a:rPr lang="bg-BG" sz="1200" dirty="0" smtClean="0">
              <a:solidFill>
                <a:schemeClr val="tx2"/>
              </a:solidFill>
            </a:rPr>
            <a:t>Създаване и въвеждане на система за проследяване броя на завършилите висше образование, които не са включени в следващи програми за обучение и са започнали работа през първата година след завършването в пилотните браншове</a:t>
          </a:r>
          <a:r>
            <a:rPr lang="bg-BG" sz="1200" b="0" dirty="0" smtClean="0">
              <a:solidFill>
                <a:schemeClr val="tx2"/>
              </a:solidFill>
            </a:rPr>
            <a:t>;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5. Дейности по информация и комуникация, дейности за организация и управление на проекта и др.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endParaRPr lang="en-US" sz="1200" b="0" dirty="0">
            <a:solidFill>
              <a:schemeClr val="tx2"/>
            </a:solidFill>
          </a:endParaRPr>
        </a:p>
      </dgm:t>
    </dgm:pt>
    <dgm:pt modelId="{0ABAA5AB-1C84-4A55-9474-139F726A3C77}" type="sibTrans" cxnId="{9FC282AB-DDE9-4BC4-8B54-BB269030BAF0}">
      <dgm:prSet/>
      <dgm:spPr/>
      <dgm:t>
        <a:bodyPr/>
        <a:lstStyle/>
        <a:p>
          <a:endParaRPr lang="en-US"/>
        </a:p>
      </dgm:t>
    </dgm:pt>
    <dgm:pt modelId="{14703067-EF09-4F5A-A64D-6D27872EE4CA}" type="parTrans" cxnId="{9FC282AB-DDE9-4BC4-8B54-BB269030BAF0}">
      <dgm:prSet/>
      <dgm:spPr/>
      <dgm:t>
        <a:bodyPr/>
        <a:lstStyle/>
        <a:p>
          <a:endParaRPr lang="en-US"/>
        </a:p>
      </dgm:t>
    </dgm:pt>
    <dgm:pt modelId="{C9E4F323-2969-492A-AD4B-BD1874670BAC}" type="pres">
      <dgm:prSet presAssocID="{F3F78E58-353D-48AC-9224-09CF2424D88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941D81A-6F57-4713-981D-DF78F7758EE0}" type="pres">
      <dgm:prSet presAssocID="{2F40C243-1959-4A2E-9439-DEA14AE9A8A8}" presName="vertOne" presStyleCnt="0"/>
      <dgm:spPr/>
    </dgm:pt>
    <dgm:pt modelId="{523C4A83-A16F-4DF5-9B4C-2B7D52C823B8}" type="pres">
      <dgm:prSet presAssocID="{2F40C243-1959-4A2E-9439-DEA14AE9A8A8}" presName="txOne" presStyleLbl="node0" presStyleIdx="0" presStyleCnt="1" custScaleY="987616" custLinFactY="18544" custLinFactNeighborX="15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B1D1DC-9DB7-40D3-818C-19FC9A51623A}" type="pres">
      <dgm:prSet presAssocID="{2F40C243-1959-4A2E-9439-DEA14AE9A8A8}" presName="parTransOne" presStyleCnt="0"/>
      <dgm:spPr/>
    </dgm:pt>
    <dgm:pt modelId="{B25954AF-C033-4D09-8987-C7CE645F7AD2}" type="pres">
      <dgm:prSet presAssocID="{2F40C243-1959-4A2E-9439-DEA14AE9A8A8}" presName="horzOne" presStyleCnt="0"/>
      <dgm:spPr/>
    </dgm:pt>
    <dgm:pt modelId="{B4AB8E16-C172-4800-BA1F-1CB65549367B}" type="pres">
      <dgm:prSet presAssocID="{5ACBC99C-4576-4B6B-AC87-3F4748EF9960}" presName="vertTwo" presStyleCnt="0"/>
      <dgm:spPr/>
    </dgm:pt>
    <dgm:pt modelId="{6454D572-49F6-4E6B-85DF-0FE643182C39}" type="pres">
      <dgm:prSet presAssocID="{5ACBC99C-4576-4B6B-AC87-3F4748EF9960}" presName="txTwo" presStyleLbl="node2" presStyleIdx="0" presStyleCnt="2" custScaleX="118534" custScaleY="2000000" custLinFactY="100000" custLinFactNeighborX="60644" custLinFactNeighborY="169888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6581E54-E4F8-48DC-9443-462DE2E059B0}" type="pres">
      <dgm:prSet presAssocID="{5ACBC99C-4576-4B6B-AC87-3F4748EF9960}" presName="parTransTwo" presStyleCnt="0"/>
      <dgm:spPr/>
    </dgm:pt>
    <dgm:pt modelId="{71323771-A7FB-4919-B05F-B290863DDBBA}" type="pres">
      <dgm:prSet presAssocID="{5ACBC99C-4576-4B6B-AC87-3F4748EF9960}" presName="horzTwo" presStyleCnt="0"/>
      <dgm:spPr/>
    </dgm:pt>
    <dgm:pt modelId="{CBA5E776-1A5E-4CDC-8C42-8AB1211DD3FD}" type="pres">
      <dgm:prSet presAssocID="{D9E91D6B-6D62-4483-980D-CDBBA7762634}" presName="vertThree" presStyleCnt="0"/>
      <dgm:spPr/>
    </dgm:pt>
    <dgm:pt modelId="{CD6AA59B-55FE-4A03-A0A0-63A148DE0B48}" type="pres">
      <dgm:prSet presAssocID="{D9E91D6B-6D62-4483-980D-CDBBA7762634}" presName="txThree" presStyleLbl="node3" presStyleIdx="0" presStyleCnt="3" custScaleX="103706" custScaleY="1640861" custLinFactY="-900000" custLinFactNeighborX="-6629" custLinFactNeighborY="-93211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C87773F-B39C-4BEA-8277-97B72B170C84}" type="pres">
      <dgm:prSet presAssocID="{D9E91D6B-6D62-4483-980D-CDBBA7762634}" presName="horzThree" presStyleCnt="0"/>
      <dgm:spPr/>
    </dgm:pt>
    <dgm:pt modelId="{415A93D5-5434-4A47-890E-B9A4CF8CCAC3}" type="pres">
      <dgm:prSet presAssocID="{58666EA6-F619-434D-8504-8486CA09B2E7}" presName="sibSpaceThree" presStyleCnt="0"/>
      <dgm:spPr/>
    </dgm:pt>
    <dgm:pt modelId="{90852BE5-DC87-4C01-A7B2-732CAE1420E7}" type="pres">
      <dgm:prSet presAssocID="{B157BE6C-362B-4CB2-9289-20B798817C58}" presName="vertThree" presStyleCnt="0"/>
      <dgm:spPr/>
    </dgm:pt>
    <dgm:pt modelId="{CEB3869B-BCE6-407C-96DB-85CD7E3F1B1F}" type="pres">
      <dgm:prSet presAssocID="{B157BE6C-362B-4CB2-9289-20B798817C58}" presName="txThree" presStyleLbl="node3" presStyleIdx="1" presStyleCnt="3" custScaleX="101100" custScaleY="1532494" custLinFactX="-13230" custLinFactNeighborX="-100000" custLinFactNeighborY="-34156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36A765F2-30AD-4BD7-82A3-04A8CE7111A8}" type="pres">
      <dgm:prSet presAssocID="{B157BE6C-362B-4CB2-9289-20B798817C58}" presName="horzThree" presStyleCnt="0"/>
      <dgm:spPr/>
    </dgm:pt>
    <dgm:pt modelId="{D8B04BC6-1EC7-46A7-A0A1-C55D2877AC0A}" type="pres">
      <dgm:prSet presAssocID="{0ABAA5AB-1C84-4A55-9474-139F726A3C77}" presName="sibSpaceTwo" presStyleCnt="0"/>
      <dgm:spPr/>
    </dgm:pt>
    <dgm:pt modelId="{086E3CFE-9F86-4841-82EB-407CFD9A74BC}" type="pres">
      <dgm:prSet presAssocID="{773AFA1C-7EF2-4806-A416-3FF4FDD15556}" presName="vertTwo" presStyleCnt="0"/>
      <dgm:spPr/>
    </dgm:pt>
    <dgm:pt modelId="{F03F96C6-74F7-4D24-A3A3-D86C9BA7B94F}" type="pres">
      <dgm:prSet presAssocID="{773AFA1C-7EF2-4806-A416-3FF4FDD15556}" presName="txTwo" presStyleLbl="node2" presStyleIdx="1" presStyleCnt="2" custScaleX="124199" custScaleY="1086604" custLinFactX="-10994" custLinFactY="2100000" custLinFactNeighborX="-100000" custLinFactNeighborY="2126975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129ACEB-CAF5-413B-9DFA-1B762FE52230}" type="pres">
      <dgm:prSet presAssocID="{773AFA1C-7EF2-4806-A416-3FF4FDD15556}" presName="parTransTwo" presStyleCnt="0"/>
      <dgm:spPr/>
    </dgm:pt>
    <dgm:pt modelId="{DEED88F7-6447-41D2-805F-75C4058BB5BE}" type="pres">
      <dgm:prSet presAssocID="{773AFA1C-7EF2-4806-A416-3FF4FDD15556}" presName="horzTwo" presStyleCnt="0"/>
      <dgm:spPr/>
    </dgm:pt>
    <dgm:pt modelId="{D2C3536A-908E-4E23-A2AA-777762FD00F4}" type="pres">
      <dgm:prSet presAssocID="{4B417E73-D7E1-47F6-8E8D-F86FBF3C0EDE}" presName="vertThree" presStyleCnt="0"/>
      <dgm:spPr/>
    </dgm:pt>
    <dgm:pt modelId="{C8EE1804-9FD7-4191-B3AD-142B3A017152}" type="pres">
      <dgm:prSet presAssocID="{4B417E73-D7E1-47F6-8E8D-F86FBF3C0EDE}" presName="txThree" presStyleLbl="node3" presStyleIdx="2" presStyleCnt="3" custScaleX="88964" custScaleY="785311" custLinFactY="700000" custLinFactNeighborX="4534" custLinFactNeighborY="71637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C500BCF-5ED6-4734-BB45-34D31A2F16F1}" type="pres">
      <dgm:prSet presAssocID="{4B417E73-D7E1-47F6-8E8D-F86FBF3C0EDE}" presName="horzThree" presStyleCnt="0"/>
      <dgm:spPr/>
    </dgm:pt>
  </dgm:ptLst>
  <dgm:cxnLst>
    <dgm:cxn modelId="{50E70811-60F1-47F0-84F0-47A6B5B3CD04}" type="presOf" srcId="{2F40C243-1959-4A2E-9439-DEA14AE9A8A8}" destId="{523C4A83-A16F-4DF5-9B4C-2B7D52C823B8}" srcOrd="0" destOrd="0" presId="urn:microsoft.com/office/officeart/2005/8/layout/hierarchy4"/>
    <dgm:cxn modelId="{F67D62B1-B21B-4751-A968-04C7E0833D7B}" type="presOf" srcId="{4B417E73-D7E1-47F6-8E8D-F86FBF3C0EDE}" destId="{C8EE1804-9FD7-4191-B3AD-142B3A017152}" srcOrd="0" destOrd="0" presId="urn:microsoft.com/office/officeart/2005/8/layout/hierarchy4"/>
    <dgm:cxn modelId="{9FC282AB-DDE9-4BC4-8B54-BB269030BAF0}" srcId="{2F40C243-1959-4A2E-9439-DEA14AE9A8A8}" destId="{5ACBC99C-4576-4B6B-AC87-3F4748EF9960}" srcOrd="0" destOrd="0" parTransId="{14703067-EF09-4F5A-A64D-6D27872EE4CA}" sibTransId="{0ABAA5AB-1C84-4A55-9474-139F726A3C77}"/>
    <dgm:cxn modelId="{7DBDE849-F275-4777-BDE4-498323249EFD}" type="presOf" srcId="{D9E91D6B-6D62-4483-980D-CDBBA7762634}" destId="{CD6AA59B-55FE-4A03-A0A0-63A148DE0B48}" srcOrd="0" destOrd="0" presId="urn:microsoft.com/office/officeart/2005/8/layout/hierarchy4"/>
    <dgm:cxn modelId="{5389E3AE-0BF3-4E44-8C28-2391F8F5A35F}" type="presOf" srcId="{5ACBC99C-4576-4B6B-AC87-3F4748EF9960}" destId="{6454D572-49F6-4E6B-85DF-0FE643182C39}" srcOrd="0" destOrd="0" presId="urn:microsoft.com/office/officeart/2005/8/layout/hierarchy4"/>
    <dgm:cxn modelId="{95065050-461C-434F-963B-9BDCDCFF2FB2}" srcId="{5ACBC99C-4576-4B6B-AC87-3F4748EF9960}" destId="{D9E91D6B-6D62-4483-980D-CDBBA7762634}" srcOrd="0" destOrd="0" parTransId="{9900E259-84FA-4AB2-97D5-D10F6BB32C94}" sibTransId="{58666EA6-F619-434D-8504-8486CA09B2E7}"/>
    <dgm:cxn modelId="{5DB437BC-0FDA-4F18-82A0-C1126BA32EA7}" srcId="{773AFA1C-7EF2-4806-A416-3FF4FDD15556}" destId="{4B417E73-D7E1-47F6-8E8D-F86FBF3C0EDE}" srcOrd="0" destOrd="0" parTransId="{DA614430-A43D-4AE3-B482-A637D7570A26}" sibTransId="{11A4B525-1960-4931-A398-190A4BF40333}"/>
    <dgm:cxn modelId="{72761A48-E5A6-49F0-9F5C-9E8C70C16C89}" srcId="{F3F78E58-353D-48AC-9224-09CF2424D88A}" destId="{2F40C243-1959-4A2E-9439-DEA14AE9A8A8}" srcOrd="0" destOrd="0" parTransId="{4DA1F285-F766-4104-A5B2-2ADA0AB5E358}" sibTransId="{92937B27-36C0-4DFE-8550-C4133A695711}"/>
    <dgm:cxn modelId="{DEBF9356-4EE6-4634-A9CE-2CC0D3375B40}" srcId="{5ACBC99C-4576-4B6B-AC87-3F4748EF9960}" destId="{B157BE6C-362B-4CB2-9289-20B798817C58}" srcOrd="1" destOrd="0" parTransId="{F104C07E-7945-453D-A360-33395D73D5D5}" sibTransId="{3C1A071C-E917-4B14-9E08-1618F2190489}"/>
    <dgm:cxn modelId="{71F12E60-8182-4D81-8500-B5FA2E311AA8}" srcId="{2F40C243-1959-4A2E-9439-DEA14AE9A8A8}" destId="{773AFA1C-7EF2-4806-A416-3FF4FDD15556}" srcOrd="1" destOrd="0" parTransId="{56EDFD86-C6DD-445C-9884-87BAC7BB4EFE}" sibTransId="{415586C6-374B-4571-8A3F-B5A1F7D05DB5}"/>
    <dgm:cxn modelId="{387C2A58-5438-465B-897F-5266410FEEA5}" type="presOf" srcId="{B157BE6C-362B-4CB2-9289-20B798817C58}" destId="{CEB3869B-BCE6-407C-96DB-85CD7E3F1B1F}" srcOrd="0" destOrd="0" presId="urn:microsoft.com/office/officeart/2005/8/layout/hierarchy4"/>
    <dgm:cxn modelId="{B5F637BF-90C7-49CA-BD18-EB556116D72D}" type="presOf" srcId="{F3F78E58-353D-48AC-9224-09CF2424D88A}" destId="{C9E4F323-2969-492A-AD4B-BD1874670BAC}" srcOrd="0" destOrd="0" presId="urn:microsoft.com/office/officeart/2005/8/layout/hierarchy4"/>
    <dgm:cxn modelId="{B4209CE2-9A7A-4A79-B62F-9F1EDDBCD631}" type="presOf" srcId="{773AFA1C-7EF2-4806-A416-3FF4FDD15556}" destId="{F03F96C6-74F7-4D24-A3A3-D86C9BA7B94F}" srcOrd="0" destOrd="0" presId="urn:microsoft.com/office/officeart/2005/8/layout/hierarchy4"/>
    <dgm:cxn modelId="{6E57D1F9-293E-4BF3-BA30-44CFD696282C}" type="presParOf" srcId="{C9E4F323-2969-492A-AD4B-BD1874670BAC}" destId="{A941D81A-6F57-4713-981D-DF78F7758EE0}" srcOrd="0" destOrd="0" presId="urn:microsoft.com/office/officeart/2005/8/layout/hierarchy4"/>
    <dgm:cxn modelId="{67D7C82F-DEA3-4E4E-904E-3EDA6F89210A}" type="presParOf" srcId="{A941D81A-6F57-4713-981D-DF78F7758EE0}" destId="{523C4A83-A16F-4DF5-9B4C-2B7D52C823B8}" srcOrd="0" destOrd="0" presId="urn:microsoft.com/office/officeart/2005/8/layout/hierarchy4"/>
    <dgm:cxn modelId="{D1560B61-9DBD-4F8E-9C4D-C7898774B445}" type="presParOf" srcId="{A941D81A-6F57-4713-981D-DF78F7758EE0}" destId="{75B1D1DC-9DB7-40D3-818C-19FC9A51623A}" srcOrd="1" destOrd="0" presId="urn:microsoft.com/office/officeart/2005/8/layout/hierarchy4"/>
    <dgm:cxn modelId="{9DA46BA4-88B0-48AE-BA20-688192FC6337}" type="presParOf" srcId="{A941D81A-6F57-4713-981D-DF78F7758EE0}" destId="{B25954AF-C033-4D09-8987-C7CE645F7AD2}" srcOrd="2" destOrd="0" presId="urn:microsoft.com/office/officeart/2005/8/layout/hierarchy4"/>
    <dgm:cxn modelId="{2C4E341F-4572-4734-9F26-181B7E88BA15}" type="presParOf" srcId="{B25954AF-C033-4D09-8987-C7CE645F7AD2}" destId="{B4AB8E16-C172-4800-BA1F-1CB65549367B}" srcOrd="0" destOrd="0" presId="urn:microsoft.com/office/officeart/2005/8/layout/hierarchy4"/>
    <dgm:cxn modelId="{D497A9D0-B12C-43D3-A92C-9F556269A29B}" type="presParOf" srcId="{B4AB8E16-C172-4800-BA1F-1CB65549367B}" destId="{6454D572-49F6-4E6B-85DF-0FE643182C39}" srcOrd="0" destOrd="0" presId="urn:microsoft.com/office/officeart/2005/8/layout/hierarchy4"/>
    <dgm:cxn modelId="{4EA89769-2A5D-457F-AD45-07E377292769}" type="presParOf" srcId="{B4AB8E16-C172-4800-BA1F-1CB65549367B}" destId="{26581E54-E4F8-48DC-9443-462DE2E059B0}" srcOrd="1" destOrd="0" presId="urn:microsoft.com/office/officeart/2005/8/layout/hierarchy4"/>
    <dgm:cxn modelId="{00E8A601-3D8D-41E5-AAA7-94F44BB48511}" type="presParOf" srcId="{B4AB8E16-C172-4800-BA1F-1CB65549367B}" destId="{71323771-A7FB-4919-B05F-B290863DDBBA}" srcOrd="2" destOrd="0" presId="urn:microsoft.com/office/officeart/2005/8/layout/hierarchy4"/>
    <dgm:cxn modelId="{76FAC987-23FA-4369-900B-0B0684B80FF1}" type="presParOf" srcId="{71323771-A7FB-4919-B05F-B290863DDBBA}" destId="{CBA5E776-1A5E-4CDC-8C42-8AB1211DD3FD}" srcOrd="0" destOrd="0" presId="urn:microsoft.com/office/officeart/2005/8/layout/hierarchy4"/>
    <dgm:cxn modelId="{A230C16A-84E7-493E-9827-25E14CEA02C9}" type="presParOf" srcId="{CBA5E776-1A5E-4CDC-8C42-8AB1211DD3FD}" destId="{CD6AA59B-55FE-4A03-A0A0-63A148DE0B48}" srcOrd="0" destOrd="0" presId="urn:microsoft.com/office/officeart/2005/8/layout/hierarchy4"/>
    <dgm:cxn modelId="{8F2C515B-8865-4C1B-B302-1FF2DB6A131A}" type="presParOf" srcId="{CBA5E776-1A5E-4CDC-8C42-8AB1211DD3FD}" destId="{4C87773F-B39C-4BEA-8277-97B72B170C84}" srcOrd="1" destOrd="0" presId="urn:microsoft.com/office/officeart/2005/8/layout/hierarchy4"/>
    <dgm:cxn modelId="{78FF22E8-5B24-495D-8322-9C5EEABCD7F1}" type="presParOf" srcId="{71323771-A7FB-4919-B05F-B290863DDBBA}" destId="{415A93D5-5434-4A47-890E-B9A4CF8CCAC3}" srcOrd="1" destOrd="0" presId="urn:microsoft.com/office/officeart/2005/8/layout/hierarchy4"/>
    <dgm:cxn modelId="{342DAC57-86F2-47ED-AF99-14F8C65D425D}" type="presParOf" srcId="{71323771-A7FB-4919-B05F-B290863DDBBA}" destId="{90852BE5-DC87-4C01-A7B2-732CAE1420E7}" srcOrd="2" destOrd="0" presId="urn:microsoft.com/office/officeart/2005/8/layout/hierarchy4"/>
    <dgm:cxn modelId="{25510013-ADDE-4C30-B5F5-556699194744}" type="presParOf" srcId="{90852BE5-DC87-4C01-A7B2-732CAE1420E7}" destId="{CEB3869B-BCE6-407C-96DB-85CD7E3F1B1F}" srcOrd="0" destOrd="0" presId="urn:microsoft.com/office/officeart/2005/8/layout/hierarchy4"/>
    <dgm:cxn modelId="{D7A3D712-C2C5-486B-A039-062C1D122AF4}" type="presParOf" srcId="{90852BE5-DC87-4C01-A7B2-732CAE1420E7}" destId="{36A765F2-30AD-4BD7-82A3-04A8CE7111A8}" srcOrd="1" destOrd="0" presId="urn:microsoft.com/office/officeart/2005/8/layout/hierarchy4"/>
    <dgm:cxn modelId="{777D9A7A-2719-43D5-BF69-3748B2612E17}" type="presParOf" srcId="{B25954AF-C033-4D09-8987-C7CE645F7AD2}" destId="{D8B04BC6-1EC7-46A7-A0A1-C55D2877AC0A}" srcOrd="1" destOrd="0" presId="urn:microsoft.com/office/officeart/2005/8/layout/hierarchy4"/>
    <dgm:cxn modelId="{AB418742-497F-49E3-9DF8-6EDCE7F436E3}" type="presParOf" srcId="{B25954AF-C033-4D09-8987-C7CE645F7AD2}" destId="{086E3CFE-9F86-4841-82EB-407CFD9A74BC}" srcOrd="2" destOrd="0" presId="urn:microsoft.com/office/officeart/2005/8/layout/hierarchy4"/>
    <dgm:cxn modelId="{2D6763A8-B1FA-4B10-BF54-0F3801EF326C}" type="presParOf" srcId="{086E3CFE-9F86-4841-82EB-407CFD9A74BC}" destId="{F03F96C6-74F7-4D24-A3A3-D86C9BA7B94F}" srcOrd="0" destOrd="0" presId="urn:microsoft.com/office/officeart/2005/8/layout/hierarchy4"/>
    <dgm:cxn modelId="{EDB0689B-C42B-45D0-BCE0-154BAD367DD9}" type="presParOf" srcId="{086E3CFE-9F86-4841-82EB-407CFD9A74BC}" destId="{1129ACEB-CAF5-413B-9DFA-1B762FE52230}" srcOrd="1" destOrd="0" presId="urn:microsoft.com/office/officeart/2005/8/layout/hierarchy4"/>
    <dgm:cxn modelId="{25D804DC-D352-4EE6-A0A0-38F280AEC680}" type="presParOf" srcId="{086E3CFE-9F86-4841-82EB-407CFD9A74BC}" destId="{DEED88F7-6447-41D2-805F-75C4058BB5BE}" srcOrd="2" destOrd="0" presId="urn:microsoft.com/office/officeart/2005/8/layout/hierarchy4"/>
    <dgm:cxn modelId="{B44D76FC-0567-4E43-99CC-C0A7C7B89C35}" type="presParOf" srcId="{DEED88F7-6447-41D2-805F-75C4058BB5BE}" destId="{D2C3536A-908E-4E23-A2AA-777762FD00F4}" srcOrd="0" destOrd="0" presId="urn:microsoft.com/office/officeart/2005/8/layout/hierarchy4"/>
    <dgm:cxn modelId="{11EFDB24-F90D-4CBF-BC0C-FDC2E990DF0E}" type="presParOf" srcId="{D2C3536A-908E-4E23-A2AA-777762FD00F4}" destId="{C8EE1804-9FD7-4191-B3AD-142B3A017152}" srcOrd="0" destOrd="0" presId="urn:microsoft.com/office/officeart/2005/8/layout/hierarchy4"/>
    <dgm:cxn modelId="{CD02EC29-BAB9-46AA-9015-4BB4C64EF125}" type="presParOf" srcId="{D2C3536A-908E-4E23-A2AA-777762FD00F4}" destId="{DC500BCF-5ED6-4734-BB45-34D31A2F16F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3F78E58-353D-48AC-9224-09CF2424D88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40C243-1959-4A2E-9439-DEA14AE9A8A8}">
      <dgm:prSet phldrT="[Text]" custT="1"/>
      <dgm:spPr/>
      <dgm:t>
        <a:bodyPr/>
        <a:lstStyle/>
        <a:p>
          <a:r>
            <a:rPr lang="bg-BG" sz="1600" dirty="0" smtClean="0"/>
            <a:t>Процедура „Адаптиране на системите за средно професионално и висше образование спрямо изискванията на пазара на труда в България </a:t>
          </a:r>
          <a:r>
            <a:rPr lang="bg-BG" sz="1600" dirty="0" smtClean="0">
              <a:solidFill>
                <a:schemeClr val="bg1"/>
              </a:solidFill>
            </a:rPr>
            <a:t>“</a:t>
          </a:r>
        </a:p>
        <a:p>
          <a:r>
            <a:rPr lang="bg-BG" sz="1600" dirty="0" smtClean="0"/>
            <a:t>Основна цел: актуализиране на академичните и учебни програми и плановете в съответствие с изискванията на бизнеса, залегнали в професионалните стандарти и </a:t>
          </a:r>
          <a:r>
            <a:rPr lang="bg-BG" sz="1600" dirty="0" err="1" smtClean="0"/>
            <a:t>компетентностните</a:t>
          </a:r>
          <a:r>
            <a:rPr lang="bg-BG" sz="1600" dirty="0" smtClean="0"/>
            <a:t> профили на длъжности и професии във водещи икономически сектори на българската икономика</a:t>
          </a:r>
          <a:endParaRPr lang="en-US" sz="1600" dirty="0">
            <a:solidFill>
              <a:schemeClr val="bg1"/>
            </a:solidFill>
          </a:endParaRPr>
        </a:p>
      </dgm:t>
    </dgm:pt>
    <dgm:pt modelId="{4DA1F285-F766-4104-A5B2-2ADA0AB5E358}" type="parTrans" cxnId="{72761A48-E5A6-49F0-9F5C-9E8C70C16C89}">
      <dgm:prSet/>
      <dgm:spPr/>
      <dgm:t>
        <a:bodyPr/>
        <a:lstStyle/>
        <a:p>
          <a:endParaRPr lang="en-US"/>
        </a:p>
      </dgm:t>
    </dgm:pt>
    <dgm:pt modelId="{92937B27-36C0-4DFE-8550-C4133A695711}" type="sibTrans" cxnId="{72761A48-E5A6-49F0-9F5C-9E8C70C16C89}">
      <dgm:prSet/>
      <dgm:spPr/>
      <dgm:t>
        <a:bodyPr/>
        <a:lstStyle/>
        <a:p>
          <a:endParaRPr lang="en-US"/>
        </a:p>
      </dgm:t>
    </dgm:pt>
    <dgm:pt modelId="{D9E91D6B-6D62-4483-980D-CDBBA7762634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Допустими кандидати и партньори: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dirty="0" smtClean="0">
              <a:solidFill>
                <a:schemeClr val="tx2"/>
              </a:solidFill>
            </a:rPr>
            <a:t>Министерство на образование и науката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Асоциирани партньори </a:t>
          </a:r>
          <a:r>
            <a:rPr lang="bg-BG" sz="1200" dirty="0" smtClean="0">
              <a:solidFill>
                <a:schemeClr val="tx2"/>
              </a:solidFill>
            </a:rPr>
            <a:t>- висши училища; професионални гимназии; Национална агенция за професионално образование и обучение (НАПОО).</a:t>
          </a:r>
          <a:endParaRPr lang="en-US" sz="1600" dirty="0">
            <a:solidFill>
              <a:schemeClr val="tx2"/>
            </a:solidFill>
          </a:endParaRPr>
        </a:p>
      </dgm:t>
    </dgm:pt>
    <dgm:pt modelId="{9900E259-84FA-4AB2-97D5-D10F6BB32C94}" type="parTrans" cxnId="{95065050-461C-434F-963B-9BDCDCFF2FB2}">
      <dgm:prSet/>
      <dgm:spPr/>
      <dgm:t>
        <a:bodyPr/>
        <a:lstStyle/>
        <a:p>
          <a:endParaRPr lang="en-US"/>
        </a:p>
      </dgm:t>
    </dgm:pt>
    <dgm:pt modelId="{58666EA6-F619-434D-8504-8486CA09B2E7}" type="sibTrans" cxnId="{95065050-461C-434F-963B-9BDCDCFF2FB2}">
      <dgm:prSet/>
      <dgm:spPr/>
      <dgm:t>
        <a:bodyPr/>
        <a:lstStyle/>
        <a:p>
          <a:endParaRPr lang="en-US"/>
        </a:p>
      </dgm:t>
    </dgm:pt>
    <dgm:pt modelId="{B157BE6C-362B-4CB2-9289-20B798817C5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/>
          <a:r>
            <a:rPr lang="bg-BG" sz="1200" u="sng" dirty="0" smtClean="0">
              <a:solidFill>
                <a:schemeClr val="tx2"/>
              </a:solidFill>
            </a:rPr>
            <a:t>Допустими разходи: </a:t>
          </a:r>
        </a:p>
        <a:p>
          <a:pPr algn="just"/>
          <a:r>
            <a:rPr lang="bg-BG" sz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dirty="0">
            <a:solidFill>
              <a:schemeClr val="tx2"/>
            </a:solidFill>
          </a:endParaRPr>
        </a:p>
      </dgm:t>
    </dgm:pt>
    <dgm:pt modelId="{F104C07E-7945-453D-A360-33395D73D5D5}" type="parTrans" cxnId="{DEBF9356-4EE6-4634-A9CE-2CC0D3375B40}">
      <dgm:prSet/>
      <dgm:spPr/>
      <dgm:t>
        <a:bodyPr/>
        <a:lstStyle/>
        <a:p>
          <a:endParaRPr lang="en-US"/>
        </a:p>
      </dgm:t>
    </dgm:pt>
    <dgm:pt modelId="{3C1A071C-E917-4B14-9E08-1618F2190489}" type="sibTrans" cxnId="{DEBF9356-4EE6-4634-A9CE-2CC0D3375B40}">
      <dgm:prSet/>
      <dgm:spPr/>
      <dgm:t>
        <a:bodyPr/>
        <a:lstStyle/>
        <a:p>
          <a:endParaRPr lang="en-US"/>
        </a:p>
      </dgm:t>
    </dgm:pt>
    <dgm:pt modelId="{773AFA1C-7EF2-4806-A416-3FF4FDD15556}">
      <dgm:prSet phldrT="[Text]" custT="1"/>
      <dgm:spPr/>
      <dgm:t>
        <a:bodyPr/>
        <a:lstStyle/>
        <a:p>
          <a:endParaRPr lang="bg-BG" sz="1400" dirty="0" smtClean="0"/>
        </a:p>
        <a:p>
          <a:r>
            <a:rPr lang="bg-BG" sz="1400" dirty="0" smtClean="0"/>
            <a:t>Бюджет: 2 000 000 лв.</a:t>
          </a:r>
        </a:p>
        <a:p>
          <a:r>
            <a:rPr lang="bg-BG" sz="1400" dirty="0" smtClean="0"/>
            <a:t>Минимален размер на помощта: няма</a:t>
          </a:r>
        </a:p>
        <a:p>
          <a:r>
            <a:rPr lang="bg-BG" sz="1400" dirty="0" smtClean="0"/>
            <a:t>Максимален размер на помощта: 2 000 000 лв.</a:t>
          </a:r>
        </a:p>
        <a:p>
          <a:endParaRPr lang="en-US" sz="1400" dirty="0"/>
        </a:p>
      </dgm:t>
    </dgm:pt>
    <dgm:pt modelId="{56EDFD86-C6DD-445C-9884-87BAC7BB4EFE}" type="parTrans" cxnId="{71F12E60-8182-4D81-8500-B5FA2E311AA8}">
      <dgm:prSet/>
      <dgm:spPr/>
      <dgm:t>
        <a:bodyPr/>
        <a:lstStyle/>
        <a:p>
          <a:endParaRPr lang="en-US"/>
        </a:p>
      </dgm:t>
    </dgm:pt>
    <dgm:pt modelId="{415586C6-374B-4571-8A3F-B5A1F7D05DB5}" type="sibTrans" cxnId="{71F12E60-8182-4D81-8500-B5FA2E311AA8}">
      <dgm:prSet/>
      <dgm:spPr/>
      <dgm:t>
        <a:bodyPr/>
        <a:lstStyle/>
        <a:p>
          <a:endParaRPr lang="en-US"/>
        </a:p>
      </dgm:t>
    </dgm:pt>
    <dgm:pt modelId="{4B417E73-D7E1-47F6-8E8D-F86FBF3C0EDE}">
      <dgm:prSet phldrT="[Text]" custT="1"/>
      <dgm:spPr/>
      <dgm:t>
        <a:bodyPr/>
        <a:lstStyle/>
        <a:p>
          <a:r>
            <a:rPr lang="bg-BG" sz="1400" dirty="0" smtClean="0"/>
            <a:t>Дата на обявяване: Май 2018 г. </a:t>
          </a:r>
          <a:endParaRPr lang="en-US" sz="1400" dirty="0"/>
        </a:p>
      </dgm:t>
    </dgm:pt>
    <dgm:pt modelId="{DA614430-A43D-4AE3-B482-A637D7570A26}" type="parTrans" cxnId="{5DB437BC-0FDA-4F18-82A0-C1126BA32EA7}">
      <dgm:prSet/>
      <dgm:spPr/>
      <dgm:t>
        <a:bodyPr/>
        <a:lstStyle/>
        <a:p>
          <a:endParaRPr lang="en-US"/>
        </a:p>
      </dgm:t>
    </dgm:pt>
    <dgm:pt modelId="{11A4B525-1960-4931-A398-190A4BF40333}" type="sibTrans" cxnId="{5DB437BC-0FDA-4F18-82A0-C1126BA32EA7}">
      <dgm:prSet/>
      <dgm:spPr/>
      <dgm:t>
        <a:bodyPr/>
        <a:lstStyle/>
        <a:p>
          <a:endParaRPr lang="en-US"/>
        </a:p>
      </dgm:t>
    </dgm:pt>
    <dgm:pt modelId="{5ACBC99C-4576-4B6B-AC87-3F4748EF9960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 lIns="182880" tIns="182880" rIns="182880" bIns="91440"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u="sng" dirty="0" smtClean="0">
              <a:solidFill>
                <a:schemeClr val="tx2"/>
              </a:solidFill>
            </a:rPr>
            <a:t>Допустими дейности: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1. </a:t>
          </a:r>
          <a:r>
            <a:rPr lang="bg-BG" sz="1200" dirty="0" smtClean="0">
              <a:solidFill>
                <a:schemeClr val="tx2"/>
              </a:solidFill>
            </a:rPr>
            <a:t>Създаване на концепция и разработване на модул за управление на академични планове и програми интегриран със системата </a:t>
          </a:r>
          <a:r>
            <a:rPr lang="bg-BG" sz="1200" dirty="0" err="1" smtClean="0">
              <a:solidFill>
                <a:schemeClr val="tx2"/>
              </a:solidFill>
            </a:rPr>
            <a:t>MyCompetence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2. </a:t>
          </a:r>
          <a:r>
            <a:rPr lang="bg-BG" sz="1200" dirty="0" smtClean="0">
              <a:solidFill>
                <a:schemeClr val="tx2"/>
              </a:solidFill>
            </a:rPr>
            <a:t>Създаване на концепция и разработване на модул за управление на учебни планове и програми в професионалното образование интегриран със системата </a:t>
          </a:r>
          <a:r>
            <a:rPr lang="bg-BG" sz="1200" dirty="0" err="1" smtClean="0">
              <a:solidFill>
                <a:schemeClr val="tx2"/>
              </a:solidFill>
            </a:rPr>
            <a:t>MyCompetence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3. </a:t>
          </a:r>
          <a:r>
            <a:rPr lang="bg-BG" sz="1200" dirty="0" smtClean="0">
              <a:solidFill>
                <a:schemeClr val="tx2"/>
              </a:solidFill>
            </a:rPr>
            <a:t>Създаване на модел за преход и надграждане на умения от професионално образование и обучение към висше образование интегриран със системата </a:t>
          </a:r>
          <a:r>
            <a:rPr lang="bg-BG" sz="1200" dirty="0" err="1" smtClean="0">
              <a:solidFill>
                <a:schemeClr val="tx2"/>
              </a:solidFill>
            </a:rPr>
            <a:t>MyCompetence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4. Дейности по информация и комуникация, дейности за организация и управление на проекта и др.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endParaRPr lang="en-US" sz="1200" b="0" dirty="0">
            <a:solidFill>
              <a:schemeClr val="tx2"/>
            </a:solidFill>
          </a:endParaRPr>
        </a:p>
      </dgm:t>
    </dgm:pt>
    <dgm:pt modelId="{0ABAA5AB-1C84-4A55-9474-139F726A3C77}" type="sibTrans" cxnId="{9FC282AB-DDE9-4BC4-8B54-BB269030BAF0}">
      <dgm:prSet/>
      <dgm:spPr/>
      <dgm:t>
        <a:bodyPr/>
        <a:lstStyle/>
        <a:p>
          <a:endParaRPr lang="en-US"/>
        </a:p>
      </dgm:t>
    </dgm:pt>
    <dgm:pt modelId="{14703067-EF09-4F5A-A64D-6D27872EE4CA}" type="parTrans" cxnId="{9FC282AB-DDE9-4BC4-8B54-BB269030BAF0}">
      <dgm:prSet/>
      <dgm:spPr/>
      <dgm:t>
        <a:bodyPr/>
        <a:lstStyle/>
        <a:p>
          <a:endParaRPr lang="en-US"/>
        </a:p>
      </dgm:t>
    </dgm:pt>
    <dgm:pt modelId="{C9E4F323-2969-492A-AD4B-BD1874670BAC}" type="pres">
      <dgm:prSet presAssocID="{F3F78E58-353D-48AC-9224-09CF2424D88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941D81A-6F57-4713-981D-DF78F7758EE0}" type="pres">
      <dgm:prSet presAssocID="{2F40C243-1959-4A2E-9439-DEA14AE9A8A8}" presName="vertOne" presStyleCnt="0"/>
      <dgm:spPr/>
    </dgm:pt>
    <dgm:pt modelId="{523C4A83-A16F-4DF5-9B4C-2B7D52C823B8}" type="pres">
      <dgm:prSet presAssocID="{2F40C243-1959-4A2E-9439-DEA14AE9A8A8}" presName="txOne" presStyleLbl="node0" presStyleIdx="0" presStyleCnt="1" custScaleY="1229652" custLinFactY="18544" custLinFactNeighborX="15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B1D1DC-9DB7-40D3-818C-19FC9A51623A}" type="pres">
      <dgm:prSet presAssocID="{2F40C243-1959-4A2E-9439-DEA14AE9A8A8}" presName="parTransOne" presStyleCnt="0"/>
      <dgm:spPr/>
    </dgm:pt>
    <dgm:pt modelId="{B25954AF-C033-4D09-8987-C7CE645F7AD2}" type="pres">
      <dgm:prSet presAssocID="{2F40C243-1959-4A2E-9439-DEA14AE9A8A8}" presName="horzOne" presStyleCnt="0"/>
      <dgm:spPr/>
    </dgm:pt>
    <dgm:pt modelId="{B4AB8E16-C172-4800-BA1F-1CB65549367B}" type="pres">
      <dgm:prSet presAssocID="{5ACBC99C-4576-4B6B-AC87-3F4748EF9960}" presName="vertTwo" presStyleCnt="0"/>
      <dgm:spPr/>
    </dgm:pt>
    <dgm:pt modelId="{6454D572-49F6-4E6B-85DF-0FE643182C39}" type="pres">
      <dgm:prSet presAssocID="{5ACBC99C-4576-4B6B-AC87-3F4748EF9960}" presName="txTwo" presStyleLbl="node2" presStyleIdx="0" presStyleCnt="2" custScaleX="118180" custScaleY="1776165" custLinFactY="118533" custLinFactNeighborX="87663" custLinFactNeighborY="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6581E54-E4F8-48DC-9443-462DE2E059B0}" type="pres">
      <dgm:prSet presAssocID="{5ACBC99C-4576-4B6B-AC87-3F4748EF9960}" presName="parTransTwo" presStyleCnt="0"/>
      <dgm:spPr/>
    </dgm:pt>
    <dgm:pt modelId="{71323771-A7FB-4919-B05F-B290863DDBBA}" type="pres">
      <dgm:prSet presAssocID="{5ACBC99C-4576-4B6B-AC87-3F4748EF9960}" presName="horzTwo" presStyleCnt="0"/>
      <dgm:spPr/>
    </dgm:pt>
    <dgm:pt modelId="{CBA5E776-1A5E-4CDC-8C42-8AB1211DD3FD}" type="pres">
      <dgm:prSet presAssocID="{D9E91D6B-6D62-4483-980D-CDBBA7762634}" presName="vertThree" presStyleCnt="0"/>
      <dgm:spPr/>
    </dgm:pt>
    <dgm:pt modelId="{CD6AA59B-55FE-4A03-A0A0-63A148DE0B48}" type="pres">
      <dgm:prSet presAssocID="{D9E91D6B-6D62-4483-980D-CDBBA7762634}" presName="txThree" presStyleLbl="node3" presStyleIdx="0" presStyleCnt="3" custScaleX="353075" custScaleY="1550601" custLinFactY="-800000" custLinFactNeighborX="-31912" custLinFactNeighborY="-849712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C87773F-B39C-4BEA-8277-97B72B170C84}" type="pres">
      <dgm:prSet presAssocID="{D9E91D6B-6D62-4483-980D-CDBBA7762634}" presName="horzThree" presStyleCnt="0"/>
      <dgm:spPr/>
    </dgm:pt>
    <dgm:pt modelId="{415A93D5-5434-4A47-890E-B9A4CF8CCAC3}" type="pres">
      <dgm:prSet presAssocID="{58666EA6-F619-434D-8504-8486CA09B2E7}" presName="sibSpaceThree" presStyleCnt="0"/>
      <dgm:spPr/>
    </dgm:pt>
    <dgm:pt modelId="{90852BE5-DC87-4C01-A7B2-732CAE1420E7}" type="pres">
      <dgm:prSet presAssocID="{B157BE6C-362B-4CB2-9289-20B798817C58}" presName="vertThree" presStyleCnt="0"/>
      <dgm:spPr/>
    </dgm:pt>
    <dgm:pt modelId="{CEB3869B-BCE6-407C-96DB-85CD7E3F1B1F}" type="pres">
      <dgm:prSet presAssocID="{B157BE6C-362B-4CB2-9289-20B798817C58}" presName="txThree" presStyleLbl="node3" presStyleIdx="1" presStyleCnt="3" custScaleX="343921" custScaleY="1391776" custLinFactX="-190461" custLinFactNeighborX="-200000" custLinFactNeighborY="64463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36A765F2-30AD-4BD7-82A3-04A8CE7111A8}" type="pres">
      <dgm:prSet presAssocID="{B157BE6C-362B-4CB2-9289-20B798817C58}" presName="horzThree" presStyleCnt="0"/>
      <dgm:spPr/>
    </dgm:pt>
    <dgm:pt modelId="{D8B04BC6-1EC7-46A7-A0A1-C55D2877AC0A}" type="pres">
      <dgm:prSet presAssocID="{0ABAA5AB-1C84-4A55-9474-139F726A3C77}" presName="sibSpaceTwo" presStyleCnt="0"/>
      <dgm:spPr/>
    </dgm:pt>
    <dgm:pt modelId="{086E3CFE-9F86-4841-82EB-407CFD9A74BC}" type="pres">
      <dgm:prSet presAssocID="{773AFA1C-7EF2-4806-A416-3FF4FDD15556}" presName="vertTwo" presStyleCnt="0"/>
      <dgm:spPr/>
    </dgm:pt>
    <dgm:pt modelId="{F03F96C6-74F7-4D24-A3A3-D86C9BA7B94F}" type="pres">
      <dgm:prSet presAssocID="{773AFA1C-7EF2-4806-A416-3FF4FDD15556}" presName="txTwo" presStyleLbl="node2" presStyleIdx="1" presStyleCnt="2" custScaleX="157407" custScaleY="957615" custLinFactX="-33865" custLinFactY="1895642" custLinFactNeighborX="-100000" custLinFactNeighborY="19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129ACEB-CAF5-413B-9DFA-1B762FE52230}" type="pres">
      <dgm:prSet presAssocID="{773AFA1C-7EF2-4806-A416-3FF4FDD15556}" presName="parTransTwo" presStyleCnt="0"/>
      <dgm:spPr/>
    </dgm:pt>
    <dgm:pt modelId="{DEED88F7-6447-41D2-805F-75C4058BB5BE}" type="pres">
      <dgm:prSet presAssocID="{773AFA1C-7EF2-4806-A416-3FF4FDD15556}" presName="horzTwo" presStyleCnt="0"/>
      <dgm:spPr/>
    </dgm:pt>
    <dgm:pt modelId="{D2C3536A-908E-4E23-A2AA-777762FD00F4}" type="pres">
      <dgm:prSet presAssocID="{4B417E73-D7E1-47F6-8E8D-F86FBF3C0EDE}" presName="vertThree" presStyleCnt="0"/>
      <dgm:spPr/>
    </dgm:pt>
    <dgm:pt modelId="{C8EE1804-9FD7-4191-B3AD-142B3A017152}" type="pres">
      <dgm:prSet presAssocID="{4B417E73-D7E1-47F6-8E8D-F86FBF3C0EDE}" presName="txThree" presStyleLbl="node3" presStyleIdx="2" presStyleCnt="3" custScaleX="261752" custScaleY="872556" custLinFactY="600000" custLinFactNeighborX="31070" custLinFactNeighborY="602519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C500BCF-5ED6-4734-BB45-34D31A2F16F1}" type="pres">
      <dgm:prSet presAssocID="{4B417E73-D7E1-47F6-8E8D-F86FBF3C0EDE}" presName="horzThree" presStyleCnt="0"/>
      <dgm:spPr/>
    </dgm:pt>
  </dgm:ptLst>
  <dgm:cxnLst>
    <dgm:cxn modelId="{50E70811-60F1-47F0-84F0-47A6B5B3CD04}" type="presOf" srcId="{2F40C243-1959-4A2E-9439-DEA14AE9A8A8}" destId="{523C4A83-A16F-4DF5-9B4C-2B7D52C823B8}" srcOrd="0" destOrd="0" presId="urn:microsoft.com/office/officeart/2005/8/layout/hierarchy4"/>
    <dgm:cxn modelId="{F67D62B1-B21B-4751-A968-04C7E0833D7B}" type="presOf" srcId="{4B417E73-D7E1-47F6-8E8D-F86FBF3C0EDE}" destId="{C8EE1804-9FD7-4191-B3AD-142B3A017152}" srcOrd="0" destOrd="0" presId="urn:microsoft.com/office/officeart/2005/8/layout/hierarchy4"/>
    <dgm:cxn modelId="{9FC282AB-DDE9-4BC4-8B54-BB269030BAF0}" srcId="{2F40C243-1959-4A2E-9439-DEA14AE9A8A8}" destId="{5ACBC99C-4576-4B6B-AC87-3F4748EF9960}" srcOrd="0" destOrd="0" parTransId="{14703067-EF09-4F5A-A64D-6D27872EE4CA}" sibTransId="{0ABAA5AB-1C84-4A55-9474-139F726A3C77}"/>
    <dgm:cxn modelId="{7DBDE849-F275-4777-BDE4-498323249EFD}" type="presOf" srcId="{D9E91D6B-6D62-4483-980D-CDBBA7762634}" destId="{CD6AA59B-55FE-4A03-A0A0-63A148DE0B48}" srcOrd="0" destOrd="0" presId="urn:microsoft.com/office/officeart/2005/8/layout/hierarchy4"/>
    <dgm:cxn modelId="{5389E3AE-0BF3-4E44-8C28-2391F8F5A35F}" type="presOf" srcId="{5ACBC99C-4576-4B6B-AC87-3F4748EF9960}" destId="{6454D572-49F6-4E6B-85DF-0FE643182C39}" srcOrd="0" destOrd="0" presId="urn:microsoft.com/office/officeart/2005/8/layout/hierarchy4"/>
    <dgm:cxn modelId="{95065050-461C-434F-963B-9BDCDCFF2FB2}" srcId="{5ACBC99C-4576-4B6B-AC87-3F4748EF9960}" destId="{D9E91D6B-6D62-4483-980D-CDBBA7762634}" srcOrd="0" destOrd="0" parTransId="{9900E259-84FA-4AB2-97D5-D10F6BB32C94}" sibTransId="{58666EA6-F619-434D-8504-8486CA09B2E7}"/>
    <dgm:cxn modelId="{5DB437BC-0FDA-4F18-82A0-C1126BA32EA7}" srcId="{773AFA1C-7EF2-4806-A416-3FF4FDD15556}" destId="{4B417E73-D7E1-47F6-8E8D-F86FBF3C0EDE}" srcOrd="0" destOrd="0" parTransId="{DA614430-A43D-4AE3-B482-A637D7570A26}" sibTransId="{11A4B525-1960-4931-A398-190A4BF40333}"/>
    <dgm:cxn modelId="{72761A48-E5A6-49F0-9F5C-9E8C70C16C89}" srcId="{F3F78E58-353D-48AC-9224-09CF2424D88A}" destId="{2F40C243-1959-4A2E-9439-DEA14AE9A8A8}" srcOrd="0" destOrd="0" parTransId="{4DA1F285-F766-4104-A5B2-2ADA0AB5E358}" sibTransId="{92937B27-36C0-4DFE-8550-C4133A695711}"/>
    <dgm:cxn modelId="{DEBF9356-4EE6-4634-A9CE-2CC0D3375B40}" srcId="{5ACBC99C-4576-4B6B-AC87-3F4748EF9960}" destId="{B157BE6C-362B-4CB2-9289-20B798817C58}" srcOrd="1" destOrd="0" parTransId="{F104C07E-7945-453D-A360-33395D73D5D5}" sibTransId="{3C1A071C-E917-4B14-9E08-1618F2190489}"/>
    <dgm:cxn modelId="{71F12E60-8182-4D81-8500-B5FA2E311AA8}" srcId="{2F40C243-1959-4A2E-9439-DEA14AE9A8A8}" destId="{773AFA1C-7EF2-4806-A416-3FF4FDD15556}" srcOrd="1" destOrd="0" parTransId="{56EDFD86-C6DD-445C-9884-87BAC7BB4EFE}" sibTransId="{415586C6-374B-4571-8A3F-B5A1F7D05DB5}"/>
    <dgm:cxn modelId="{387C2A58-5438-465B-897F-5266410FEEA5}" type="presOf" srcId="{B157BE6C-362B-4CB2-9289-20B798817C58}" destId="{CEB3869B-BCE6-407C-96DB-85CD7E3F1B1F}" srcOrd="0" destOrd="0" presId="urn:microsoft.com/office/officeart/2005/8/layout/hierarchy4"/>
    <dgm:cxn modelId="{B5F637BF-90C7-49CA-BD18-EB556116D72D}" type="presOf" srcId="{F3F78E58-353D-48AC-9224-09CF2424D88A}" destId="{C9E4F323-2969-492A-AD4B-BD1874670BAC}" srcOrd="0" destOrd="0" presId="urn:microsoft.com/office/officeart/2005/8/layout/hierarchy4"/>
    <dgm:cxn modelId="{B4209CE2-9A7A-4A79-B62F-9F1EDDBCD631}" type="presOf" srcId="{773AFA1C-7EF2-4806-A416-3FF4FDD15556}" destId="{F03F96C6-74F7-4D24-A3A3-D86C9BA7B94F}" srcOrd="0" destOrd="0" presId="urn:microsoft.com/office/officeart/2005/8/layout/hierarchy4"/>
    <dgm:cxn modelId="{6E57D1F9-293E-4BF3-BA30-44CFD696282C}" type="presParOf" srcId="{C9E4F323-2969-492A-AD4B-BD1874670BAC}" destId="{A941D81A-6F57-4713-981D-DF78F7758EE0}" srcOrd="0" destOrd="0" presId="urn:microsoft.com/office/officeart/2005/8/layout/hierarchy4"/>
    <dgm:cxn modelId="{67D7C82F-DEA3-4E4E-904E-3EDA6F89210A}" type="presParOf" srcId="{A941D81A-6F57-4713-981D-DF78F7758EE0}" destId="{523C4A83-A16F-4DF5-9B4C-2B7D52C823B8}" srcOrd="0" destOrd="0" presId="urn:microsoft.com/office/officeart/2005/8/layout/hierarchy4"/>
    <dgm:cxn modelId="{D1560B61-9DBD-4F8E-9C4D-C7898774B445}" type="presParOf" srcId="{A941D81A-6F57-4713-981D-DF78F7758EE0}" destId="{75B1D1DC-9DB7-40D3-818C-19FC9A51623A}" srcOrd="1" destOrd="0" presId="urn:microsoft.com/office/officeart/2005/8/layout/hierarchy4"/>
    <dgm:cxn modelId="{9DA46BA4-88B0-48AE-BA20-688192FC6337}" type="presParOf" srcId="{A941D81A-6F57-4713-981D-DF78F7758EE0}" destId="{B25954AF-C033-4D09-8987-C7CE645F7AD2}" srcOrd="2" destOrd="0" presId="urn:microsoft.com/office/officeart/2005/8/layout/hierarchy4"/>
    <dgm:cxn modelId="{2C4E341F-4572-4734-9F26-181B7E88BA15}" type="presParOf" srcId="{B25954AF-C033-4D09-8987-C7CE645F7AD2}" destId="{B4AB8E16-C172-4800-BA1F-1CB65549367B}" srcOrd="0" destOrd="0" presId="urn:microsoft.com/office/officeart/2005/8/layout/hierarchy4"/>
    <dgm:cxn modelId="{D497A9D0-B12C-43D3-A92C-9F556269A29B}" type="presParOf" srcId="{B4AB8E16-C172-4800-BA1F-1CB65549367B}" destId="{6454D572-49F6-4E6B-85DF-0FE643182C39}" srcOrd="0" destOrd="0" presId="urn:microsoft.com/office/officeart/2005/8/layout/hierarchy4"/>
    <dgm:cxn modelId="{4EA89769-2A5D-457F-AD45-07E377292769}" type="presParOf" srcId="{B4AB8E16-C172-4800-BA1F-1CB65549367B}" destId="{26581E54-E4F8-48DC-9443-462DE2E059B0}" srcOrd="1" destOrd="0" presId="urn:microsoft.com/office/officeart/2005/8/layout/hierarchy4"/>
    <dgm:cxn modelId="{00E8A601-3D8D-41E5-AAA7-94F44BB48511}" type="presParOf" srcId="{B4AB8E16-C172-4800-BA1F-1CB65549367B}" destId="{71323771-A7FB-4919-B05F-B290863DDBBA}" srcOrd="2" destOrd="0" presId="urn:microsoft.com/office/officeart/2005/8/layout/hierarchy4"/>
    <dgm:cxn modelId="{76FAC987-23FA-4369-900B-0B0684B80FF1}" type="presParOf" srcId="{71323771-A7FB-4919-B05F-B290863DDBBA}" destId="{CBA5E776-1A5E-4CDC-8C42-8AB1211DD3FD}" srcOrd="0" destOrd="0" presId="urn:microsoft.com/office/officeart/2005/8/layout/hierarchy4"/>
    <dgm:cxn modelId="{A230C16A-84E7-493E-9827-25E14CEA02C9}" type="presParOf" srcId="{CBA5E776-1A5E-4CDC-8C42-8AB1211DD3FD}" destId="{CD6AA59B-55FE-4A03-A0A0-63A148DE0B48}" srcOrd="0" destOrd="0" presId="urn:microsoft.com/office/officeart/2005/8/layout/hierarchy4"/>
    <dgm:cxn modelId="{8F2C515B-8865-4C1B-B302-1FF2DB6A131A}" type="presParOf" srcId="{CBA5E776-1A5E-4CDC-8C42-8AB1211DD3FD}" destId="{4C87773F-B39C-4BEA-8277-97B72B170C84}" srcOrd="1" destOrd="0" presId="urn:microsoft.com/office/officeart/2005/8/layout/hierarchy4"/>
    <dgm:cxn modelId="{78FF22E8-5B24-495D-8322-9C5EEABCD7F1}" type="presParOf" srcId="{71323771-A7FB-4919-B05F-B290863DDBBA}" destId="{415A93D5-5434-4A47-890E-B9A4CF8CCAC3}" srcOrd="1" destOrd="0" presId="urn:microsoft.com/office/officeart/2005/8/layout/hierarchy4"/>
    <dgm:cxn modelId="{342DAC57-86F2-47ED-AF99-14F8C65D425D}" type="presParOf" srcId="{71323771-A7FB-4919-B05F-B290863DDBBA}" destId="{90852BE5-DC87-4C01-A7B2-732CAE1420E7}" srcOrd="2" destOrd="0" presId="urn:microsoft.com/office/officeart/2005/8/layout/hierarchy4"/>
    <dgm:cxn modelId="{25510013-ADDE-4C30-B5F5-556699194744}" type="presParOf" srcId="{90852BE5-DC87-4C01-A7B2-732CAE1420E7}" destId="{CEB3869B-BCE6-407C-96DB-85CD7E3F1B1F}" srcOrd="0" destOrd="0" presId="urn:microsoft.com/office/officeart/2005/8/layout/hierarchy4"/>
    <dgm:cxn modelId="{D7A3D712-C2C5-486B-A039-062C1D122AF4}" type="presParOf" srcId="{90852BE5-DC87-4C01-A7B2-732CAE1420E7}" destId="{36A765F2-30AD-4BD7-82A3-04A8CE7111A8}" srcOrd="1" destOrd="0" presId="urn:microsoft.com/office/officeart/2005/8/layout/hierarchy4"/>
    <dgm:cxn modelId="{777D9A7A-2719-43D5-BF69-3748B2612E17}" type="presParOf" srcId="{B25954AF-C033-4D09-8987-C7CE645F7AD2}" destId="{D8B04BC6-1EC7-46A7-A0A1-C55D2877AC0A}" srcOrd="1" destOrd="0" presId="urn:microsoft.com/office/officeart/2005/8/layout/hierarchy4"/>
    <dgm:cxn modelId="{AB418742-497F-49E3-9DF8-6EDCE7F436E3}" type="presParOf" srcId="{B25954AF-C033-4D09-8987-C7CE645F7AD2}" destId="{086E3CFE-9F86-4841-82EB-407CFD9A74BC}" srcOrd="2" destOrd="0" presId="urn:microsoft.com/office/officeart/2005/8/layout/hierarchy4"/>
    <dgm:cxn modelId="{2D6763A8-B1FA-4B10-BF54-0F3801EF326C}" type="presParOf" srcId="{086E3CFE-9F86-4841-82EB-407CFD9A74BC}" destId="{F03F96C6-74F7-4D24-A3A3-D86C9BA7B94F}" srcOrd="0" destOrd="0" presId="urn:microsoft.com/office/officeart/2005/8/layout/hierarchy4"/>
    <dgm:cxn modelId="{EDB0689B-C42B-45D0-BCE0-154BAD367DD9}" type="presParOf" srcId="{086E3CFE-9F86-4841-82EB-407CFD9A74BC}" destId="{1129ACEB-CAF5-413B-9DFA-1B762FE52230}" srcOrd="1" destOrd="0" presId="urn:microsoft.com/office/officeart/2005/8/layout/hierarchy4"/>
    <dgm:cxn modelId="{25D804DC-D352-4EE6-A0A0-38F280AEC680}" type="presParOf" srcId="{086E3CFE-9F86-4841-82EB-407CFD9A74BC}" destId="{DEED88F7-6447-41D2-805F-75C4058BB5BE}" srcOrd="2" destOrd="0" presId="urn:microsoft.com/office/officeart/2005/8/layout/hierarchy4"/>
    <dgm:cxn modelId="{B44D76FC-0567-4E43-99CC-C0A7C7B89C35}" type="presParOf" srcId="{DEED88F7-6447-41D2-805F-75C4058BB5BE}" destId="{D2C3536A-908E-4E23-A2AA-777762FD00F4}" srcOrd="0" destOrd="0" presId="urn:microsoft.com/office/officeart/2005/8/layout/hierarchy4"/>
    <dgm:cxn modelId="{11EFDB24-F90D-4CBF-BC0C-FDC2E990DF0E}" type="presParOf" srcId="{D2C3536A-908E-4E23-A2AA-777762FD00F4}" destId="{C8EE1804-9FD7-4191-B3AD-142B3A017152}" srcOrd="0" destOrd="0" presId="urn:microsoft.com/office/officeart/2005/8/layout/hierarchy4"/>
    <dgm:cxn modelId="{CD02EC29-BAB9-46AA-9015-4BB4C64EF125}" type="presParOf" srcId="{D2C3536A-908E-4E23-A2AA-777762FD00F4}" destId="{DC500BCF-5ED6-4734-BB45-34D31A2F16F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3F78E58-353D-48AC-9224-09CF2424D88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40C243-1959-4A2E-9439-DEA14AE9A8A8}">
      <dgm:prSet phldrT="[Text]" custT="1"/>
      <dgm:spPr/>
      <dgm:t>
        <a:bodyPr/>
        <a:lstStyle/>
        <a:p>
          <a:r>
            <a:rPr lang="bg-BG" sz="1600" dirty="0" smtClean="0"/>
            <a:t>Процедура „Система за осигуряване на качество в професионалното образование и обучение</a:t>
          </a:r>
          <a:r>
            <a:rPr lang="bg-BG" sz="1600" dirty="0" smtClean="0">
              <a:solidFill>
                <a:schemeClr val="bg1"/>
              </a:solidFill>
            </a:rPr>
            <a:t>“</a:t>
          </a:r>
        </a:p>
        <a:p>
          <a:r>
            <a:rPr lang="bg-BG" sz="1600" dirty="0" smtClean="0"/>
            <a:t>Основна цел: Систематично развиване на градивни елементи и работещи механизми в рамките на цикъла за осигуряване на качеството в ПОО от планирането, през предлагането, до оценяването и преразглеждането на „образователната и обучителната оферта” както в професионалното образование, така и в професионалното обучение.</a:t>
          </a:r>
          <a:endParaRPr lang="en-US" sz="1600" dirty="0">
            <a:solidFill>
              <a:schemeClr val="bg1"/>
            </a:solidFill>
          </a:endParaRPr>
        </a:p>
      </dgm:t>
    </dgm:pt>
    <dgm:pt modelId="{4DA1F285-F766-4104-A5B2-2ADA0AB5E358}" type="parTrans" cxnId="{72761A48-E5A6-49F0-9F5C-9E8C70C16C89}">
      <dgm:prSet/>
      <dgm:spPr/>
      <dgm:t>
        <a:bodyPr/>
        <a:lstStyle/>
        <a:p>
          <a:endParaRPr lang="en-US"/>
        </a:p>
      </dgm:t>
    </dgm:pt>
    <dgm:pt modelId="{92937B27-36C0-4DFE-8550-C4133A695711}" type="sibTrans" cxnId="{72761A48-E5A6-49F0-9F5C-9E8C70C16C89}">
      <dgm:prSet/>
      <dgm:spPr/>
      <dgm:t>
        <a:bodyPr/>
        <a:lstStyle/>
        <a:p>
          <a:endParaRPr lang="en-US"/>
        </a:p>
      </dgm:t>
    </dgm:pt>
    <dgm:pt modelId="{D9E91D6B-6D62-4483-980D-CDBBA7762634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 кандидат - </a:t>
          </a:r>
          <a:r>
            <a:rPr lang="bg-BG" sz="1200" dirty="0" smtClean="0">
              <a:solidFill>
                <a:schemeClr val="tx2"/>
              </a:solidFill>
            </a:rPr>
            <a:t>Министерство на образование и науката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Допустими партньори</a:t>
          </a:r>
          <a:r>
            <a:rPr lang="bg-BG" sz="1200" dirty="0" smtClean="0">
              <a:solidFill>
                <a:schemeClr val="tx2"/>
              </a:solidFill>
            </a:rPr>
            <a:t> - Национална агенция за професионално образование и обучение (НАПОО), Национално признати организации на работодателите (БТПП, КРИБ, БСК, АИКБ, ССИ); Национално признати организации на работници и служители (КНСБ, КТ „Подкрепа“).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Асоциирани партньори - </a:t>
          </a:r>
          <a:r>
            <a:rPr lang="bg-BG" sz="1200" dirty="0" smtClean="0">
              <a:solidFill>
                <a:schemeClr val="tx2"/>
              </a:solidFill>
            </a:rPr>
            <a:t>Агенция по заетостта, МТСП.</a:t>
          </a:r>
          <a:endParaRPr lang="en-US" sz="1600" dirty="0">
            <a:solidFill>
              <a:schemeClr val="tx2"/>
            </a:solidFill>
          </a:endParaRPr>
        </a:p>
      </dgm:t>
    </dgm:pt>
    <dgm:pt modelId="{9900E259-84FA-4AB2-97D5-D10F6BB32C94}" type="parTrans" cxnId="{95065050-461C-434F-963B-9BDCDCFF2FB2}">
      <dgm:prSet/>
      <dgm:spPr/>
      <dgm:t>
        <a:bodyPr/>
        <a:lstStyle/>
        <a:p>
          <a:endParaRPr lang="en-US"/>
        </a:p>
      </dgm:t>
    </dgm:pt>
    <dgm:pt modelId="{58666EA6-F619-434D-8504-8486CA09B2E7}" type="sibTrans" cxnId="{95065050-461C-434F-963B-9BDCDCFF2FB2}">
      <dgm:prSet/>
      <dgm:spPr/>
      <dgm:t>
        <a:bodyPr/>
        <a:lstStyle/>
        <a:p>
          <a:endParaRPr lang="en-US"/>
        </a:p>
      </dgm:t>
    </dgm:pt>
    <dgm:pt modelId="{B157BE6C-362B-4CB2-9289-20B798817C5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/>
          <a:r>
            <a:rPr lang="bg-BG" sz="1200" u="sng" dirty="0" smtClean="0">
              <a:solidFill>
                <a:schemeClr val="tx2"/>
              </a:solidFill>
            </a:rPr>
            <a:t>Допустими разходи: </a:t>
          </a:r>
        </a:p>
        <a:p>
          <a:pPr algn="just"/>
          <a:r>
            <a:rPr lang="bg-BG" sz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dirty="0">
            <a:solidFill>
              <a:schemeClr val="tx2"/>
            </a:solidFill>
          </a:endParaRPr>
        </a:p>
      </dgm:t>
    </dgm:pt>
    <dgm:pt modelId="{F104C07E-7945-453D-A360-33395D73D5D5}" type="parTrans" cxnId="{DEBF9356-4EE6-4634-A9CE-2CC0D3375B40}">
      <dgm:prSet/>
      <dgm:spPr/>
      <dgm:t>
        <a:bodyPr/>
        <a:lstStyle/>
        <a:p>
          <a:endParaRPr lang="en-US"/>
        </a:p>
      </dgm:t>
    </dgm:pt>
    <dgm:pt modelId="{3C1A071C-E917-4B14-9E08-1618F2190489}" type="sibTrans" cxnId="{DEBF9356-4EE6-4634-A9CE-2CC0D3375B40}">
      <dgm:prSet/>
      <dgm:spPr/>
      <dgm:t>
        <a:bodyPr/>
        <a:lstStyle/>
        <a:p>
          <a:endParaRPr lang="en-US"/>
        </a:p>
      </dgm:t>
    </dgm:pt>
    <dgm:pt modelId="{773AFA1C-7EF2-4806-A416-3FF4FDD15556}">
      <dgm:prSet phldrT="[Text]" custT="1"/>
      <dgm:spPr/>
      <dgm:t>
        <a:bodyPr/>
        <a:lstStyle/>
        <a:p>
          <a:endParaRPr lang="bg-BG" sz="1400" dirty="0" smtClean="0"/>
        </a:p>
        <a:p>
          <a:r>
            <a:rPr lang="bg-BG" sz="1400" dirty="0" smtClean="0"/>
            <a:t>Бюджет: 3 000 000 лв.</a:t>
          </a:r>
        </a:p>
        <a:p>
          <a:r>
            <a:rPr lang="bg-BG" sz="1400" dirty="0" smtClean="0"/>
            <a:t>Минимален размер на помощта: няма</a:t>
          </a:r>
        </a:p>
        <a:p>
          <a:r>
            <a:rPr lang="bg-BG" sz="1400" dirty="0" smtClean="0"/>
            <a:t>Максимален размер на помощта: 3 000 000 лв.</a:t>
          </a:r>
        </a:p>
        <a:p>
          <a:endParaRPr lang="en-US" sz="1400" dirty="0"/>
        </a:p>
      </dgm:t>
    </dgm:pt>
    <dgm:pt modelId="{56EDFD86-C6DD-445C-9884-87BAC7BB4EFE}" type="parTrans" cxnId="{71F12E60-8182-4D81-8500-B5FA2E311AA8}">
      <dgm:prSet/>
      <dgm:spPr/>
      <dgm:t>
        <a:bodyPr/>
        <a:lstStyle/>
        <a:p>
          <a:endParaRPr lang="en-US"/>
        </a:p>
      </dgm:t>
    </dgm:pt>
    <dgm:pt modelId="{415586C6-374B-4571-8A3F-B5A1F7D05DB5}" type="sibTrans" cxnId="{71F12E60-8182-4D81-8500-B5FA2E311AA8}">
      <dgm:prSet/>
      <dgm:spPr/>
      <dgm:t>
        <a:bodyPr/>
        <a:lstStyle/>
        <a:p>
          <a:endParaRPr lang="en-US"/>
        </a:p>
      </dgm:t>
    </dgm:pt>
    <dgm:pt modelId="{4B417E73-D7E1-47F6-8E8D-F86FBF3C0EDE}">
      <dgm:prSet phldrT="[Text]" custT="1"/>
      <dgm:spPr/>
      <dgm:t>
        <a:bodyPr/>
        <a:lstStyle/>
        <a:p>
          <a:r>
            <a:rPr lang="bg-BG" sz="1400" dirty="0" smtClean="0"/>
            <a:t>Дата на обявяване: Януари 2018 г. </a:t>
          </a:r>
          <a:endParaRPr lang="en-US" sz="1400" dirty="0"/>
        </a:p>
      </dgm:t>
    </dgm:pt>
    <dgm:pt modelId="{DA614430-A43D-4AE3-B482-A637D7570A26}" type="parTrans" cxnId="{5DB437BC-0FDA-4F18-82A0-C1126BA32EA7}">
      <dgm:prSet/>
      <dgm:spPr/>
      <dgm:t>
        <a:bodyPr/>
        <a:lstStyle/>
        <a:p>
          <a:endParaRPr lang="en-US"/>
        </a:p>
      </dgm:t>
    </dgm:pt>
    <dgm:pt modelId="{11A4B525-1960-4931-A398-190A4BF40333}" type="sibTrans" cxnId="{5DB437BC-0FDA-4F18-82A0-C1126BA32EA7}">
      <dgm:prSet/>
      <dgm:spPr/>
      <dgm:t>
        <a:bodyPr/>
        <a:lstStyle/>
        <a:p>
          <a:endParaRPr lang="en-US"/>
        </a:p>
      </dgm:t>
    </dgm:pt>
    <dgm:pt modelId="{5ACBC99C-4576-4B6B-AC87-3F4748EF9960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 lIns="182880" tIns="182880" rIns="182880" bIns="91440"/>
        <a:lstStyle/>
        <a:p>
          <a:pPr algn="just">
            <a:lnSpc>
              <a:spcPct val="100000"/>
            </a:lnSpc>
            <a:spcAft>
              <a:spcPts val="0"/>
            </a:spcAft>
          </a:pPr>
          <a:endParaRPr lang="bg-BG" sz="1200" b="0" u="sng" dirty="0" smtClean="0">
            <a:solidFill>
              <a:schemeClr val="tx2"/>
            </a:solidFill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u="sng" dirty="0" smtClean="0">
              <a:solidFill>
                <a:schemeClr val="tx2"/>
              </a:solidFill>
            </a:rPr>
            <a:t>Допустими дейности: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1. </a:t>
          </a:r>
          <a:r>
            <a:rPr lang="bg-BG" sz="1200" dirty="0" smtClean="0">
              <a:solidFill>
                <a:schemeClr val="tx2"/>
              </a:solidFill>
            </a:rPr>
            <a:t>Анализ на системата и на нормативната рамка за осигуряване/управление на качеството на професионалното образование и обучение в България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2. </a:t>
          </a:r>
          <a:r>
            <a:rPr lang="bg-BG" sz="1200" dirty="0" smtClean="0">
              <a:solidFill>
                <a:schemeClr val="tx2"/>
              </a:solidFill>
            </a:rPr>
            <a:t>Провеждане на обучения сред заинтересованите страни с цел повишаване на капацитета за осигуряване и управление на качеството на ПОО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3. </a:t>
          </a:r>
          <a:r>
            <a:rPr lang="bg-BG" sz="1200" dirty="0" smtClean="0">
              <a:solidFill>
                <a:schemeClr val="tx2"/>
              </a:solidFill>
            </a:rPr>
            <a:t>Тестване/пилотно внедряване на инструменти и механизми в 50 пилотни училища, вкл. подкрепени по Оперативна програма „Региони в растеж“;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4.</a:t>
          </a:r>
          <a:r>
            <a:rPr lang="bg-BG" sz="1200" dirty="0" smtClean="0">
              <a:solidFill>
                <a:schemeClr val="tx2"/>
              </a:solidFill>
            </a:rPr>
            <a:t> Провеждане на информационна кампания за популяризиране качеството и предимствата на професионалното образование и обучение на пазара на труда;</a:t>
          </a:r>
          <a:endParaRPr lang="bg-BG" sz="1200" b="0" dirty="0" smtClean="0">
            <a:solidFill>
              <a:schemeClr val="tx2"/>
            </a:solidFill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5. Дейности по информация и комуникация, дейности за организация и управление на проекта и др.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endParaRPr lang="en-US" sz="1200" b="0" dirty="0">
            <a:solidFill>
              <a:schemeClr val="tx2"/>
            </a:solidFill>
          </a:endParaRPr>
        </a:p>
      </dgm:t>
    </dgm:pt>
    <dgm:pt modelId="{0ABAA5AB-1C84-4A55-9474-139F726A3C77}" type="sibTrans" cxnId="{9FC282AB-DDE9-4BC4-8B54-BB269030BAF0}">
      <dgm:prSet/>
      <dgm:spPr/>
      <dgm:t>
        <a:bodyPr/>
        <a:lstStyle/>
        <a:p>
          <a:endParaRPr lang="en-US"/>
        </a:p>
      </dgm:t>
    </dgm:pt>
    <dgm:pt modelId="{14703067-EF09-4F5A-A64D-6D27872EE4CA}" type="parTrans" cxnId="{9FC282AB-DDE9-4BC4-8B54-BB269030BAF0}">
      <dgm:prSet/>
      <dgm:spPr/>
      <dgm:t>
        <a:bodyPr/>
        <a:lstStyle/>
        <a:p>
          <a:endParaRPr lang="en-US"/>
        </a:p>
      </dgm:t>
    </dgm:pt>
    <dgm:pt modelId="{C9E4F323-2969-492A-AD4B-BD1874670BAC}" type="pres">
      <dgm:prSet presAssocID="{F3F78E58-353D-48AC-9224-09CF2424D88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941D81A-6F57-4713-981D-DF78F7758EE0}" type="pres">
      <dgm:prSet presAssocID="{2F40C243-1959-4A2E-9439-DEA14AE9A8A8}" presName="vertOne" presStyleCnt="0"/>
      <dgm:spPr/>
    </dgm:pt>
    <dgm:pt modelId="{523C4A83-A16F-4DF5-9B4C-2B7D52C823B8}" type="pres">
      <dgm:prSet presAssocID="{2F40C243-1959-4A2E-9439-DEA14AE9A8A8}" presName="txOne" presStyleLbl="node0" presStyleIdx="0" presStyleCnt="1" custScaleY="1229652" custLinFactY="18544" custLinFactNeighborX="15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B1D1DC-9DB7-40D3-818C-19FC9A51623A}" type="pres">
      <dgm:prSet presAssocID="{2F40C243-1959-4A2E-9439-DEA14AE9A8A8}" presName="parTransOne" presStyleCnt="0"/>
      <dgm:spPr/>
    </dgm:pt>
    <dgm:pt modelId="{B25954AF-C033-4D09-8987-C7CE645F7AD2}" type="pres">
      <dgm:prSet presAssocID="{2F40C243-1959-4A2E-9439-DEA14AE9A8A8}" presName="horzOne" presStyleCnt="0"/>
      <dgm:spPr/>
    </dgm:pt>
    <dgm:pt modelId="{B4AB8E16-C172-4800-BA1F-1CB65549367B}" type="pres">
      <dgm:prSet presAssocID="{5ACBC99C-4576-4B6B-AC87-3F4748EF9960}" presName="vertTwo" presStyleCnt="0"/>
      <dgm:spPr/>
    </dgm:pt>
    <dgm:pt modelId="{6454D572-49F6-4E6B-85DF-0FE643182C39}" type="pres">
      <dgm:prSet presAssocID="{5ACBC99C-4576-4B6B-AC87-3F4748EF9960}" presName="txTwo" presStyleLbl="node2" presStyleIdx="0" presStyleCnt="2" custScaleX="102979" custScaleY="2000000" custLinFactY="153306" custLinFactNeighborX="51757" custLinFactNeighborY="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6581E54-E4F8-48DC-9443-462DE2E059B0}" type="pres">
      <dgm:prSet presAssocID="{5ACBC99C-4576-4B6B-AC87-3F4748EF9960}" presName="parTransTwo" presStyleCnt="0"/>
      <dgm:spPr/>
    </dgm:pt>
    <dgm:pt modelId="{71323771-A7FB-4919-B05F-B290863DDBBA}" type="pres">
      <dgm:prSet presAssocID="{5ACBC99C-4576-4B6B-AC87-3F4748EF9960}" presName="horzTwo" presStyleCnt="0"/>
      <dgm:spPr/>
    </dgm:pt>
    <dgm:pt modelId="{CBA5E776-1A5E-4CDC-8C42-8AB1211DD3FD}" type="pres">
      <dgm:prSet presAssocID="{D9E91D6B-6D62-4483-980D-CDBBA7762634}" presName="vertThree" presStyleCnt="0"/>
      <dgm:spPr/>
    </dgm:pt>
    <dgm:pt modelId="{CD6AA59B-55FE-4A03-A0A0-63A148DE0B48}" type="pres">
      <dgm:prSet presAssocID="{D9E91D6B-6D62-4483-980D-CDBBA7762634}" presName="txThree" presStyleLbl="node3" presStyleIdx="0" presStyleCnt="3" custScaleX="981856" custScaleY="1873374" custLinFactX="-38151" custLinFactY="-900000" custLinFactNeighborX="-100000" custLinFactNeighborY="-98024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C87773F-B39C-4BEA-8277-97B72B170C84}" type="pres">
      <dgm:prSet presAssocID="{D9E91D6B-6D62-4483-980D-CDBBA7762634}" presName="horzThree" presStyleCnt="0"/>
      <dgm:spPr/>
    </dgm:pt>
    <dgm:pt modelId="{415A93D5-5434-4A47-890E-B9A4CF8CCAC3}" type="pres">
      <dgm:prSet presAssocID="{58666EA6-F619-434D-8504-8486CA09B2E7}" presName="sibSpaceThree" presStyleCnt="0"/>
      <dgm:spPr/>
    </dgm:pt>
    <dgm:pt modelId="{90852BE5-DC87-4C01-A7B2-732CAE1420E7}" type="pres">
      <dgm:prSet presAssocID="{B157BE6C-362B-4CB2-9289-20B798817C58}" presName="vertThree" presStyleCnt="0"/>
      <dgm:spPr/>
    </dgm:pt>
    <dgm:pt modelId="{CEB3869B-BCE6-407C-96DB-85CD7E3F1B1F}" type="pres">
      <dgm:prSet presAssocID="{B157BE6C-362B-4CB2-9289-20B798817C58}" presName="txThree" presStyleLbl="node3" presStyleIdx="1" presStyleCnt="3" custScaleX="956924" custScaleY="1725425" custLinFactX="-500000" custLinFactY="65877" custLinFactNeighborX="-559576" custLinFactNeighborY="1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36A765F2-30AD-4BD7-82A3-04A8CE7111A8}" type="pres">
      <dgm:prSet presAssocID="{B157BE6C-362B-4CB2-9289-20B798817C58}" presName="horzThree" presStyleCnt="0"/>
      <dgm:spPr/>
    </dgm:pt>
    <dgm:pt modelId="{D8B04BC6-1EC7-46A7-A0A1-C55D2877AC0A}" type="pres">
      <dgm:prSet presAssocID="{0ABAA5AB-1C84-4A55-9474-139F726A3C77}" presName="sibSpaceTwo" presStyleCnt="0"/>
      <dgm:spPr/>
    </dgm:pt>
    <dgm:pt modelId="{086E3CFE-9F86-4841-82EB-407CFD9A74BC}" type="pres">
      <dgm:prSet presAssocID="{773AFA1C-7EF2-4806-A416-3FF4FDD15556}" presName="vertTwo" presStyleCnt="0"/>
      <dgm:spPr/>
    </dgm:pt>
    <dgm:pt modelId="{F03F96C6-74F7-4D24-A3A3-D86C9BA7B94F}" type="pres">
      <dgm:prSet presAssocID="{773AFA1C-7EF2-4806-A416-3FF4FDD15556}" presName="txTwo" presStyleLbl="node2" presStyleIdx="1" presStyleCnt="2" custScaleX="109801" custScaleY="1179186" custLinFactX="-3636" custLinFactY="2198926" custLinFactNeighborX="-100000" custLinFactNeighborY="2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129ACEB-CAF5-413B-9DFA-1B762FE52230}" type="pres">
      <dgm:prSet presAssocID="{773AFA1C-7EF2-4806-A416-3FF4FDD15556}" presName="parTransTwo" presStyleCnt="0"/>
      <dgm:spPr/>
    </dgm:pt>
    <dgm:pt modelId="{DEED88F7-6447-41D2-805F-75C4058BB5BE}" type="pres">
      <dgm:prSet presAssocID="{773AFA1C-7EF2-4806-A416-3FF4FDD15556}" presName="horzTwo" presStyleCnt="0"/>
      <dgm:spPr/>
    </dgm:pt>
    <dgm:pt modelId="{D2C3536A-908E-4E23-A2AA-777762FD00F4}" type="pres">
      <dgm:prSet presAssocID="{4B417E73-D7E1-47F6-8E8D-F86FBF3C0EDE}" presName="vertThree" presStyleCnt="0"/>
      <dgm:spPr/>
    </dgm:pt>
    <dgm:pt modelId="{C8EE1804-9FD7-4191-B3AD-142B3A017152}" type="pres">
      <dgm:prSet presAssocID="{4B417E73-D7E1-47F6-8E8D-F86FBF3C0EDE}" presName="txThree" presStyleLbl="node3" presStyleIdx="2" presStyleCnt="3" custScaleX="938841" custScaleY="1028713" custLinFactY="700000" custLinFactNeighborX="54343" custLinFactNeighborY="72359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C500BCF-5ED6-4734-BB45-34D31A2F16F1}" type="pres">
      <dgm:prSet presAssocID="{4B417E73-D7E1-47F6-8E8D-F86FBF3C0EDE}" presName="horzThree" presStyleCnt="0"/>
      <dgm:spPr/>
    </dgm:pt>
  </dgm:ptLst>
  <dgm:cxnLst>
    <dgm:cxn modelId="{50E70811-60F1-47F0-84F0-47A6B5B3CD04}" type="presOf" srcId="{2F40C243-1959-4A2E-9439-DEA14AE9A8A8}" destId="{523C4A83-A16F-4DF5-9B4C-2B7D52C823B8}" srcOrd="0" destOrd="0" presId="urn:microsoft.com/office/officeart/2005/8/layout/hierarchy4"/>
    <dgm:cxn modelId="{F67D62B1-B21B-4751-A968-04C7E0833D7B}" type="presOf" srcId="{4B417E73-D7E1-47F6-8E8D-F86FBF3C0EDE}" destId="{C8EE1804-9FD7-4191-B3AD-142B3A017152}" srcOrd="0" destOrd="0" presId="urn:microsoft.com/office/officeart/2005/8/layout/hierarchy4"/>
    <dgm:cxn modelId="{9FC282AB-DDE9-4BC4-8B54-BB269030BAF0}" srcId="{2F40C243-1959-4A2E-9439-DEA14AE9A8A8}" destId="{5ACBC99C-4576-4B6B-AC87-3F4748EF9960}" srcOrd="0" destOrd="0" parTransId="{14703067-EF09-4F5A-A64D-6D27872EE4CA}" sibTransId="{0ABAA5AB-1C84-4A55-9474-139F726A3C77}"/>
    <dgm:cxn modelId="{7DBDE849-F275-4777-BDE4-498323249EFD}" type="presOf" srcId="{D9E91D6B-6D62-4483-980D-CDBBA7762634}" destId="{CD6AA59B-55FE-4A03-A0A0-63A148DE0B48}" srcOrd="0" destOrd="0" presId="urn:microsoft.com/office/officeart/2005/8/layout/hierarchy4"/>
    <dgm:cxn modelId="{5389E3AE-0BF3-4E44-8C28-2391F8F5A35F}" type="presOf" srcId="{5ACBC99C-4576-4B6B-AC87-3F4748EF9960}" destId="{6454D572-49F6-4E6B-85DF-0FE643182C39}" srcOrd="0" destOrd="0" presId="urn:microsoft.com/office/officeart/2005/8/layout/hierarchy4"/>
    <dgm:cxn modelId="{95065050-461C-434F-963B-9BDCDCFF2FB2}" srcId="{5ACBC99C-4576-4B6B-AC87-3F4748EF9960}" destId="{D9E91D6B-6D62-4483-980D-CDBBA7762634}" srcOrd="0" destOrd="0" parTransId="{9900E259-84FA-4AB2-97D5-D10F6BB32C94}" sibTransId="{58666EA6-F619-434D-8504-8486CA09B2E7}"/>
    <dgm:cxn modelId="{5DB437BC-0FDA-4F18-82A0-C1126BA32EA7}" srcId="{773AFA1C-7EF2-4806-A416-3FF4FDD15556}" destId="{4B417E73-D7E1-47F6-8E8D-F86FBF3C0EDE}" srcOrd="0" destOrd="0" parTransId="{DA614430-A43D-4AE3-B482-A637D7570A26}" sibTransId="{11A4B525-1960-4931-A398-190A4BF40333}"/>
    <dgm:cxn modelId="{72761A48-E5A6-49F0-9F5C-9E8C70C16C89}" srcId="{F3F78E58-353D-48AC-9224-09CF2424D88A}" destId="{2F40C243-1959-4A2E-9439-DEA14AE9A8A8}" srcOrd="0" destOrd="0" parTransId="{4DA1F285-F766-4104-A5B2-2ADA0AB5E358}" sibTransId="{92937B27-36C0-4DFE-8550-C4133A695711}"/>
    <dgm:cxn modelId="{DEBF9356-4EE6-4634-A9CE-2CC0D3375B40}" srcId="{5ACBC99C-4576-4B6B-AC87-3F4748EF9960}" destId="{B157BE6C-362B-4CB2-9289-20B798817C58}" srcOrd="1" destOrd="0" parTransId="{F104C07E-7945-453D-A360-33395D73D5D5}" sibTransId="{3C1A071C-E917-4B14-9E08-1618F2190489}"/>
    <dgm:cxn modelId="{71F12E60-8182-4D81-8500-B5FA2E311AA8}" srcId="{2F40C243-1959-4A2E-9439-DEA14AE9A8A8}" destId="{773AFA1C-7EF2-4806-A416-3FF4FDD15556}" srcOrd="1" destOrd="0" parTransId="{56EDFD86-C6DD-445C-9884-87BAC7BB4EFE}" sibTransId="{415586C6-374B-4571-8A3F-B5A1F7D05DB5}"/>
    <dgm:cxn modelId="{387C2A58-5438-465B-897F-5266410FEEA5}" type="presOf" srcId="{B157BE6C-362B-4CB2-9289-20B798817C58}" destId="{CEB3869B-BCE6-407C-96DB-85CD7E3F1B1F}" srcOrd="0" destOrd="0" presId="urn:microsoft.com/office/officeart/2005/8/layout/hierarchy4"/>
    <dgm:cxn modelId="{B5F637BF-90C7-49CA-BD18-EB556116D72D}" type="presOf" srcId="{F3F78E58-353D-48AC-9224-09CF2424D88A}" destId="{C9E4F323-2969-492A-AD4B-BD1874670BAC}" srcOrd="0" destOrd="0" presId="urn:microsoft.com/office/officeart/2005/8/layout/hierarchy4"/>
    <dgm:cxn modelId="{B4209CE2-9A7A-4A79-B62F-9F1EDDBCD631}" type="presOf" srcId="{773AFA1C-7EF2-4806-A416-3FF4FDD15556}" destId="{F03F96C6-74F7-4D24-A3A3-D86C9BA7B94F}" srcOrd="0" destOrd="0" presId="urn:microsoft.com/office/officeart/2005/8/layout/hierarchy4"/>
    <dgm:cxn modelId="{6E57D1F9-293E-4BF3-BA30-44CFD696282C}" type="presParOf" srcId="{C9E4F323-2969-492A-AD4B-BD1874670BAC}" destId="{A941D81A-6F57-4713-981D-DF78F7758EE0}" srcOrd="0" destOrd="0" presId="urn:microsoft.com/office/officeart/2005/8/layout/hierarchy4"/>
    <dgm:cxn modelId="{67D7C82F-DEA3-4E4E-904E-3EDA6F89210A}" type="presParOf" srcId="{A941D81A-6F57-4713-981D-DF78F7758EE0}" destId="{523C4A83-A16F-4DF5-9B4C-2B7D52C823B8}" srcOrd="0" destOrd="0" presId="urn:microsoft.com/office/officeart/2005/8/layout/hierarchy4"/>
    <dgm:cxn modelId="{D1560B61-9DBD-4F8E-9C4D-C7898774B445}" type="presParOf" srcId="{A941D81A-6F57-4713-981D-DF78F7758EE0}" destId="{75B1D1DC-9DB7-40D3-818C-19FC9A51623A}" srcOrd="1" destOrd="0" presId="urn:microsoft.com/office/officeart/2005/8/layout/hierarchy4"/>
    <dgm:cxn modelId="{9DA46BA4-88B0-48AE-BA20-688192FC6337}" type="presParOf" srcId="{A941D81A-6F57-4713-981D-DF78F7758EE0}" destId="{B25954AF-C033-4D09-8987-C7CE645F7AD2}" srcOrd="2" destOrd="0" presId="urn:microsoft.com/office/officeart/2005/8/layout/hierarchy4"/>
    <dgm:cxn modelId="{2C4E341F-4572-4734-9F26-181B7E88BA15}" type="presParOf" srcId="{B25954AF-C033-4D09-8987-C7CE645F7AD2}" destId="{B4AB8E16-C172-4800-BA1F-1CB65549367B}" srcOrd="0" destOrd="0" presId="urn:microsoft.com/office/officeart/2005/8/layout/hierarchy4"/>
    <dgm:cxn modelId="{D497A9D0-B12C-43D3-A92C-9F556269A29B}" type="presParOf" srcId="{B4AB8E16-C172-4800-BA1F-1CB65549367B}" destId="{6454D572-49F6-4E6B-85DF-0FE643182C39}" srcOrd="0" destOrd="0" presId="urn:microsoft.com/office/officeart/2005/8/layout/hierarchy4"/>
    <dgm:cxn modelId="{4EA89769-2A5D-457F-AD45-07E377292769}" type="presParOf" srcId="{B4AB8E16-C172-4800-BA1F-1CB65549367B}" destId="{26581E54-E4F8-48DC-9443-462DE2E059B0}" srcOrd="1" destOrd="0" presId="urn:microsoft.com/office/officeart/2005/8/layout/hierarchy4"/>
    <dgm:cxn modelId="{00E8A601-3D8D-41E5-AAA7-94F44BB48511}" type="presParOf" srcId="{B4AB8E16-C172-4800-BA1F-1CB65549367B}" destId="{71323771-A7FB-4919-B05F-B290863DDBBA}" srcOrd="2" destOrd="0" presId="urn:microsoft.com/office/officeart/2005/8/layout/hierarchy4"/>
    <dgm:cxn modelId="{76FAC987-23FA-4369-900B-0B0684B80FF1}" type="presParOf" srcId="{71323771-A7FB-4919-B05F-B290863DDBBA}" destId="{CBA5E776-1A5E-4CDC-8C42-8AB1211DD3FD}" srcOrd="0" destOrd="0" presId="urn:microsoft.com/office/officeart/2005/8/layout/hierarchy4"/>
    <dgm:cxn modelId="{A230C16A-84E7-493E-9827-25E14CEA02C9}" type="presParOf" srcId="{CBA5E776-1A5E-4CDC-8C42-8AB1211DD3FD}" destId="{CD6AA59B-55FE-4A03-A0A0-63A148DE0B48}" srcOrd="0" destOrd="0" presId="urn:microsoft.com/office/officeart/2005/8/layout/hierarchy4"/>
    <dgm:cxn modelId="{8F2C515B-8865-4C1B-B302-1FF2DB6A131A}" type="presParOf" srcId="{CBA5E776-1A5E-4CDC-8C42-8AB1211DD3FD}" destId="{4C87773F-B39C-4BEA-8277-97B72B170C84}" srcOrd="1" destOrd="0" presId="urn:microsoft.com/office/officeart/2005/8/layout/hierarchy4"/>
    <dgm:cxn modelId="{78FF22E8-5B24-495D-8322-9C5EEABCD7F1}" type="presParOf" srcId="{71323771-A7FB-4919-B05F-B290863DDBBA}" destId="{415A93D5-5434-4A47-890E-B9A4CF8CCAC3}" srcOrd="1" destOrd="0" presId="urn:microsoft.com/office/officeart/2005/8/layout/hierarchy4"/>
    <dgm:cxn modelId="{342DAC57-86F2-47ED-AF99-14F8C65D425D}" type="presParOf" srcId="{71323771-A7FB-4919-B05F-B290863DDBBA}" destId="{90852BE5-DC87-4C01-A7B2-732CAE1420E7}" srcOrd="2" destOrd="0" presId="urn:microsoft.com/office/officeart/2005/8/layout/hierarchy4"/>
    <dgm:cxn modelId="{25510013-ADDE-4C30-B5F5-556699194744}" type="presParOf" srcId="{90852BE5-DC87-4C01-A7B2-732CAE1420E7}" destId="{CEB3869B-BCE6-407C-96DB-85CD7E3F1B1F}" srcOrd="0" destOrd="0" presId="urn:microsoft.com/office/officeart/2005/8/layout/hierarchy4"/>
    <dgm:cxn modelId="{D7A3D712-C2C5-486B-A039-062C1D122AF4}" type="presParOf" srcId="{90852BE5-DC87-4C01-A7B2-732CAE1420E7}" destId="{36A765F2-30AD-4BD7-82A3-04A8CE7111A8}" srcOrd="1" destOrd="0" presId="urn:microsoft.com/office/officeart/2005/8/layout/hierarchy4"/>
    <dgm:cxn modelId="{777D9A7A-2719-43D5-BF69-3748B2612E17}" type="presParOf" srcId="{B25954AF-C033-4D09-8987-C7CE645F7AD2}" destId="{D8B04BC6-1EC7-46A7-A0A1-C55D2877AC0A}" srcOrd="1" destOrd="0" presId="urn:microsoft.com/office/officeart/2005/8/layout/hierarchy4"/>
    <dgm:cxn modelId="{AB418742-497F-49E3-9DF8-6EDCE7F436E3}" type="presParOf" srcId="{B25954AF-C033-4D09-8987-C7CE645F7AD2}" destId="{086E3CFE-9F86-4841-82EB-407CFD9A74BC}" srcOrd="2" destOrd="0" presId="urn:microsoft.com/office/officeart/2005/8/layout/hierarchy4"/>
    <dgm:cxn modelId="{2D6763A8-B1FA-4B10-BF54-0F3801EF326C}" type="presParOf" srcId="{086E3CFE-9F86-4841-82EB-407CFD9A74BC}" destId="{F03F96C6-74F7-4D24-A3A3-D86C9BA7B94F}" srcOrd="0" destOrd="0" presId="urn:microsoft.com/office/officeart/2005/8/layout/hierarchy4"/>
    <dgm:cxn modelId="{EDB0689B-C42B-45D0-BCE0-154BAD367DD9}" type="presParOf" srcId="{086E3CFE-9F86-4841-82EB-407CFD9A74BC}" destId="{1129ACEB-CAF5-413B-9DFA-1B762FE52230}" srcOrd="1" destOrd="0" presId="urn:microsoft.com/office/officeart/2005/8/layout/hierarchy4"/>
    <dgm:cxn modelId="{25D804DC-D352-4EE6-A0A0-38F280AEC680}" type="presParOf" srcId="{086E3CFE-9F86-4841-82EB-407CFD9A74BC}" destId="{DEED88F7-6447-41D2-805F-75C4058BB5BE}" srcOrd="2" destOrd="0" presId="urn:microsoft.com/office/officeart/2005/8/layout/hierarchy4"/>
    <dgm:cxn modelId="{B44D76FC-0567-4E43-99CC-C0A7C7B89C35}" type="presParOf" srcId="{DEED88F7-6447-41D2-805F-75C4058BB5BE}" destId="{D2C3536A-908E-4E23-A2AA-777762FD00F4}" srcOrd="0" destOrd="0" presId="urn:microsoft.com/office/officeart/2005/8/layout/hierarchy4"/>
    <dgm:cxn modelId="{11EFDB24-F90D-4CBF-BC0C-FDC2E990DF0E}" type="presParOf" srcId="{D2C3536A-908E-4E23-A2AA-777762FD00F4}" destId="{C8EE1804-9FD7-4191-B3AD-142B3A017152}" srcOrd="0" destOrd="0" presId="urn:microsoft.com/office/officeart/2005/8/layout/hierarchy4"/>
    <dgm:cxn modelId="{CD02EC29-BAB9-46AA-9015-4BB4C64EF125}" type="presParOf" srcId="{D2C3536A-908E-4E23-A2AA-777762FD00F4}" destId="{DC500BCF-5ED6-4734-BB45-34D31A2F16F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3F78E58-353D-48AC-9224-09CF2424D88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40C243-1959-4A2E-9439-DEA14AE9A8A8}">
      <dgm:prSet phldrT="[Text]" custT="1"/>
      <dgm:spPr/>
      <dgm:t>
        <a:bodyPr/>
        <a:lstStyle/>
        <a:p>
          <a:r>
            <a:rPr lang="bg-BG" sz="1600" dirty="0" smtClean="0"/>
            <a:t>Процедура „Въвеждане на </a:t>
          </a:r>
          <a:r>
            <a:rPr lang="bg-BG" sz="1600" dirty="0" err="1" smtClean="0"/>
            <a:t>дуална</a:t>
          </a:r>
          <a:r>
            <a:rPr lang="bg-BG" sz="1600" dirty="0" smtClean="0"/>
            <a:t> система на обучение (ДОМИНО 2)</a:t>
          </a:r>
          <a:r>
            <a:rPr lang="bg-BG" sz="1600" dirty="0" smtClean="0">
              <a:solidFill>
                <a:schemeClr val="bg1"/>
              </a:solidFill>
            </a:rPr>
            <a:t>“ /Компонент 1/ </a:t>
          </a:r>
        </a:p>
        <a:p>
          <a:r>
            <a:rPr lang="bg-BG" sz="1600" dirty="0" smtClean="0"/>
            <a:t>Основна цел: Въвеждане на </a:t>
          </a:r>
          <a:r>
            <a:rPr lang="bg-BG" sz="1600" dirty="0" err="1" smtClean="0"/>
            <a:t>дуалната</a:t>
          </a:r>
          <a:r>
            <a:rPr lang="bg-BG" sz="1600" dirty="0" smtClean="0"/>
            <a:t> система на обучение в България и по-конкретно създаване на тясна обвързаност между образователната система и реалните потребности на пазара на труда. </a:t>
          </a:r>
          <a:endParaRPr lang="en-US" sz="1600" dirty="0">
            <a:solidFill>
              <a:schemeClr val="bg1"/>
            </a:solidFill>
          </a:endParaRPr>
        </a:p>
      </dgm:t>
    </dgm:pt>
    <dgm:pt modelId="{4DA1F285-F766-4104-A5B2-2ADA0AB5E358}" type="parTrans" cxnId="{72761A48-E5A6-49F0-9F5C-9E8C70C16C89}">
      <dgm:prSet/>
      <dgm:spPr/>
      <dgm:t>
        <a:bodyPr/>
        <a:lstStyle/>
        <a:p>
          <a:endParaRPr lang="en-US"/>
        </a:p>
      </dgm:t>
    </dgm:pt>
    <dgm:pt modelId="{92937B27-36C0-4DFE-8550-C4133A695711}" type="sibTrans" cxnId="{72761A48-E5A6-49F0-9F5C-9E8C70C16C89}">
      <dgm:prSet/>
      <dgm:spPr/>
      <dgm:t>
        <a:bodyPr/>
        <a:lstStyle/>
        <a:p>
          <a:endParaRPr lang="en-US"/>
        </a:p>
      </dgm:t>
    </dgm:pt>
    <dgm:pt modelId="{D9E91D6B-6D62-4483-980D-CDBBA7762634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 кандидат - </a:t>
          </a:r>
          <a:r>
            <a:rPr lang="bg-BG" sz="1200" dirty="0" smtClean="0">
              <a:solidFill>
                <a:schemeClr val="tx2"/>
              </a:solidFill>
            </a:rPr>
            <a:t>Министерство на образование и науката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 партньор</a:t>
          </a:r>
          <a:r>
            <a:rPr lang="bg-BG" sz="1200" dirty="0" smtClean="0">
              <a:solidFill>
                <a:schemeClr val="tx2"/>
              </a:solidFill>
            </a:rPr>
            <a:t> - Национална агенция за професионално образование и обучение (НАПОО). </a:t>
          </a:r>
        </a:p>
      </dgm:t>
    </dgm:pt>
    <dgm:pt modelId="{9900E259-84FA-4AB2-97D5-D10F6BB32C94}" type="parTrans" cxnId="{95065050-461C-434F-963B-9BDCDCFF2FB2}">
      <dgm:prSet/>
      <dgm:spPr/>
      <dgm:t>
        <a:bodyPr/>
        <a:lstStyle/>
        <a:p>
          <a:endParaRPr lang="en-US"/>
        </a:p>
      </dgm:t>
    </dgm:pt>
    <dgm:pt modelId="{58666EA6-F619-434D-8504-8486CA09B2E7}" type="sibTrans" cxnId="{95065050-461C-434F-963B-9BDCDCFF2FB2}">
      <dgm:prSet/>
      <dgm:spPr/>
      <dgm:t>
        <a:bodyPr/>
        <a:lstStyle/>
        <a:p>
          <a:endParaRPr lang="en-US"/>
        </a:p>
      </dgm:t>
    </dgm:pt>
    <dgm:pt modelId="{B157BE6C-362B-4CB2-9289-20B798817C5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/>
          <a:r>
            <a:rPr lang="bg-BG" sz="1200" u="sng" dirty="0" smtClean="0">
              <a:solidFill>
                <a:schemeClr val="tx2"/>
              </a:solidFill>
            </a:rPr>
            <a:t>Допустими разходи: </a:t>
          </a:r>
        </a:p>
        <a:p>
          <a:pPr algn="just"/>
          <a:r>
            <a:rPr lang="bg-BG" sz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dirty="0">
            <a:solidFill>
              <a:schemeClr val="tx2"/>
            </a:solidFill>
          </a:endParaRPr>
        </a:p>
      </dgm:t>
    </dgm:pt>
    <dgm:pt modelId="{F104C07E-7945-453D-A360-33395D73D5D5}" type="parTrans" cxnId="{DEBF9356-4EE6-4634-A9CE-2CC0D3375B40}">
      <dgm:prSet/>
      <dgm:spPr/>
      <dgm:t>
        <a:bodyPr/>
        <a:lstStyle/>
        <a:p>
          <a:endParaRPr lang="en-US"/>
        </a:p>
      </dgm:t>
    </dgm:pt>
    <dgm:pt modelId="{3C1A071C-E917-4B14-9E08-1618F2190489}" type="sibTrans" cxnId="{DEBF9356-4EE6-4634-A9CE-2CC0D3375B40}">
      <dgm:prSet/>
      <dgm:spPr/>
      <dgm:t>
        <a:bodyPr/>
        <a:lstStyle/>
        <a:p>
          <a:endParaRPr lang="en-US"/>
        </a:p>
      </dgm:t>
    </dgm:pt>
    <dgm:pt modelId="{773AFA1C-7EF2-4806-A416-3FF4FDD15556}">
      <dgm:prSet phldrT="[Text]" custT="1"/>
      <dgm:spPr/>
      <dgm:t>
        <a:bodyPr/>
        <a:lstStyle/>
        <a:p>
          <a:endParaRPr lang="bg-BG" sz="1400" dirty="0" smtClean="0"/>
        </a:p>
        <a:p>
          <a:r>
            <a:rPr lang="bg-BG" sz="1400" dirty="0" smtClean="0"/>
            <a:t>Бюджет: 3 000 000 лв.</a:t>
          </a:r>
        </a:p>
        <a:p>
          <a:r>
            <a:rPr lang="bg-BG" sz="1400" dirty="0" smtClean="0"/>
            <a:t>Минимален размер на помощта: няма</a:t>
          </a:r>
        </a:p>
        <a:p>
          <a:r>
            <a:rPr lang="bg-BG" sz="1400" dirty="0" smtClean="0"/>
            <a:t>Максимален размер на помощта: 1 000 000 лв.</a:t>
          </a:r>
        </a:p>
        <a:p>
          <a:endParaRPr lang="en-US" sz="1400" dirty="0"/>
        </a:p>
      </dgm:t>
    </dgm:pt>
    <dgm:pt modelId="{56EDFD86-C6DD-445C-9884-87BAC7BB4EFE}" type="parTrans" cxnId="{71F12E60-8182-4D81-8500-B5FA2E311AA8}">
      <dgm:prSet/>
      <dgm:spPr/>
      <dgm:t>
        <a:bodyPr/>
        <a:lstStyle/>
        <a:p>
          <a:endParaRPr lang="en-US"/>
        </a:p>
      </dgm:t>
    </dgm:pt>
    <dgm:pt modelId="{415586C6-374B-4571-8A3F-B5A1F7D05DB5}" type="sibTrans" cxnId="{71F12E60-8182-4D81-8500-B5FA2E311AA8}">
      <dgm:prSet/>
      <dgm:spPr/>
      <dgm:t>
        <a:bodyPr/>
        <a:lstStyle/>
        <a:p>
          <a:endParaRPr lang="en-US"/>
        </a:p>
      </dgm:t>
    </dgm:pt>
    <dgm:pt modelId="{4B417E73-D7E1-47F6-8E8D-F86FBF3C0EDE}">
      <dgm:prSet phldrT="[Text]" custT="1"/>
      <dgm:spPr/>
      <dgm:t>
        <a:bodyPr/>
        <a:lstStyle/>
        <a:p>
          <a:r>
            <a:rPr lang="bg-BG" sz="1400" dirty="0" smtClean="0"/>
            <a:t>Дата на обявяване: Януари 2018 г. </a:t>
          </a:r>
          <a:endParaRPr lang="en-US" sz="1400" dirty="0"/>
        </a:p>
      </dgm:t>
    </dgm:pt>
    <dgm:pt modelId="{DA614430-A43D-4AE3-B482-A637D7570A26}" type="parTrans" cxnId="{5DB437BC-0FDA-4F18-82A0-C1126BA32EA7}">
      <dgm:prSet/>
      <dgm:spPr/>
      <dgm:t>
        <a:bodyPr/>
        <a:lstStyle/>
        <a:p>
          <a:endParaRPr lang="en-US"/>
        </a:p>
      </dgm:t>
    </dgm:pt>
    <dgm:pt modelId="{11A4B525-1960-4931-A398-190A4BF40333}" type="sibTrans" cxnId="{5DB437BC-0FDA-4F18-82A0-C1126BA32EA7}">
      <dgm:prSet/>
      <dgm:spPr/>
      <dgm:t>
        <a:bodyPr/>
        <a:lstStyle/>
        <a:p>
          <a:endParaRPr lang="en-US"/>
        </a:p>
      </dgm:t>
    </dgm:pt>
    <dgm:pt modelId="{5ACBC99C-4576-4B6B-AC87-3F4748EF9960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 lIns="182880" tIns="182880" rIns="182880" bIns="91440"/>
        <a:lstStyle/>
        <a:p>
          <a:pPr algn="just">
            <a:lnSpc>
              <a:spcPct val="100000"/>
            </a:lnSpc>
            <a:spcAft>
              <a:spcPts val="0"/>
            </a:spcAft>
          </a:pPr>
          <a:endParaRPr lang="bg-BG" sz="1200" b="0" u="sng" dirty="0" smtClean="0">
            <a:solidFill>
              <a:schemeClr val="tx2"/>
            </a:solidFill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u="sng" dirty="0" smtClean="0">
              <a:solidFill>
                <a:schemeClr val="tx2"/>
              </a:solidFill>
            </a:rPr>
            <a:t>Допустими дейности: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1. </a:t>
          </a:r>
          <a:r>
            <a:rPr lang="bg-BG" sz="1200" dirty="0" smtClean="0">
              <a:solidFill>
                <a:schemeClr val="tx2"/>
              </a:solidFill>
            </a:rPr>
            <a:t>Анализ на съществуващите практики и пилотни проекти с предложения за изграждане на националния модел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2. </a:t>
          </a:r>
          <a:r>
            <a:rPr lang="bg-BG" sz="1200" dirty="0" smtClean="0">
              <a:solidFill>
                <a:schemeClr val="tx2"/>
              </a:solidFill>
            </a:rPr>
            <a:t>Определяне на 15 професии, за които да бъде въведено </a:t>
          </a:r>
          <a:r>
            <a:rPr lang="bg-BG" sz="1200" dirty="0" err="1" smtClean="0">
              <a:solidFill>
                <a:schemeClr val="tx2"/>
              </a:solidFill>
            </a:rPr>
            <a:t>дуално</a:t>
          </a:r>
          <a:r>
            <a:rPr lang="bg-BG" sz="1200" dirty="0" smtClean="0">
              <a:solidFill>
                <a:schemeClr val="tx2"/>
              </a:solidFill>
            </a:rPr>
            <a:t> професионално обучение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3. </a:t>
          </a:r>
          <a:r>
            <a:rPr lang="bg-BG" sz="1200" dirty="0" smtClean="0">
              <a:solidFill>
                <a:schemeClr val="tx2"/>
              </a:solidFill>
            </a:rPr>
            <a:t>Разработване на документация, ръководства, програми, тестове, изпитни програми;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4.</a:t>
          </a:r>
          <a:r>
            <a:rPr lang="bg-BG" sz="1200" dirty="0" smtClean="0">
              <a:solidFill>
                <a:schemeClr val="tx2"/>
              </a:solidFill>
            </a:rPr>
            <a:t> Обучение на педагогически специалисти и наставници;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5. Организиране и провеждане на </a:t>
          </a:r>
          <a:r>
            <a:rPr lang="bg-BG" sz="1200" dirty="0" smtClean="0">
              <a:solidFill>
                <a:schemeClr val="tx2"/>
              </a:solidFill>
            </a:rPr>
            <a:t>Национална информационно-комуникационна кампания;</a:t>
          </a:r>
          <a:endParaRPr lang="bg-BG" sz="1200" b="0" dirty="0" smtClean="0">
            <a:solidFill>
              <a:schemeClr val="tx2"/>
            </a:solidFill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6. Дейности по информация и комуникация, дейности за организация и управление на проекта и др.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endParaRPr lang="en-US" sz="1200" b="0" dirty="0">
            <a:solidFill>
              <a:schemeClr val="tx2"/>
            </a:solidFill>
          </a:endParaRPr>
        </a:p>
      </dgm:t>
    </dgm:pt>
    <dgm:pt modelId="{0ABAA5AB-1C84-4A55-9474-139F726A3C77}" type="sibTrans" cxnId="{9FC282AB-DDE9-4BC4-8B54-BB269030BAF0}">
      <dgm:prSet/>
      <dgm:spPr/>
      <dgm:t>
        <a:bodyPr/>
        <a:lstStyle/>
        <a:p>
          <a:endParaRPr lang="en-US"/>
        </a:p>
      </dgm:t>
    </dgm:pt>
    <dgm:pt modelId="{14703067-EF09-4F5A-A64D-6D27872EE4CA}" type="parTrans" cxnId="{9FC282AB-DDE9-4BC4-8B54-BB269030BAF0}">
      <dgm:prSet/>
      <dgm:spPr/>
      <dgm:t>
        <a:bodyPr/>
        <a:lstStyle/>
        <a:p>
          <a:endParaRPr lang="en-US"/>
        </a:p>
      </dgm:t>
    </dgm:pt>
    <dgm:pt modelId="{C9E4F323-2969-492A-AD4B-BD1874670BAC}" type="pres">
      <dgm:prSet presAssocID="{F3F78E58-353D-48AC-9224-09CF2424D88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941D81A-6F57-4713-981D-DF78F7758EE0}" type="pres">
      <dgm:prSet presAssocID="{2F40C243-1959-4A2E-9439-DEA14AE9A8A8}" presName="vertOne" presStyleCnt="0"/>
      <dgm:spPr/>
    </dgm:pt>
    <dgm:pt modelId="{523C4A83-A16F-4DF5-9B4C-2B7D52C823B8}" type="pres">
      <dgm:prSet presAssocID="{2F40C243-1959-4A2E-9439-DEA14AE9A8A8}" presName="txOne" presStyleLbl="node0" presStyleIdx="0" presStyleCnt="1" custScaleY="1229652" custLinFactY="18544" custLinFactNeighborX="15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B1D1DC-9DB7-40D3-818C-19FC9A51623A}" type="pres">
      <dgm:prSet presAssocID="{2F40C243-1959-4A2E-9439-DEA14AE9A8A8}" presName="parTransOne" presStyleCnt="0"/>
      <dgm:spPr/>
    </dgm:pt>
    <dgm:pt modelId="{B25954AF-C033-4D09-8987-C7CE645F7AD2}" type="pres">
      <dgm:prSet presAssocID="{2F40C243-1959-4A2E-9439-DEA14AE9A8A8}" presName="horzOne" presStyleCnt="0"/>
      <dgm:spPr/>
    </dgm:pt>
    <dgm:pt modelId="{B4AB8E16-C172-4800-BA1F-1CB65549367B}" type="pres">
      <dgm:prSet presAssocID="{5ACBC99C-4576-4B6B-AC87-3F4748EF9960}" presName="vertTwo" presStyleCnt="0"/>
      <dgm:spPr/>
    </dgm:pt>
    <dgm:pt modelId="{6454D572-49F6-4E6B-85DF-0FE643182C39}" type="pres">
      <dgm:prSet presAssocID="{5ACBC99C-4576-4B6B-AC87-3F4748EF9960}" presName="txTwo" presStyleLbl="node2" presStyleIdx="0" presStyleCnt="2" custScaleX="102979" custScaleY="2000000" custLinFactY="115041" custLinFactNeighborX="52505" custLinFactNeighborY="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6581E54-E4F8-48DC-9443-462DE2E059B0}" type="pres">
      <dgm:prSet presAssocID="{5ACBC99C-4576-4B6B-AC87-3F4748EF9960}" presName="parTransTwo" presStyleCnt="0"/>
      <dgm:spPr/>
    </dgm:pt>
    <dgm:pt modelId="{71323771-A7FB-4919-B05F-B290863DDBBA}" type="pres">
      <dgm:prSet presAssocID="{5ACBC99C-4576-4B6B-AC87-3F4748EF9960}" presName="horzTwo" presStyleCnt="0"/>
      <dgm:spPr/>
    </dgm:pt>
    <dgm:pt modelId="{CBA5E776-1A5E-4CDC-8C42-8AB1211DD3FD}" type="pres">
      <dgm:prSet presAssocID="{D9E91D6B-6D62-4483-980D-CDBBA7762634}" presName="vertThree" presStyleCnt="0"/>
      <dgm:spPr/>
    </dgm:pt>
    <dgm:pt modelId="{CD6AA59B-55FE-4A03-A0A0-63A148DE0B48}" type="pres">
      <dgm:prSet presAssocID="{D9E91D6B-6D62-4483-980D-CDBBA7762634}" presName="txThree" presStyleLbl="node3" presStyleIdx="0" presStyleCnt="3" custScaleX="981856" custScaleY="1873374" custLinFactX="-38151" custLinFactY="-900000" custLinFactNeighborX="-100000" custLinFactNeighborY="-98024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C87773F-B39C-4BEA-8277-97B72B170C84}" type="pres">
      <dgm:prSet presAssocID="{D9E91D6B-6D62-4483-980D-CDBBA7762634}" presName="horzThree" presStyleCnt="0"/>
      <dgm:spPr/>
    </dgm:pt>
    <dgm:pt modelId="{415A93D5-5434-4A47-890E-B9A4CF8CCAC3}" type="pres">
      <dgm:prSet presAssocID="{58666EA6-F619-434D-8504-8486CA09B2E7}" presName="sibSpaceThree" presStyleCnt="0"/>
      <dgm:spPr/>
    </dgm:pt>
    <dgm:pt modelId="{90852BE5-DC87-4C01-A7B2-732CAE1420E7}" type="pres">
      <dgm:prSet presAssocID="{B157BE6C-362B-4CB2-9289-20B798817C58}" presName="vertThree" presStyleCnt="0"/>
      <dgm:spPr/>
    </dgm:pt>
    <dgm:pt modelId="{CEB3869B-BCE6-407C-96DB-85CD7E3F1B1F}" type="pres">
      <dgm:prSet presAssocID="{B157BE6C-362B-4CB2-9289-20B798817C58}" presName="txThree" presStyleLbl="node3" presStyleIdx="1" presStyleCnt="3" custScaleX="956924" custScaleY="1725425" custLinFactX="-500000" custLinFactY="65877" custLinFactNeighborX="-559576" custLinFactNeighborY="1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36A765F2-30AD-4BD7-82A3-04A8CE7111A8}" type="pres">
      <dgm:prSet presAssocID="{B157BE6C-362B-4CB2-9289-20B798817C58}" presName="horzThree" presStyleCnt="0"/>
      <dgm:spPr/>
    </dgm:pt>
    <dgm:pt modelId="{D8B04BC6-1EC7-46A7-A0A1-C55D2877AC0A}" type="pres">
      <dgm:prSet presAssocID="{0ABAA5AB-1C84-4A55-9474-139F726A3C77}" presName="sibSpaceTwo" presStyleCnt="0"/>
      <dgm:spPr/>
    </dgm:pt>
    <dgm:pt modelId="{086E3CFE-9F86-4841-82EB-407CFD9A74BC}" type="pres">
      <dgm:prSet presAssocID="{773AFA1C-7EF2-4806-A416-3FF4FDD15556}" presName="vertTwo" presStyleCnt="0"/>
      <dgm:spPr/>
    </dgm:pt>
    <dgm:pt modelId="{F03F96C6-74F7-4D24-A3A3-D86C9BA7B94F}" type="pres">
      <dgm:prSet presAssocID="{773AFA1C-7EF2-4806-A416-3FF4FDD15556}" presName="txTwo" presStyleLbl="node2" presStyleIdx="1" presStyleCnt="2" custScaleX="109801" custScaleY="1179186" custLinFactX="-3636" custLinFactY="2198926" custLinFactNeighborX="-100000" custLinFactNeighborY="2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129ACEB-CAF5-413B-9DFA-1B762FE52230}" type="pres">
      <dgm:prSet presAssocID="{773AFA1C-7EF2-4806-A416-3FF4FDD15556}" presName="parTransTwo" presStyleCnt="0"/>
      <dgm:spPr/>
    </dgm:pt>
    <dgm:pt modelId="{DEED88F7-6447-41D2-805F-75C4058BB5BE}" type="pres">
      <dgm:prSet presAssocID="{773AFA1C-7EF2-4806-A416-3FF4FDD15556}" presName="horzTwo" presStyleCnt="0"/>
      <dgm:spPr/>
    </dgm:pt>
    <dgm:pt modelId="{D2C3536A-908E-4E23-A2AA-777762FD00F4}" type="pres">
      <dgm:prSet presAssocID="{4B417E73-D7E1-47F6-8E8D-F86FBF3C0EDE}" presName="vertThree" presStyleCnt="0"/>
      <dgm:spPr/>
    </dgm:pt>
    <dgm:pt modelId="{C8EE1804-9FD7-4191-B3AD-142B3A017152}" type="pres">
      <dgm:prSet presAssocID="{4B417E73-D7E1-47F6-8E8D-F86FBF3C0EDE}" presName="txThree" presStyleLbl="node3" presStyleIdx="2" presStyleCnt="3" custScaleX="938841" custScaleY="1028713" custLinFactY="700000" custLinFactNeighborX="54343" custLinFactNeighborY="72359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C500BCF-5ED6-4734-BB45-34D31A2F16F1}" type="pres">
      <dgm:prSet presAssocID="{4B417E73-D7E1-47F6-8E8D-F86FBF3C0EDE}" presName="horzThree" presStyleCnt="0"/>
      <dgm:spPr/>
    </dgm:pt>
  </dgm:ptLst>
  <dgm:cxnLst>
    <dgm:cxn modelId="{50E70811-60F1-47F0-84F0-47A6B5B3CD04}" type="presOf" srcId="{2F40C243-1959-4A2E-9439-DEA14AE9A8A8}" destId="{523C4A83-A16F-4DF5-9B4C-2B7D52C823B8}" srcOrd="0" destOrd="0" presId="urn:microsoft.com/office/officeart/2005/8/layout/hierarchy4"/>
    <dgm:cxn modelId="{F67D62B1-B21B-4751-A968-04C7E0833D7B}" type="presOf" srcId="{4B417E73-D7E1-47F6-8E8D-F86FBF3C0EDE}" destId="{C8EE1804-9FD7-4191-B3AD-142B3A017152}" srcOrd="0" destOrd="0" presId="urn:microsoft.com/office/officeart/2005/8/layout/hierarchy4"/>
    <dgm:cxn modelId="{9FC282AB-DDE9-4BC4-8B54-BB269030BAF0}" srcId="{2F40C243-1959-4A2E-9439-DEA14AE9A8A8}" destId="{5ACBC99C-4576-4B6B-AC87-3F4748EF9960}" srcOrd="0" destOrd="0" parTransId="{14703067-EF09-4F5A-A64D-6D27872EE4CA}" sibTransId="{0ABAA5AB-1C84-4A55-9474-139F726A3C77}"/>
    <dgm:cxn modelId="{7DBDE849-F275-4777-BDE4-498323249EFD}" type="presOf" srcId="{D9E91D6B-6D62-4483-980D-CDBBA7762634}" destId="{CD6AA59B-55FE-4A03-A0A0-63A148DE0B48}" srcOrd="0" destOrd="0" presId="urn:microsoft.com/office/officeart/2005/8/layout/hierarchy4"/>
    <dgm:cxn modelId="{5389E3AE-0BF3-4E44-8C28-2391F8F5A35F}" type="presOf" srcId="{5ACBC99C-4576-4B6B-AC87-3F4748EF9960}" destId="{6454D572-49F6-4E6B-85DF-0FE643182C39}" srcOrd="0" destOrd="0" presId="urn:microsoft.com/office/officeart/2005/8/layout/hierarchy4"/>
    <dgm:cxn modelId="{95065050-461C-434F-963B-9BDCDCFF2FB2}" srcId="{5ACBC99C-4576-4B6B-AC87-3F4748EF9960}" destId="{D9E91D6B-6D62-4483-980D-CDBBA7762634}" srcOrd="0" destOrd="0" parTransId="{9900E259-84FA-4AB2-97D5-D10F6BB32C94}" sibTransId="{58666EA6-F619-434D-8504-8486CA09B2E7}"/>
    <dgm:cxn modelId="{5DB437BC-0FDA-4F18-82A0-C1126BA32EA7}" srcId="{773AFA1C-7EF2-4806-A416-3FF4FDD15556}" destId="{4B417E73-D7E1-47F6-8E8D-F86FBF3C0EDE}" srcOrd="0" destOrd="0" parTransId="{DA614430-A43D-4AE3-B482-A637D7570A26}" sibTransId="{11A4B525-1960-4931-A398-190A4BF40333}"/>
    <dgm:cxn modelId="{72761A48-E5A6-49F0-9F5C-9E8C70C16C89}" srcId="{F3F78E58-353D-48AC-9224-09CF2424D88A}" destId="{2F40C243-1959-4A2E-9439-DEA14AE9A8A8}" srcOrd="0" destOrd="0" parTransId="{4DA1F285-F766-4104-A5B2-2ADA0AB5E358}" sibTransId="{92937B27-36C0-4DFE-8550-C4133A695711}"/>
    <dgm:cxn modelId="{DEBF9356-4EE6-4634-A9CE-2CC0D3375B40}" srcId="{5ACBC99C-4576-4B6B-AC87-3F4748EF9960}" destId="{B157BE6C-362B-4CB2-9289-20B798817C58}" srcOrd="1" destOrd="0" parTransId="{F104C07E-7945-453D-A360-33395D73D5D5}" sibTransId="{3C1A071C-E917-4B14-9E08-1618F2190489}"/>
    <dgm:cxn modelId="{71F12E60-8182-4D81-8500-B5FA2E311AA8}" srcId="{2F40C243-1959-4A2E-9439-DEA14AE9A8A8}" destId="{773AFA1C-7EF2-4806-A416-3FF4FDD15556}" srcOrd="1" destOrd="0" parTransId="{56EDFD86-C6DD-445C-9884-87BAC7BB4EFE}" sibTransId="{415586C6-374B-4571-8A3F-B5A1F7D05DB5}"/>
    <dgm:cxn modelId="{387C2A58-5438-465B-897F-5266410FEEA5}" type="presOf" srcId="{B157BE6C-362B-4CB2-9289-20B798817C58}" destId="{CEB3869B-BCE6-407C-96DB-85CD7E3F1B1F}" srcOrd="0" destOrd="0" presId="urn:microsoft.com/office/officeart/2005/8/layout/hierarchy4"/>
    <dgm:cxn modelId="{B5F637BF-90C7-49CA-BD18-EB556116D72D}" type="presOf" srcId="{F3F78E58-353D-48AC-9224-09CF2424D88A}" destId="{C9E4F323-2969-492A-AD4B-BD1874670BAC}" srcOrd="0" destOrd="0" presId="urn:microsoft.com/office/officeart/2005/8/layout/hierarchy4"/>
    <dgm:cxn modelId="{B4209CE2-9A7A-4A79-B62F-9F1EDDBCD631}" type="presOf" srcId="{773AFA1C-7EF2-4806-A416-3FF4FDD15556}" destId="{F03F96C6-74F7-4D24-A3A3-D86C9BA7B94F}" srcOrd="0" destOrd="0" presId="urn:microsoft.com/office/officeart/2005/8/layout/hierarchy4"/>
    <dgm:cxn modelId="{6E57D1F9-293E-4BF3-BA30-44CFD696282C}" type="presParOf" srcId="{C9E4F323-2969-492A-AD4B-BD1874670BAC}" destId="{A941D81A-6F57-4713-981D-DF78F7758EE0}" srcOrd="0" destOrd="0" presId="urn:microsoft.com/office/officeart/2005/8/layout/hierarchy4"/>
    <dgm:cxn modelId="{67D7C82F-DEA3-4E4E-904E-3EDA6F89210A}" type="presParOf" srcId="{A941D81A-6F57-4713-981D-DF78F7758EE0}" destId="{523C4A83-A16F-4DF5-9B4C-2B7D52C823B8}" srcOrd="0" destOrd="0" presId="urn:microsoft.com/office/officeart/2005/8/layout/hierarchy4"/>
    <dgm:cxn modelId="{D1560B61-9DBD-4F8E-9C4D-C7898774B445}" type="presParOf" srcId="{A941D81A-6F57-4713-981D-DF78F7758EE0}" destId="{75B1D1DC-9DB7-40D3-818C-19FC9A51623A}" srcOrd="1" destOrd="0" presId="urn:microsoft.com/office/officeart/2005/8/layout/hierarchy4"/>
    <dgm:cxn modelId="{9DA46BA4-88B0-48AE-BA20-688192FC6337}" type="presParOf" srcId="{A941D81A-6F57-4713-981D-DF78F7758EE0}" destId="{B25954AF-C033-4D09-8987-C7CE645F7AD2}" srcOrd="2" destOrd="0" presId="urn:microsoft.com/office/officeart/2005/8/layout/hierarchy4"/>
    <dgm:cxn modelId="{2C4E341F-4572-4734-9F26-181B7E88BA15}" type="presParOf" srcId="{B25954AF-C033-4D09-8987-C7CE645F7AD2}" destId="{B4AB8E16-C172-4800-BA1F-1CB65549367B}" srcOrd="0" destOrd="0" presId="urn:microsoft.com/office/officeart/2005/8/layout/hierarchy4"/>
    <dgm:cxn modelId="{D497A9D0-B12C-43D3-A92C-9F556269A29B}" type="presParOf" srcId="{B4AB8E16-C172-4800-BA1F-1CB65549367B}" destId="{6454D572-49F6-4E6B-85DF-0FE643182C39}" srcOrd="0" destOrd="0" presId="urn:microsoft.com/office/officeart/2005/8/layout/hierarchy4"/>
    <dgm:cxn modelId="{4EA89769-2A5D-457F-AD45-07E377292769}" type="presParOf" srcId="{B4AB8E16-C172-4800-BA1F-1CB65549367B}" destId="{26581E54-E4F8-48DC-9443-462DE2E059B0}" srcOrd="1" destOrd="0" presId="urn:microsoft.com/office/officeart/2005/8/layout/hierarchy4"/>
    <dgm:cxn modelId="{00E8A601-3D8D-41E5-AAA7-94F44BB48511}" type="presParOf" srcId="{B4AB8E16-C172-4800-BA1F-1CB65549367B}" destId="{71323771-A7FB-4919-B05F-B290863DDBBA}" srcOrd="2" destOrd="0" presId="urn:microsoft.com/office/officeart/2005/8/layout/hierarchy4"/>
    <dgm:cxn modelId="{76FAC987-23FA-4369-900B-0B0684B80FF1}" type="presParOf" srcId="{71323771-A7FB-4919-B05F-B290863DDBBA}" destId="{CBA5E776-1A5E-4CDC-8C42-8AB1211DD3FD}" srcOrd="0" destOrd="0" presId="urn:microsoft.com/office/officeart/2005/8/layout/hierarchy4"/>
    <dgm:cxn modelId="{A230C16A-84E7-493E-9827-25E14CEA02C9}" type="presParOf" srcId="{CBA5E776-1A5E-4CDC-8C42-8AB1211DD3FD}" destId="{CD6AA59B-55FE-4A03-A0A0-63A148DE0B48}" srcOrd="0" destOrd="0" presId="urn:microsoft.com/office/officeart/2005/8/layout/hierarchy4"/>
    <dgm:cxn modelId="{8F2C515B-8865-4C1B-B302-1FF2DB6A131A}" type="presParOf" srcId="{CBA5E776-1A5E-4CDC-8C42-8AB1211DD3FD}" destId="{4C87773F-B39C-4BEA-8277-97B72B170C84}" srcOrd="1" destOrd="0" presId="urn:microsoft.com/office/officeart/2005/8/layout/hierarchy4"/>
    <dgm:cxn modelId="{78FF22E8-5B24-495D-8322-9C5EEABCD7F1}" type="presParOf" srcId="{71323771-A7FB-4919-B05F-B290863DDBBA}" destId="{415A93D5-5434-4A47-890E-B9A4CF8CCAC3}" srcOrd="1" destOrd="0" presId="urn:microsoft.com/office/officeart/2005/8/layout/hierarchy4"/>
    <dgm:cxn modelId="{342DAC57-86F2-47ED-AF99-14F8C65D425D}" type="presParOf" srcId="{71323771-A7FB-4919-B05F-B290863DDBBA}" destId="{90852BE5-DC87-4C01-A7B2-732CAE1420E7}" srcOrd="2" destOrd="0" presId="urn:microsoft.com/office/officeart/2005/8/layout/hierarchy4"/>
    <dgm:cxn modelId="{25510013-ADDE-4C30-B5F5-556699194744}" type="presParOf" srcId="{90852BE5-DC87-4C01-A7B2-732CAE1420E7}" destId="{CEB3869B-BCE6-407C-96DB-85CD7E3F1B1F}" srcOrd="0" destOrd="0" presId="urn:microsoft.com/office/officeart/2005/8/layout/hierarchy4"/>
    <dgm:cxn modelId="{D7A3D712-C2C5-486B-A039-062C1D122AF4}" type="presParOf" srcId="{90852BE5-DC87-4C01-A7B2-732CAE1420E7}" destId="{36A765F2-30AD-4BD7-82A3-04A8CE7111A8}" srcOrd="1" destOrd="0" presId="urn:microsoft.com/office/officeart/2005/8/layout/hierarchy4"/>
    <dgm:cxn modelId="{777D9A7A-2719-43D5-BF69-3748B2612E17}" type="presParOf" srcId="{B25954AF-C033-4D09-8987-C7CE645F7AD2}" destId="{D8B04BC6-1EC7-46A7-A0A1-C55D2877AC0A}" srcOrd="1" destOrd="0" presId="urn:microsoft.com/office/officeart/2005/8/layout/hierarchy4"/>
    <dgm:cxn modelId="{AB418742-497F-49E3-9DF8-6EDCE7F436E3}" type="presParOf" srcId="{B25954AF-C033-4D09-8987-C7CE645F7AD2}" destId="{086E3CFE-9F86-4841-82EB-407CFD9A74BC}" srcOrd="2" destOrd="0" presId="urn:microsoft.com/office/officeart/2005/8/layout/hierarchy4"/>
    <dgm:cxn modelId="{2D6763A8-B1FA-4B10-BF54-0F3801EF326C}" type="presParOf" srcId="{086E3CFE-9F86-4841-82EB-407CFD9A74BC}" destId="{F03F96C6-74F7-4D24-A3A3-D86C9BA7B94F}" srcOrd="0" destOrd="0" presId="urn:microsoft.com/office/officeart/2005/8/layout/hierarchy4"/>
    <dgm:cxn modelId="{EDB0689B-C42B-45D0-BCE0-154BAD367DD9}" type="presParOf" srcId="{086E3CFE-9F86-4841-82EB-407CFD9A74BC}" destId="{1129ACEB-CAF5-413B-9DFA-1B762FE52230}" srcOrd="1" destOrd="0" presId="urn:microsoft.com/office/officeart/2005/8/layout/hierarchy4"/>
    <dgm:cxn modelId="{25D804DC-D352-4EE6-A0A0-38F280AEC680}" type="presParOf" srcId="{086E3CFE-9F86-4841-82EB-407CFD9A74BC}" destId="{DEED88F7-6447-41D2-805F-75C4058BB5BE}" srcOrd="2" destOrd="0" presId="urn:microsoft.com/office/officeart/2005/8/layout/hierarchy4"/>
    <dgm:cxn modelId="{B44D76FC-0567-4E43-99CC-C0A7C7B89C35}" type="presParOf" srcId="{DEED88F7-6447-41D2-805F-75C4058BB5BE}" destId="{D2C3536A-908E-4E23-A2AA-777762FD00F4}" srcOrd="0" destOrd="0" presId="urn:microsoft.com/office/officeart/2005/8/layout/hierarchy4"/>
    <dgm:cxn modelId="{11EFDB24-F90D-4CBF-BC0C-FDC2E990DF0E}" type="presParOf" srcId="{D2C3536A-908E-4E23-A2AA-777762FD00F4}" destId="{C8EE1804-9FD7-4191-B3AD-142B3A017152}" srcOrd="0" destOrd="0" presId="urn:microsoft.com/office/officeart/2005/8/layout/hierarchy4"/>
    <dgm:cxn modelId="{CD02EC29-BAB9-46AA-9015-4BB4C64EF125}" type="presParOf" srcId="{D2C3536A-908E-4E23-A2AA-777762FD00F4}" destId="{DC500BCF-5ED6-4734-BB45-34D31A2F16F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3F78E58-353D-48AC-9224-09CF2424D88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40C243-1959-4A2E-9439-DEA14AE9A8A8}">
      <dgm:prSet phldrT="[Text]" custT="1"/>
      <dgm:spPr/>
      <dgm:t>
        <a:bodyPr/>
        <a:lstStyle/>
        <a:p>
          <a:r>
            <a:rPr lang="bg-BG" sz="1600" dirty="0" smtClean="0"/>
            <a:t>Процедура „Въвеждане на </a:t>
          </a:r>
          <a:r>
            <a:rPr lang="bg-BG" sz="1600" dirty="0" err="1" smtClean="0"/>
            <a:t>дуална</a:t>
          </a:r>
          <a:r>
            <a:rPr lang="bg-BG" sz="1600" dirty="0" smtClean="0"/>
            <a:t> система на обучение (ДОМИНО 2)</a:t>
          </a:r>
          <a:r>
            <a:rPr lang="bg-BG" sz="1600" dirty="0" smtClean="0">
              <a:solidFill>
                <a:schemeClr val="bg1"/>
              </a:solidFill>
            </a:rPr>
            <a:t>“ /Компонент 2/ </a:t>
          </a:r>
        </a:p>
        <a:p>
          <a:r>
            <a:rPr lang="bg-BG" sz="1600" dirty="0" smtClean="0"/>
            <a:t>Основна цел: Въвеждане на </a:t>
          </a:r>
          <a:r>
            <a:rPr lang="bg-BG" sz="1600" dirty="0" err="1" smtClean="0"/>
            <a:t>дуалната</a:t>
          </a:r>
          <a:r>
            <a:rPr lang="bg-BG" sz="1600" dirty="0" smtClean="0"/>
            <a:t> система на обучение в България и по-конкретно създаване на тясна обвързаност между образователната система и реалните потребности на пазара на труда. </a:t>
          </a:r>
          <a:endParaRPr lang="en-US" sz="1600" dirty="0">
            <a:solidFill>
              <a:schemeClr val="bg1"/>
            </a:solidFill>
          </a:endParaRPr>
        </a:p>
      </dgm:t>
    </dgm:pt>
    <dgm:pt modelId="{4DA1F285-F766-4104-A5B2-2ADA0AB5E358}" type="parTrans" cxnId="{72761A48-E5A6-49F0-9F5C-9E8C70C16C89}">
      <dgm:prSet/>
      <dgm:spPr/>
      <dgm:t>
        <a:bodyPr/>
        <a:lstStyle/>
        <a:p>
          <a:endParaRPr lang="en-US"/>
        </a:p>
      </dgm:t>
    </dgm:pt>
    <dgm:pt modelId="{92937B27-36C0-4DFE-8550-C4133A695711}" type="sibTrans" cxnId="{72761A48-E5A6-49F0-9F5C-9E8C70C16C89}">
      <dgm:prSet/>
      <dgm:spPr/>
      <dgm:t>
        <a:bodyPr/>
        <a:lstStyle/>
        <a:p>
          <a:endParaRPr lang="en-US"/>
        </a:p>
      </dgm:t>
    </dgm:pt>
    <dgm:pt modelId="{D9E91D6B-6D62-4483-980D-CDBBA7762634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Допустими кандидати - </a:t>
          </a:r>
          <a:r>
            <a:rPr lang="bg-BG" sz="1200" dirty="0" smtClean="0">
              <a:solidFill>
                <a:schemeClr val="tx2"/>
              </a:solidFill>
            </a:rPr>
            <a:t>Професионални гимназии;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Допустими партньори</a:t>
          </a:r>
          <a:r>
            <a:rPr lang="bg-BG" sz="1200" dirty="0" smtClean="0">
              <a:solidFill>
                <a:schemeClr val="tx2"/>
              </a:solidFill>
            </a:rPr>
            <a:t> – Работодатели. </a:t>
          </a:r>
        </a:p>
      </dgm:t>
    </dgm:pt>
    <dgm:pt modelId="{9900E259-84FA-4AB2-97D5-D10F6BB32C94}" type="parTrans" cxnId="{95065050-461C-434F-963B-9BDCDCFF2FB2}">
      <dgm:prSet/>
      <dgm:spPr/>
      <dgm:t>
        <a:bodyPr/>
        <a:lstStyle/>
        <a:p>
          <a:endParaRPr lang="en-US"/>
        </a:p>
      </dgm:t>
    </dgm:pt>
    <dgm:pt modelId="{58666EA6-F619-434D-8504-8486CA09B2E7}" type="sibTrans" cxnId="{95065050-461C-434F-963B-9BDCDCFF2FB2}">
      <dgm:prSet/>
      <dgm:spPr/>
      <dgm:t>
        <a:bodyPr/>
        <a:lstStyle/>
        <a:p>
          <a:endParaRPr lang="en-US"/>
        </a:p>
      </dgm:t>
    </dgm:pt>
    <dgm:pt modelId="{B157BE6C-362B-4CB2-9289-20B798817C5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/>
          <a:r>
            <a:rPr lang="bg-BG" sz="1200" u="sng" dirty="0" smtClean="0">
              <a:solidFill>
                <a:schemeClr val="tx2"/>
              </a:solidFill>
            </a:rPr>
            <a:t>Допустими разходи: </a:t>
          </a:r>
        </a:p>
        <a:p>
          <a:pPr algn="just"/>
          <a:r>
            <a:rPr lang="bg-BG" sz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dirty="0">
            <a:solidFill>
              <a:schemeClr val="tx2"/>
            </a:solidFill>
          </a:endParaRPr>
        </a:p>
      </dgm:t>
    </dgm:pt>
    <dgm:pt modelId="{F104C07E-7945-453D-A360-33395D73D5D5}" type="parTrans" cxnId="{DEBF9356-4EE6-4634-A9CE-2CC0D3375B40}">
      <dgm:prSet/>
      <dgm:spPr/>
      <dgm:t>
        <a:bodyPr/>
        <a:lstStyle/>
        <a:p>
          <a:endParaRPr lang="en-US"/>
        </a:p>
      </dgm:t>
    </dgm:pt>
    <dgm:pt modelId="{3C1A071C-E917-4B14-9E08-1618F2190489}" type="sibTrans" cxnId="{DEBF9356-4EE6-4634-A9CE-2CC0D3375B40}">
      <dgm:prSet/>
      <dgm:spPr/>
      <dgm:t>
        <a:bodyPr/>
        <a:lstStyle/>
        <a:p>
          <a:endParaRPr lang="en-US"/>
        </a:p>
      </dgm:t>
    </dgm:pt>
    <dgm:pt modelId="{773AFA1C-7EF2-4806-A416-3FF4FDD15556}">
      <dgm:prSet phldrT="[Text]" custT="1"/>
      <dgm:spPr/>
      <dgm:t>
        <a:bodyPr/>
        <a:lstStyle/>
        <a:p>
          <a:endParaRPr lang="bg-BG" sz="1400" dirty="0" smtClean="0"/>
        </a:p>
        <a:p>
          <a:r>
            <a:rPr lang="bg-BG" sz="1400" dirty="0" smtClean="0"/>
            <a:t>Бюджет: 14 000 000 лв.</a:t>
          </a:r>
        </a:p>
        <a:p>
          <a:r>
            <a:rPr lang="bg-BG" sz="1400" dirty="0" smtClean="0"/>
            <a:t>Минимален размер на помощта: 200 000 лв.</a:t>
          </a:r>
        </a:p>
        <a:p>
          <a:r>
            <a:rPr lang="bg-BG" sz="1400" dirty="0" smtClean="0"/>
            <a:t>Максимален размер на помощта: 500 000 лв.</a:t>
          </a:r>
        </a:p>
        <a:p>
          <a:endParaRPr lang="en-US" sz="1400" dirty="0"/>
        </a:p>
      </dgm:t>
    </dgm:pt>
    <dgm:pt modelId="{56EDFD86-C6DD-445C-9884-87BAC7BB4EFE}" type="parTrans" cxnId="{71F12E60-8182-4D81-8500-B5FA2E311AA8}">
      <dgm:prSet/>
      <dgm:spPr/>
      <dgm:t>
        <a:bodyPr/>
        <a:lstStyle/>
        <a:p>
          <a:endParaRPr lang="en-US"/>
        </a:p>
      </dgm:t>
    </dgm:pt>
    <dgm:pt modelId="{415586C6-374B-4571-8A3F-B5A1F7D05DB5}" type="sibTrans" cxnId="{71F12E60-8182-4D81-8500-B5FA2E311AA8}">
      <dgm:prSet/>
      <dgm:spPr/>
      <dgm:t>
        <a:bodyPr/>
        <a:lstStyle/>
        <a:p>
          <a:endParaRPr lang="en-US"/>
        </a:p>
      </dgm:t>
    </dgm:pt>
    <dgm:pt modelId="{4B417E73-D7E1-47F6-8E8D-F86FBF3C0EDE}">
      <dgm:prSet phldrT="[Text]" custT="1"/>
      <dgm:spPr/>
      <dgm:t>
        <a:bodyPr/>
        <a:lstStyle/>
        <a:p>
          <a:r>
            <a:rPr lang="bg-BG" sz="1400" dirty="0" smtClean="0"/>
            <a:t>Дата на обявяване: след приключване на Компонент 1 </a:t>
          </a:r>
          <a:endParaRPr lang="en-US" sz="1400" dirty="0"/>
        </a:p>
      </dgm:t>
    </dgm:pt>
    <dgm:pt modelId="{DA614430-A43D-4AE3-B482-A637D7570A26}" type="parTrans" cxnId="{5DB437BC-0FDA-4F18-82A0-C1126BA32EA7}">
      <dgm:prSet/>
      <dgm:spPr/>
      <dgm:t>
        <a:bodyPr/>
        <a:lstStyle/>
        <a:p>
          <a:endParaRPr lang="en-US"/>
        </a:p>
      </dgm:t>
    </dgm:pt>
    <dgm:pt modelId="{11A4B525-1960-4931-A398-190A4BF40333}" type="sibTrans" cxnId="{5DB437BC-0FDA-4F18-82A0-C1126BA32EA7}">
      <dgm:prSet/>
      <dgm:spPr/>
      <dgm:t>
        <a:bodyPr/>
        <a:lstStyle/>
        <a:p>
          <a:endParaRPr lang="en-US"/>
        </a:p>
      </dgm:t>
    </dgm:pt>
    <dgm:pt modelId="{5ACBC99C-4576-4B6B-AC87-3F4748EF9960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 lIns="182880" tIns="182880" rIns="182880" bIns="91440"/>
        <a:lstStyle/>
        <a:p>
          <a:pPr algn="just">
            <a:lnSpc>
              <a:spcPct val="100000"/>
            </a:lnSpc>
            <a:spcAft>
              <a:spcPts val="0"/>
            </a:spcAft>
          </a:pPr>
          <a:endParaRPr lang="bg-BG" sz="1200" b="0" u="sng" dirty="0" smtClean="0">
            <a:solidFill>
              <a:schemeClr val="tx2"/>
            </a:solidFill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u="sng" dirty="0" smtClean="0">
              <a:solidFill>
                <a:schemeClr val="tx2"/>
              </a:solidFill>
            </a:rPr>
            <a:t>Допустими дейности: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1. </a:t>
          </a:r>
          <a:r>
            <a:rPr lang="bg-BG" sz="1200" dirty="0" smtClean="0">
              <a:solidFill>
                <a:schemeClr val="tx2"/>
              </a:solidFill>
            </a:rPr>
            <a:t>Определяне на работни места за практическо обучение и вписването им в специално създаден регистрационен формат – списък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2. </a:t>
          </a:r>
          <a:r>
            <a:rPr lang="bg-BG" sz="1200" dirty="0" smtClean="0">
              <a:solidFill>
                <a:schemeClr val="tx2"/>
              </a:solidFill>
            </a:rPr>
            <a:t>Адаптиране на учебни планове и програми за конкретните училища и класове, участващи в </a:t>
          </a:r>
          <a:r>
            <a:rPr lang="bg-BG" sz="1200" dirty="0" err="1" smtClean="0">
              <a:solidFill>
                <a:schemeClr val="tx2"/>
              </a:solidFill>
            </a:rPr>
            <a:t>дуалната</a:t>
          </a:r>
          <a:r>
            <a:rPr lang="bg-BG" sz="1200" dirty="0" smtClean="0">
              <a:solidFill>
                <a:schemeClr val="tx2"/>
              </a:solidFill>
            </a:rPr>
            <a:t> система на обучение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3. </a:t>
          </a:r>
          <a:r>
            <a:rPr lang="bg-BG" sz="1200" dirty="0" smtClean="0">
              <a:solidFill>
                <a:schemeClr val="tx2"/>
              </a:solidFill>
            </a:rPr>
            <a:t>Провеждане на обучение на ученици от професионалните средни училища от XI и XII клас по </a:t>
          </a:r>
          <a:r>
            <a:rPr lang="bg-BG" sz="1200" dirty="0" err="1" smtClean="0">
              <a:solidFill>
                <a:schemeClr val="tx2"/>
              </a:solidFill>
            </a:rPr>
            <a:t>дуалната</a:t>
          </a:r>
          <a:r>
            <a:rPr lang="bg-BG" sz="1200" dirty="0" smtClean="0">
              <a:solidFill>
                <a:schemeClr val="tx2"/>
              </a:solidFill>
            </a:rPr>
            <a:t> система на обучение;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4.</a:t>
          </a:r>
          <a:r>
            <a:rPr lang="bg-BG" sz="1200" dirty="0" smtClean="0">
              <a:solidFill>
                <a:schemeClr val="tx2"/>
              </a:solidFill>
            </a:rPr>
            <a:t> Провеждане на държавен изпит по теория и практика по професията;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5. Дейности по информация и комуникация, дейности за организация и управление на проекта и др.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endParaRPr lang="en-US" sz="1200" b="0" dirty="0">
            <a:solidFill>
              <a:schemeClr val="tx2"/>
            </a:solidFill>
          </a:endParaRPr>
        </a:p>
      </dgm:t>
    </dgm:pt>
    <dgm:pt modelId="{0ABAA5AB-1C84-4A55-9474-139F726A3C77}" type="sibTrans" cxnId="{9FC282AB-DDE9-4BC4-8B54-BB269030BAF0}">
      <dgm:prSet/>
      <dgm:spPr/>
      <dgm:t>
        <a:bodyPr/>
        <a:lstStyle/>
        <a:p>
          <a:endParaRPr lang="en-US"/>
        </a:p>
      </dgm:t>
    </dgm:pt>
    <dgm:pt modelId="{14703067-EF09-4F5A-A64D-6D27872EE4CA}" type="parTrans" cxnId="{9FC282AB-DDE9-4BC4-8B54-BB269030BAF0}">
      <dgm:prSet/>
      <dgm:spPr/>
      <dgm:t>
        <a:bodyPr/>
        <a:lstStyle/>
        <a:p>
          <a:endParaRPr lang="en-US"/>
        </a:p>
      </dgm:t>
    </dgm:pt>
    <dgm:pt modelId="{C9E4F323-2969-492A-AD4B-BD1874670BAC}" type="pres">
      <dgm:prSet presAssocID="{F3F78E58-353D-48AC-9224-09CF2424D88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941D81A-6F57-4713-981D-DF78F7758EE0}" type="pres">
      <dgm:prSet presAssocID="{2F40C243-1959-4A2E-9439-DEA14AE9A8A8}" presName="vertOne" presStyleCnt="0"/>
      <dgm:spPr/>
    </dgm:pt>
    <dgm:pt modelId="{523C4A83-A16F-4DF5-9B4C-2B7D52C823B8}" type="pres">
      <dgm:prSet presAssocID="{2F40C243-1959-4A2E-9439-DEA14AE9A8A8}" presName="txOne" presStyleLbl="node0" presStyleIdx="0" presStyleCnt="1" custScaleY="1229652" custLinFactY="18544" custLinFactNeighborX="15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B1D1DC-9DB7-40D3-818C-19FC9A51623A}" type="pres">
      <dgm:prSet presAssocID="{2F40C243-1959-4A2E-9439-DEA14AE9A8A8}" presName="parTransOne" presStyleCnt="0"/>
      <dgm:spPr/>
    </dgm:pt>
    <dgm:pt modelId="{B25954AF-C033-4D09-8987-C7CE645F7AD2}" type="pres">
      <dgm:prSet presAssocID="{2F40C243-1959-4A2E-9439-DEA14AE9A8A8}" presName="horzOne" presStyleCnt="0"/>
      <dgm:spPr/>
    </dgm:pt>
    <dgm:pt modelId="{B4AB8E16-C172-4800-BA1F-1CB65549367B}" type="pres">
      <dgm:prSet presAssocID="{5ACBC99C-4576-4B6B-AC87-3F4748EF9960}" presName="vertTwo" presStyleCnt="0"/>
      <dgm:spPr/>
    </dgm:pt>
    <dgm:pt modelId="{6454D572-49F6-4E6B-85DF-0FE643182C39}" type="pres">
      <dgm:prSet presAssocID="{5ACBC99C-4576-4B6B-AC87-3F4748EF9960}" presName="txTwo" presStyleLbl="node2" presStyleIdx="0" presStyleCnt="2" custScaleX="102979" custScaleY="2000000" custLinFactY="115041" custLinFactNeighborX="52505" custLinFactNeighborY="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6581E54-E4F8-48DC-9443-462DE2E059B0}" type="pres">
      <dgm:prSet presAssocID="{5ACBC99C-4576-4B6B-AC87-3F4748EF9960}" presName="parTransTwo" presStyleCnt="0"/>
      <dgm:spPr/>
    </dgm:pt>
    <dgm:pt modelId="{71323771-A7FB-4919-B05F-B290863DDBBA}" type="pres">
      <dgm:prSet presAssocID="{5ACBC99C-4576-4B6B-AC87-3F4748EF9960}" presName="horzTwo" presStyleCnt="0"/>
      <dgm:spPr/>
    </dgm:pt>
    <dgm:pt modelId="{CBA5E776-1A5E-4CDC-8C42-8AB1211DD3FD}" type="pres">
      <dgm:prSet presAssocID="{D9E91D6B-6D62-4483-980D-CDBBA7762634}" presName="vertThree" presStyleCnt="0"/>
      <dgm:spPr/>
    </dgm:pt>
    <dgm:pt modelId="{CD6AA59B-55FE-4A03-A0A0-63A148DE0B48}" type="pres">
      <dgm:prSet presAssocID="{D9E91D6B-6D62-4483-980D-CDBBA7762634}" presName="txThree" presStyleLbl="node3" presStyleIdx="0" presStyleCnt="3" custScaleX="981856" custScaleY="1873374" custLinFactX="-38151" custLinFactY="-900000" custLinFactNeighborX="-100000" custLinFactNeighborY="-98024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C87773F-B39C-4BEA-8277-97B72B170C84}" type="pres">
      <dgm:prSet presAssocID="{D9E91D6B-6D62-4483-980D-CDBBA7762634}" presName="horzThree" presStyleCnt="0"/>
      <dgm:spPr/>
    </dgm:pt>
    <dgm:pt modelId="{415A93D5-5434-4A47-890E-B9A4CF8CCAC3}" type="pres">
      <dgm:prSet presAssocID="{58666EA6-F619-434D-8504-8486CA09B2E7}" presName="sibSpaceThree" presStyleCnt="0"/>
      <dgm:spPr/>
    </dgm:pt>
    <dgm:pt modelId="{90852BE5-DC87-4C01-A7B2-732CAE1420E7}" type="pres">
      <dgm:prSet presAssocID="{B157BE6C-362B-4CB2-9289-20B798817C58}" presName="vertThree" presStyleCnt="0"/>
      <dgm:spPr/>
    </dgm:pt>
    <dgm:pt modelId="{CEB3869B-BCE6-407C-96DB-85CD7E3F1B1F}" type="pres">
      <dgm:prSet presAssocID="{B157BE6C-362B-4CB2-9289-20B798817C58}" presName="txThree" presStyleLbl="node3" presStyleIdx="1" presStyleCnt="3" custScaleX="967724" custScaleY="1744600" custLinFactX="-500000" custLinFactY="51523" custLinFactNeighborX="-517140" custLinFactNeighborY="1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36A765F2-30AD-4BD7-82A3-04A8CE7111A8}" type="pres">
      <dgm:prSet presAssocID="{B157BE6C-362B-4CB2-9289-20B798817C58}" presName="horzThree" presStyleCnt="0"/>
      <dgm:spPr/>
    </dgm:pt>
    <dgm:pt modelId="{D8B04BC6-1EC7-46A7-A0A1-C55D2877AC0A}" type="pres">
      <dgm:prSet presAssocID="{0ABAA5AB-1C84-4A55-9474-139F726A3C77}" presName="sibSpaceTwo" presStyleCnt="0"/>
      <dgm:spPr/>
    </dgm:pt>
    <dgm:pt modelId="{086E3CFE-9F86-4841-82EB-407CFD9A74BC}" type="pres">
      <dgm:prSet presAssocID="{773AFA1C-7EF2-4806-A416-3FF4FDD15556}" presName="vertTwo" presStyleCnt="0"/>
      <dgm:spPr/>
    </dgm:pt>
    <dgm:pt modelId="{F03F96C6-74F7-4D24-A3A3-D86C9BA7B94F}" type="pres">
      <dgm:prSet presAssocID="{773AFA1C-7EF2-4806-A416-3FF4FDD15556}" presName="txTwo" presStyleLbl="node2" presStyleIdx="1" presStyleCnt="2" custScaleX="109801" custScaleY="1179186" custLinFactX="-3636" custLinFactY="2198926" custLinFactNeighborX="-100000" custLinFactNeighborY="2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129ACEB-CAF5-413B-9DFA-1B762FE52230}" type="pres">
      <dgm:prSet presAssocID="{773AFA1C-7EF2-4806-A416-3FF4FDD15556}" presName="parTransTwo" presStyleCnt="0"/>
      <dgm:spPr/>
    </dgm:pt>
    <dgm:pt modelId="{DEED88F7-6447-41D2-805F-75C4058BB5BE}" type="pres">
      <dgm:prSet presAssocID="{773AFA1C-7EF2-4806-A416-3FF4FDD15556}" presName="horzTwo" presStyleCnt="0"/>
      <dgm:spPr/>
    </dgm:pt>
    <dgm:pt modelId="{D2C3536A-908E-4E23-A2AA-777762FD00F4}" type="pres">
      <dgm:prSet presAssocID="{4B417E73-D7E1-47F6-8E8D-F86FBF3C0EDE}" presName="vertThree" presStyleCnt="0"/>
      <dgm:spPr/>
    </dgm:pt>
    <dgm:pt modelId="{C8EE1804-9FD7-4191-B3AD-142B3A017152}" type="pres">
      <dgm:prSet presAssocID="{4B417E73-D7E1-47F6-8E8D-F86FBF3C0EDE}" presName="txThree" presStyleLbl="node3" presStyleIdx="2" presStyleCnt="3" custScaleX="938841" custScaleY="1028713" custLinFactY="700000" custLinFactNeighborX="54343" custLinFactNeighborY="72359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C500BCF-5ED6-4734-BB45-34D31A2F16F1}" type="pres">
      <dgm:prSet presAssocID="{4B417E73-D7E1-47F6-8E8D-F86FBF3C0EDE}" presName="horzThree" presStyleCnt="0"/>
      <dgm:spPr/>
    </dgm:pt>
  </dgm:ptLst>
  <dgm:cxnLst>
    <dgm:cxn modelId="{50E70811-60F1-47F0-84F0-47A6B5B3CD04}" type="presOf" srcId="{2F40C243-1959-4A2E-9439-DEA14AE9A8A8}" destId="{523C4A83-A16F-4DF5-9B4C-2B7D52C823B8}" srcOrd="0" destOrd="0" presId="urn:microsoft.com/office/officeart/2005/8/layout/hierarchy4"/>
    <dgm:cxn modelId="{F67D62B1-B21B-4751-A968-04C7E0833D7B}" type="presOf" srcId="{4B417E73-D7E1-47F6-8E8D-F86FBF3C0EDE}" destId="{C8EE1804-9FD7-4191-B3AD-142B3A017152}" srcOrd="0" destOrd="0" presId="urn:microsoft.com/office/officeart/2005/8/layout/hierarchy4"/>
    <dgm:cxn modelId="{9FC282AB-DDE9-4BC4-8B54-BB269030BAF0}" srcId="{2F40C243-1959-4A2E-9439-DEA14AE9A8A8}" destId="{5ACBC99C-4576-4B6B-AC87-3F4748EF9960}" srcOrd="0" destOrd="0" parTransId="{14703067-EF09-4F5A-A64D-6D27872EE4CA}" sibTransId="{0ABAA5AB-1C84-4A55-9474-139F726A3C77}"/>
    <dgm:cxn modelId="{7DBDE849-F275-4777-BDE4-498323249EFD}" type="presOf" srcId="{D9E91D6B-6D62-4483-980D-CDBBA7762634}" destId="{CD6AA59B-55FE-4A03-A0A0-63A148DE0B48}" srcOrd="0" destOrd="0" presId="urn:microsoft.com/office/officeart/2005/8/layout/hierarchy4"/>
    <dgm:cxn modelId="{5389E3AE-0BF3-4E44-8C28-2391F8F5A35F}" type="presOf" srcId="{5ACBC99C-4576-4B6B-AC87-3F4748EF9960}" destId="{6454D572-49F6-4E6B-85DF-0FE643182C39}" srcOrd="0" destOrd="0" presId="urn:microsoft.com/office/officeart/2005/8/layout/hierarchy4"/>
    <dgm:cxn modelId="{95065050-461C-434F-963B-9BDCDCFF2FB2}" srcId="{5ACBC99C-4576-4B6B-AC87-3F4748EF9960}" destId="{D9E91D6B-6D62-4483-980D-CDBBA7762634}" srcOrd="0" destOrd="0" parTransId="{9900E259-84FA-4AB2-97D5-D10F6BB32C94}" sibTransId="{58666EA6-F619-434D-8504-8486CA09B2E7}"/>
    <dgm:cxn modelId="{5DB437BC-0FDA-4F18-82A0-C1126BA32EA7}" srcId="{773AFA1C-7EF2-4806-A416-3FF4FDD15556}" destId="{4B417E73-D7E1-47F6-8E8D-F86FBF3C0EDE}" srcOrd="0" destOrd="0" parTransId="{DA614430-A43D-4AE3-B482-A637D7570A26}" sibTransId="{11A4B525-1960-4931-A398-190A4BF40333}"/>
    <dgm:cxn modelId="{72761A48-E5A6-49F0-9F5C-9E8C70C16C89}" srcId="{F3F78E58-353D-48AC-9224-09CF2424D88A}" destId="{2F40C243-1959-4A2E-9439-DEA14AE9A8A8}" srcOrd="0" destOrd="0" parTransId="{4DA1F285-F766-4104-A5B2-2ADA0AB5E358}" sibTransId="{92937B27-36C0-4DFE-8550-C4133A695711}"/>
    <dgm:cxn modelId="{DEBF9356-4EE6-4634-A9CE-2CC0D3375B40}" srcId="{5ACBC99C-4576-4B6B-AC87-3F4748EF9960}" destId="{B157BE6C-362B-4CB2-9289-20B798817C58}" srcOrd="1" destOrd="0" parTransId="{F104C07E-7945-453D-A360-33395D73D5D5}" sibTransId="{3C1A071C-E917-4B14-9E08-1618F2190489}"/>
    <dgm:cxn modelId="{71F12E60-8182-4D81-8500-B5FA2E311AA8}" srcId="{2F40C243-1959-4A2E-9439-DEA14AE9A8A8}" destId="{773AFA1C-7EF2-4806-A416-3FF4FDD15556}" srcOrd="1" destOrd="0" parTransId="{56EDFD86-C6DD-445C-9884-87BAC7BB4EFE}" sibTransId="{415586C6-374B-4571-8A3F-B5A1F7D05DB5}"/>
    <dgm:cxn modelId="{387C2A58-5438-465B-897F-5266410FEEA5}" type="presOf" srcId="{B157BE6C-362B-4CB2-9289-20B798817C58}" destId="{CEB3869B-BCE6-407C-96DB-85CD7E3F1B1F}" srcOrd="0" destOrd="0" presId="urn:microsoft.com/office/officeart/2005/8/layout/hierarchy4"/>
    <dgm:cxn modelId="{B5F637BF-90C7-49CA-BD18-EB556116D72D}" type="presOf" srcId="{F3F78E58-353D-48AC-9224-09CF2424D88A}" destId="{C9E4F323-2969-492A-AD4B-BD1874670BAC}" srcOrd="0" destOrd="0" presId="urn:microsoft.com/office/officeart/2005/8/layout/hierarchy4"/>
    <dgm:cxn modelId="{B4209CE2-9A7A-4A79-B62F-9F1EDDBCD631}" type="presOf" srcId="{773AFA1C-7EF2-4806-A416-3FF4FDD15556}" destId="{F03F96C6-74F7-4D24-A3A3-D86C9BA7B94F}" srcOrd="0" destOrd="0" presId="urn:microsoft.com/office/officeart/2005/8/layout/hierarchy4"/>
    <dgm:cxn modelId="{6E57D1F9-293E-4BF3-BA30-44CFD696282C}" type="presParOf" srcId="{C9E4F323-2969-492A-AD4B-BD1874670BAC}" destId="{A941D81A-6F57-4713-981D-DF78F7758EE0}" srcOrd="0" destOrd="0" presId="urn:microsoft.com/office/officeart/2005/8/layout/hierarchy4"/>
    <dgm:cxn modelId="{67D7C82F-DEA3-4E4E-904E-3EDA6F89210A}" type="presParOf" srcId="{A941D81A-6F57-4713-981D-DF78F7758EE0}" destId="{523C4A83-A16F-4DF5-9B4C-2B7D52C823B8}" srcOrd="0" destOrd="0" presId="urn:microsoft.com/office/officeart/2005/8/layout/hierarchy4"/>
    <dgm:cxn modelId="{D1560B61-9DBD-4F8E-9C4D-C7898774B445}" type="presParOf" srcId="{A941D81A-6F57-4713-981D-DF78F7758EE0}" destId="{75B1D1DC-9DB7-40D3-818C-19FC9A51623A}" srcOrd="1" destOrd="0" presId="urn:microsoft.com/office/officeart/2005/8/layout/hierarchy4"/>
    <dgm:cxn modelId="{9DA46BA4-88B0-48AE-BA20-688192FC6337}" type="presParOf" srcId="{A941D81A-6F57-4713-981D-DF78F7758EE0}" destId="{B25954AF-C033-4D09-8987-C7CE645F7AD2}" srcOrd="2" destOrd="0" presId="urn:microsoft.com/office/officeart/2005/8/layout/hierarchy4"/>
    <dgm:cxn modelId="{2C4E341F-4572-4734-9F26-181B7E88BA15}" type="presParOf" srcId="{B25954AF-C033-4D09-8987-C7CE645F7AD2}" destId="{B4AB8E16-C172-4800-BA1F-1CB65549367B}" srcOrd="0" destOrd="0" presId="urn:microsoft.com/office/officeart/2005/8/layout/hierarchy4"/>
    <dgm:cxn modelId="{D497A9D0-B12C-43D3-A92C-9F556269A29B}" type="presParOf" srcId="{B4AB8E16-C172-4800-BA1F-1CB65549367B}" destId="{6454D572-49F6-4E6B-85DF-0FE643182C39}" srcOrd="0" destOrd="0" presId="urn:microsoft.com/office/officeart/2005/8/layout/hierarchy4"/>
    <dgm:cxn modelId="{4EA89769-2A5D-457F-AD45-07E377292769}" type="presParOf" srcId="{B4AB8E16-C172-4800-BA1F-1CB65549367B}" destId="{26581E54-E4F8-48DC-9443-462DE2E059B0}" srcOrd="1" destOrd="0" presId="urn:microsoft.com/office/officeart/2005/8/layout/hierarchy4"/>
    <dgm:cxn modelId="{00E8A601-3D8D-41E5-AAA7-94F44BB48511}" type="presParOf" srcId="{B4AB8E16-C172-4800-BA1F-1CB65549367B}" destId="{71323771-A7FB-4919-B05F-B290863DDBBA}" srcOrd="2" destOrd="0" presId="urn:microsoft.com/office/officeart/2005/8/layout/hierarchy4"/>
    <dgm:cxn modelId="{76FAC987-23FA-4369-900B-0B0684B80FF1}" type="presParOf" srcId="{71323771-A7FB-4919-B05F-B290863DDBBA}" destId="{CBA5E776-1A5E-4CDC-8C42-8AB1211DD3FD}" srcOrd="0" destOrd="0" presId="urn:microsoft.com/office/officeart/2005/8/layout/hierarchy4"/>
    <dgm:cxn modelId="{A230C16A-84E7-493E-9827-25E14CEA02C9}" type="presParOf" srcId="{CBA5E776-1A5E-4CDC-8C42-8AB1211DD3FD}" destId="{CD6AA59B-55FE-4A03-A0A0-63A148DE0B48}" srcOrd="0" destOrd="0" presId="urn:microsoft.com/office/officeart/2005/8/layout/hierarchy4"/>
    <dgm:cxn modelId="{8F2C515B-8865-4C1B-B302-1FF2DB6A131A}" type="presParOf" srcId="{CBA5E776-1A5E-4CDC-8C42-8AB1211DD3FD}" destId="{4C87773F-B39C-4BEA-8277-97B72B170C84}" srcOrd="1" destOrd="0" presId="urn:microsoft.com/office/officeart/2005/8/layout/hierarchy4"/>
    <dgm:cxn modelId="{78FF22E8-5B24-495D-8322-9C5EEABCD7F1}" type="presParOf" srcId="{71323771-A7FB-4919-B05F-B290863DDBBA}" destId="{415A93D5-5434-4A47-890E-B9A4CF8CCAC3}" srcOrd="1" destOrd="0" presId="urn:microsoft.com/office/officeart/2005/8/layout/hierarchy4"/>
    <dgm:cxn modelId="{342DAC57-86F2-47ED-AF99-14F8C65D425D}" type="presParOf" srcId="{71323771-A7FB-4919-B05F-B290863DDBBA}" destId="{90852BE5-DC87-4C01-A7B2-732CAE1420E7}" srcOrd="2" destOrd="0" presId="urn:microsoft.com/office/officeart/2005/8/layout/hierarchy4"/>
    <dgm:cxn modelId="{25510013-ADDE-4C30-B5F5-556699194744}" type="presParOf" srcId="{90852BE5-DC87-4C01-A7B2-732CAE1420E7}" destId="{CEB3869B-BCE6-407C-96DB-85CD7E3F1B1F}" srcOrd="0" destOrd="0" presId="urn:microsoft.com/office/officeart/2005/8/layout/hierarchy4"/>
    <dgm:cxn modelId="{D7A3D712-C2C5-486B-A039-062C1D122AF4}" type="presParOf" srcId="{90852BE5-DC87-4C01-A7B2-732CAE1420E7}" destId="{36A765F2-30AD-4BD7-82A3-04A8CE7111A8}" srcOrd="1" destOrd="0" presId="urn:microsoft.com/office/officeart/2005/8/layout/hierarchy4"/>
    <dgm:cxn modelId="{777D9A7A-2719-43D5-BF69-3748B2612E17}" type="presParOf" srcId="{B25954AF-C033-4D09-8987-C7CE645F7AD2}" destId="{D8B04BC6-1EC7-46A7-A0A1-C55D2877AC0A}" srcOrd="1" destOrd="0" presId="urn:microsoft.com/office/officeart/2005/8/layout/hierarchy4"/>
    <dgm:cxn modelId="{AB418742-497F-49E3-9DF8-6EDCE7F436E3}" type="presParOf" srcId="{B25954AF-C033-4D09-8987-C7CE645F7AD2}" destId="{086E3CFE-9F86-4841-82EB-407CFD9A74BC}" srcOrd="2" destOrd="0" presId="urn:microsoft.com/office/officeart/2005/8/layout/hierarchy4"/>
    <dgm:cxn modelId="{2D6763A8-B1FA-4B10-BF54-0F3801EF326C}" type="presParOf" srcId="{086E3CFE-9F86-4841-82EB-407CFD9A74BC}" destId="{F03F96C6-74F7-4D24-A3A3-D86C9BA7B94F}" srcOrd="0" destOrd="0" presId="urn:microsoft.com/office/officeart/2005/8/layout/hierarchy4"/>
    <dgm:cxn modelId="{EDB0689B-C42B-45D0-BCE0-154BAD367DD9}" type="presParOf" srcId="{086E3CFE-9F86-4841-82EB-407CFD9A74BC}" destId="{1129ACEB-CAF5-413B-9DFA-1B762FE52230}" srcOrd="1" destOrd="0" presId="urn:microsoft.com/office/officeart/2005/8/layout/hierarchy4"/>
    <dgm:cxn modelId="{25D804DC-D352-4EE6-A0A0-38F280AEC680}" type="presParOf" srcId="{086E3CFE-9F86-4841-82EB-407CFD9A74BC}" destId="{DEED88F7-6447-41D2-805F-75C4058BB5BE}" srcOrd="2" destOrd="0" presId="urn:microsoft.com/office/officeart/2005/8/layout/hierarchy4"/>
    <dgm:cxn modelId="{B44D76FC-0567-4E43-99CC-C0A7C7B89C35}" type="presParOf" srcId="{DEED88F7-6447-41D2-805F-75C4058BB5BE}" destId="{D2C3536A-908E-4E23-A2AA-777762FD00F4}" srcOrd="0" destOrd="0" presId="urn:microsoft.com/office/officeart/2005/8/layout/hierarchy4"/>
    <dgm:cxn modelId="{11EFDB24-F90D-4CBF-BC0C-FDC2E990DF0E}" type="presParOf" srcId="{D2C3536A-908E-4E23-A2AA-777762FD00F4}" destId="{C8EE1804-9FD7-4191-B3AD-142B3A017152}" srcOrd="0" destOrd="0" presId="urn:microsoft.com/office/officeart/2005/8/layout/hierarchy4"/>
    <dgm:cxn modelId="{CD02EC29-BAB9-46AA-9015-4BB4C64EF125}" type="presParOf" srcId="{D2C3536A-908E-4E23-A2AA-777762FD00F4}" destId="{DC500BCF-5ED6-4734-BB45-34D31A2F16F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3F78E58-353D-48AC-9224-09CF2424D88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40C243-1959-4A2E-9439-DEA14AE9A8A8}">
      <dgm:prSet phldrT="[Text]" custT="1"/>
      <dgm:spPr/>
      <dgm:t>
        <a:bodyPr/>
        <a:lstStyle/>
        <a:p>
          <a:r>
            <a:rPr lang="bg-BG" sz="1600" dirty="0" smtClean="0"/>
            <a:t>Процедура „Усъвършенстване на националната система за валидиране</a:t>
          </a:r>
          <a:r>
            <a:rPr lang="bg-BG" sz="1600" dirty="0" smtClean="0">
              <a:solidFill>
                <a:schemeClr val="bg1"/>
              </a:solidFill>
            </a:rPr>
            <a:t>“</a:t>
          </a:r>
        </a:p>
        <a:p>
          <a:r>
            <a:rPr lang="bg-BG" sz="1600" dirty="0" smtClean="0"/>
            <a:t>Основна цел: Осигуряване на устойчивост на съществуващите и постигнати до момента добри проектни резултати чрез усъвършенстване и утвърждаване на националната система за валидиране. </a:t>
          </a:r>
          <a:endParaRPr lang="en-US" sz="1600" dirty="0">
            <a:solidFill>
              <a:schemeClr val="bg1"/>
            </a:solidFill>
          </a:endParaRPr>
        </a:p>
      </dgm:t>
    </dgm:pt>
    <dgm:pt modelId="{4DA1F285-F766-4104-A5B2-2ADA0AB5E358}" type="parTrans" cxnId="{72761A48-E5A6-49F0-9F5C-9E8C70C16C89}">
      <dgm:prSet/>
      <dgm:spPr/>
      <dgm:t>
        <a:bodyPr/>
        <a:lstStyle/>
        <a:p>
          <a:endParaRPr lang="en-US"/>
        </a:p>
      </dgm:t>
    </dgm:pt>
    <dgm:pt modelId="{92937B27-36C0-4DFE-8550-C4133A695711}" type="sibTrans" cxnId="{72761A48-E5A6-49F0-9F5C-9E8C70C16C89}">
      <dgm:prSet/>
      <dgm:spPr/>
      <dgm:t>
        <a:bodyPr/>
        <a:lstStyle/>
        <a:p>
          <a:endParaRPr lang="en-US"/>
        </a:p>
      </dgm:t>
    </dgm:pt>
    <dgm:pt modelId="{D9E91D6B-6D62-4483-980D-CDBBA7762634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 кандидат - </a:t>
          </a:r>
          <a:r>
            <a:rPr lang="bg-BG" sz="1200" dirty="0" smtClean="0">
              <a:solidFill>
                <a:schemeClr val="tx2"/>
              </a:solidFill>
            </a:rPr>
            <a:t>Национална агенция за професионално образование и обучение (НАПОО);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 партньор</a:t>
          </a:r>
          <a:r>
            <a:rPr lang="bg-BG" sz="1200" dirty="0" smtClean="0">
              <a:solidFill>
                <a:schemeClr val="tx2"/>
              </a:solidFill>
            </a:rPr>
            <a:t> – МОН.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Асоциирани партньори </a:t>
          </a:r>
          <a:r>
            <a:rPr lang="bg-BG" sz="1200" dirty="0" smtClean="0">
              <a:solidFill>
                <a:schemeClr val="tx2"/>
              </a:solidFill>
            </a:rPr>
            <a:t>- Агенцията по заетостта; Национален съвет за интеграция на хората с увреждания към Министерския съвет; Национално признати организации на работодателите. </a:t>
          </a:r>
        </a:p>
      </dgm:t>
    </dgm:pt>
    <dgm:pt modelId="{9900E259-84FA-4AB2-97D5-D10F6BB32C94}" type="parTrans" cxnId="{95065050-461C-434F-963B-9BDCDCFF2FB2}">
      <dgm:prSet/>
      <dgm:spPr/>
      <dgm:t>
        <a:bodyPr/>
        <a:lstStyle/>
        <a:p>
          <a:endParaRPr lang="en-US"/>
        </a:p>
      </dgm:t>
    </dgm:pt>
    <dgm:pt modelId="{58666EA6-F619-434D-8504-8486CA09B2E7}" type="sibTrans" cxnId="{95065050-461C-434F-963B-9BDCDCFF2FB2}">
      <dgm:prSet/>
      <dgm:spPr/>
      <dgm:t>
        <a:bodyPr/>
        <a:lstStyle/>
        <a:p>
          <a:endParaRPr lang="en-US"/>
        </a:p>
      </dgm:t>
    </dgm:pt>
    <dgm:pt modelId="{B157BE6C-362B-4CB2-9289-20B798817C5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/>
          <a:r>
            <a:rPr lang="bg-BG" sz="1200" u="sng" dirty="0" smtClean="0">
              <a:solidFill>
                <a:schemeClr val="tx2"/>
              </a:solidFill>
            </a:rPr>
            <a:t>Допустими разходи: </a:t>
          </a:r>
        </a:p>
        <a:p>
          <a:pPr algn="just"/>
          <a:r>
            <a:rPr lang="bg-BG" sz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dirty="0">
            <a:solidFill>
              <a:schemeClr val="tx2"/>
            </a:solidFill>
          </a:endParaRPr>
        </a:p>
      </dgm:t>
    </dgm:pt>
    <dgm:pt modelId="{F104C07E-7945-453D-A360-33395D73D5D5}" type="parTrans" cxnId="{DEBF9356-4EE6-4634-A9CE-2CC0D3375B40}">
      <dgm:prSet/>
      <dgm:spPr/>
      <dgm:t>
        <a:bodyPr/>
        <a:lstStyle/>
        <a:p>
          <a:endParaRPr lang="en-US"/>
        </a:p>
      </dgm:t>
    </dgm:pt>
    <dgm:pt modelId="{3C1A071C-E917-4B14-9E08-1618F2190489}" type="sibTrans" cxnId="{DEBF9356-4EE6-4634-A9CE-2CC0D3375B40}">
      <dgm:prSet/>
      <dgm:spPr/>
      <dgm:t>
        <a:bodyPr/>
        <a:lstStyle/>
        <a:p>
          <a:endParaRPr lang="en-US"/>
        </a:p>
      </dgm:t>
    </dgm:pt>
    <dgm:pt modelId="{773AFA1C-7EF2-4806-A416-3FF4FDD15556}">
      <dgm:prSet phldrT="[Text]" custT="1"/>
      <dgm:spPr/>
      <dgm:t>
        <a:bodyPr/>
        <a:lstStyle/>
        <a:p>
          <a:endParaRPr lang="bg-BG" sz="1400" dirty="0" smtClean="0"/>
        </a:p>
        <a:p>
          <a:r>
            <a:rPr lang="bg-BG" sz="1400" dirty="0" smtClean="0"/>
            <a:t>Бюджет: 3 000 000 лв.</a:t>
          </a:r>
        </a:p>
        <a:p>
          <a:r>
            <a:rPr lang="bg-BG" sz="1400" dirty="0" smtClean="0"/>
            <a:t>Минимален размер на помощта: няма</a:t>
          </a:r>
        </a:p>
        <a:p>
          <a:r>
            <a:rPr lang="bg-BG" sz="1400" dirty="0" smtClean="0"/>
            <a:t>Максимален размер на помощта: 3 000 000 лв.</a:t>
          </a:r>
        </a:p>
        <a:p>
          <a:endParaRPr lang="en-US" sz="1400" dirty="0"/>
        </a:p>
      </dgm:t>
    </dgm:pt>
    <dgm:pt modelId="{56EDFD86-C6DD-445C-9884-87BAC7BB4EFE}" type="parTrans" cxnId="{71F12E60-8182-4D81-8500-B5FA2E311AA8}">
      <dgm:prSet/>
      <dgm:spPr/>
      <dgm:t>
        <a:bodyPr/>
        <a:lstStyle/>
        <a:p>
          <a:endParaRPr lang="en-US"/>
        </a:p>
      </dgm:t>
    </dgm:pt>
    <dgm:pt modelId="{415586C6-374B-4571-8A3F-B5A1F7D05DB5}" type="sibTrans" cxnId="{71F12E60-8182-4D81-8500-B5FA2E311AA8}">
      <dgm:prSet/>
      <dgm:spPr/>
      <dgm:t>
        <a:bodyPr/>
        <a:lstStyle/>
        <a:p>
          <a:endParaRPr lang="en-US"/>
        </a:p>
      </dgm:t>
    </dgm:pt>
    <dgm:pt modelId="{4B417E73-D7E1-47F6-8E8D-F86FBF3C0EDE}">
      <dgm:prSet phldrT="[Text]" custT="1"/>
      <dgm:spPr/>
      <dgm:t>
        <a:bodyPr/>
        <a:lstStyle/>
        <a:p>
          <a:r>
            <a:rPr lang="bg-BG" sz="1400" dirty="0" smtClean="0"/>
            <a:t>Дата на обявяване: Февруари 2018г.</a:t>
          </a:r>
          <a:endParaRPr lang="en-US" sz="1400" dirty="0"/>
        </a:p>
      </dgm:t>
    </dgm:pt>
    <dgm:pt modelId="{DA614430-A43D-4AE3-B482-A637D7570A26}" type="parTrans" cxnId="{5DB437BC-0FDA-4F18-82A0-C1126BA32EA7}">
      <dgm:prSet/>
      <dgm:spPr/>
      <dgm:t>
        <a:bodyPr/>
        <a:lstStyle/>
        <a:p>
          <a:endParaRPr lang="en-US"/>
        </a:p>
      </dgm:t>
    </dgm:pt>
    <dgm:pt modelId="{11A4B525-1960-4931-A398-190A4BF40333}" type="sibTrans" cxnId="{5DB437BC-0FDA-4F18-82A0-C1126BA32EA7}">
      <dgm:prSet/>
      <dgm:spPr/>
      <dgm:t>
        <a:bodyPr/>
        <a:lstStyle/>
        <a:p>
          <a:endParaRPr lang="en-US"/>
        </a:p>
      </dgm:t>
    </dgm:pt>
    <dgm:pt modelId="{5ACBC99C-4576-4B6B-AC87-3F4748EF9960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 lIns="182880" tIns="182880" rIns="182880" bIns="91440"/>
        <a:lstStyle/>
        <a:p>
          <a:pPr algn="just">
            <a:lnSpc>
              <a:spcPct val="100000"/>
            </a:lnSpc>
            <a:spcAft>
              <a:spcPts val="0"/>
            </a:spcAft>
          </a:pPr>
          <a:endParaRPr lang="bg-BG" sz="1200" b="0" u="sng" dirty="0" smtClean="0">
            <a:solidFill>
              <a:schemeClr val="tx2"/>
            </a:solidFill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u="sng" dirty="0" smtClean="0">
              <a:solidFill>
                <a:schemeClr val="tx2"/>
              </a:solidFill>
            </a:rPr>
            <a:t>Допустими дейности: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1. </a:t>
          </a:r>
          <a:r>
            <a:rPr lang="bg-BG" sz="1200" dirty="0" smtClean="0">
              <a:solidFill>
                <a:schemeClr val="tx2"/>
              </a:solidFill>
            </a:rPr>
            <a:t>Анализ на ситуацията след въведената нормативна система за валидиране и разработване на цялостна концептуална рамка с конкретни предложения за опростяване, подобряване и усъвършенстване на системата за валидиране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2. </a:t>
          </a:r>
          <a:r>
            <a:rPr lang="bg-BG" sz="1200" dirty="0" smtClean="0">
              <a:solidFill>
                <a:schemeClr val="tx2"/>
              </a:solidFill>
            </a:rPr>
            <a:t>Разработване на интернет базирана платформа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3. </a:t>
          </a:r>
          <a:r>
            <a:rPr lang="bg-BG" sz="1200" dirty="0" smtClean="0">
              <a:solidFill>
                <a:schemeClr val="tx2"/>
              </a:solidFill>
            </a:rPr>
            <a:t>Провеждане на обучение на учители, директори на професионални училища, представители на реалния бизнес, представители на бюрата по труда, номинирани за включване в комисиите с експерти по валидиране;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4.</a:t>
          </a:r>
          <a:r>
            <a:rPr lang="bg-BG" sz="1200" dirty="0" smtClean="0">
              <a:solidFill>
                <a:schemeClr val="tx2"/>
              </a:solidFill>
            </a:rPr>
            <a:t> Тестване на разработената концептуална рамка чрез извършване на реален процес на валидиране;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5. Дейности по информация и комуникация, дейности за организация и управление на проекта и др.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endParaRPr lang="en-US" sz="1200" b="0" dirty="0">
            <a:solidFill>
              <a:schemeClr val="tx2"/>
            </a:solidFill>
          </a:endParaRPr>
        </a:p>
      </dgm:t>
    </dgm:pt>
    <dgm:pt modelId="{0ABAA5AB-1C84-4A55-9474-139F726A3C77}" type="sibTrans" cxnId="{9FC282AB-DDE9-4BC4-8B54-BB269030BAF0}">
      <dgm:prSet/>
      <dgm:spPr/>
      <dgm:t>
        <a:bodyPr/>
        <a:lstStyle/>
        <a:p>
          <a:endParaRPr lang="en-US"/>
        </a:p>
      </dgm:t>
    </dgm:pt>
    <dgm:pt modelId="{14703067-EF09-4F5A-A64D-6D27872EE4CA}" type="parTrans" cxnId="{9FC282AB-DDE9-4BC4-8B54-BB269030BAF0}">
      <dgm:prSet/>
      <dgm:spPr/>
      <dgm:t>
        <a:bodyPr/>
        <a:lstStyle/>
        <a:p>
          <a:endParaRPr lang="en-US"/>
        </a:p>
      </dgm:t>
    </dgm:pt>
    <dgm:pt modelId="{C9E4F323-2969-492A-AD4B-BD1874670BAC}" type="pres">
      <dgm:prSet presAssocID="{F3F78E58-353D-48AC-9224-09CF2424D88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941D81A-6F57-4713-981D-DF78F7758EE0}" type="pres">
      <dgm:prSet presAssocID="{2F40C243-1959-4A2E-9439-DEA14AE9A8A8}" presName="vertOne" presStyleCnt="0"/>
      <dgm:spPr/>
    </dgm:pt>
    <dgm:pt modelId="{523C4A83-A16F-4DF5-9B4C-2B7D52C823B8}" type="pres">
      <dgm:prSet presAssocID="{2F40C243-1959-4A2E-9439-DEA14AE9A8A8}" presName="txOne" presStyleLbl="node0" presStyleIdx="0" presStyleCnt="1" custScaleY="1229652" custLinFactY="18544" custLinFactNeighborX="15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B1D1DC-9DB7-40D3-818C-19FC9A51623A}" type="pres">
      <dgm:prSet presAssocID="{2F40C243-1959-4A2E-9439-DEA14AE9A8A8}" presName="parTransOne" presStyleCnt="0"/>
      <dgm:spPr/>
    </dgm:pt>
    <dgm:pt modelId="{B25954AF-C033-4D09-8987-C7CE645F7AD2}" type="pres">
      <dgm:prSet presAssocID="{2F40C243-1959-4A2E-9439-DEA14AE9A8A8}" presName="horzOne" presStyleCnt="0"/>
      <dgm:spPr/>
    </dgm:pt>
    <dgm:pt modelId="{B4AB8E16-C172-4800-BA1F-1CB65549367B}" type="pres">
      <dgm:prSet presAssocID="{5ACBC99C-4576-4B6B-AC87-3F4748EF9960}" presName="vertTwo" presStyleCnt="0"/>
      <dgm:spPr/>
    </dgm:pt>
    <dgm:pt modelId="{6454D572-49F6-4E6B-85DF-0FE643182C39}" type="pres">
      <dgm:prSet presAssocID="{5ACBC99C-4576-4B6B-AC87-3F4748EF9960}" presName="txTwo" presStyleLbl="node2" presStyleIdx="0" presStyleCnt="2" custScaleX="102979" custScaleY="2000000" custLinFactY="115041" custLinFactNeighborX="52505" custLinFactNeighborY="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6581E54-E4F8-48DC-9443-462DE2E059B0}" type="pres">
      <dgm:prSet presAssocID="{5ACBC99C-4576-4B6B-AC87-3F4748EF9960}" presName="parTransTwo" presStyleCnt="0"/>
      <dgm:spPr/>
    </dgm:pt>
    <dgm:pt modelId="{71323771-A7FB-4919-B05F-B290863DDBBA}" type="pres">
      <dgm:prSet presAssocID="{5ACBC99C-4576-4B6B-AC87-3F4748EF9960}" presName="horzTwo" presStyleCnt="0"/>
      <dgm:spPr/>
    </dgm:pt>
    <dgm:pt modelId="{CBA5E776-1A5E-4CDC-8C42-8AB1211DD3FD}" type="pres">
      <dgm:prSet presAssocID="{D9E91D6B-6D62-4483-980D-CDBBA7762634}" presName="vertThree" presStyleCnt="0"/>
      <dgm:spPr/>
    </dgm:pt>
    <dgm:pt modelId="{CD6AA59B-55FE-4A03-A0A0-63A148DE0B48}" type="pres">
      <dgm:prSet presAssocID="{D9E91D6B-6D62-4483-980D-CDBBA7762634}" presName="txThree" presStyleLbl="node3" presStyleIdx="0" presStyleCnt="3" custScaleX="981856" custScaleY="1873374" custLinFactX="-38151" custLinFactY="-900000" custLinFactNeighborX="-100000" custLinFactNeighborY="-98024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C87773F-B39C-4BEA-8277-97B72B170C84}" type="pres">
      <dgm:prSet presAssocID="{D9E91D6B-6D62-4483-980D-CDBBA7762634}" presName="horzThree" presStyleCnt="0"/>
      <dgm:spPr/>
    </dgm:pt>
    <dgm:pt modelId="{415A93D5-5434-4A47-890E-B9A4CF8CCAC3}" type="pres">
      <dgm:prSet presAssocID="{58666EA6-F619-434D-8504-8486CA09B2E7}" presName="sibSpaceThree" presStyleCnt="0"/>
      <dgm:spPr/>
    </dgm:pt>
    <dgm:pt modelId="{90852BE5-DC87-4C01-A7B2-732CAE1420E7}" type="pres">
      <dgm:prSet presAssocID="{B157BE6C-362B-4CB2-9289-20B798817C58}" presName="vertThree" presStyleCnt="0"/>
      <dgm:spPr/>
    </dgm:pt>
    <dgm:pt modelId="{CEB3869B-BCE6-407C-96DB-85CD7E3F1B1F}" type="pres">
      <dgm:prSet presAssocID="{B157BE6C-362B-4CB2-9289-20B798817C58}" presName="txThree" presStyleLbl="node3" presStyleIdx="1" presStyleCnt="3" custScaleX="967724" custScaleY="1744600" custLinFactX="-500000" custLinFactY="51523" custLinFactNeighborX="-517140" custLinFactNeighborY="1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36A765F2-30AD-4BD7-82A3-04A8CE7111A8}" type="pres">
      <dgm:prSet presAssocID="{B157BE6C-362B-4CB2-9289-20B798817C58}" presName="horzThree" presStyleCnt="0"/>
      <dgm:spPr/>
    </dgm:pt>
    <dgm:pt modelId="{D8B04BC6-1EC7-46A7-A0A1-C55D2877AC0A}" type="pres">
      <dgm:prSet presAssocID="{0ABAA5AB-1C84-4A55-9474-139F726A3C77}" presName="sibSpaceTwo" presStyleCnt="0"/>
      <dgm:spPr/>
    </dgm:pt>
    <dgm:pt modelId="{086E3CFE-9F86-4841-82EB-407CFD9A74BC}" type="pres">
      <dgm:prSet presAssocID="{773AFA1C-7EF2-4806-A416-3FF4FDD15556}" presName="vertTwo" presStyleCnt="0"/>
      <dgm:spPr/>
    </dgm:pt>
    <dgm:pt modelId="{F03F96C6-74F7-4D24-A3A3-D86C9BA7B94F}" type="pres">
      <dgm:prSet presAssocID="{773AFA1C-7EF2-4806-A416-3FF4FDD15556}" presName="txTwo" presStyleLbl="node2" presStyleIdx="1" presStyleCnt="2" custScaleX="109801" custScaleY="1179186" custLinFactX="-3636" custLinFactY="2198926" custLinFactNeighborX="-100000" custLinFactNeighborY="2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129ACEB-CAF5-413B-9DFA-1B762FE52230}" type="pres">
      <dgm:prSet presAssocID="{773AFA1C-7EF2-4806-A416-3FF4FDD15556}" presName="parTransTwo" presStyleCnt="0"/>
      <dgm:spPr/>
    </dgm:pt>
    <dgm:pt modelId="{DEED88F7-6447-41D2-805F-75C4058BB5BE}" type="pres">
      <dgm:prSet presAssocID="{773AFA1C-7EF2-4806-A416-3FF4FDD15556}" presName="horzTwo" presStyleCnt="0"/>
      <dgm:spPr/>
    </dgm:pt>
    <dgm:pt modelId="{D2C3536A-908E-4E23-A2AA-777762FD00F4}" type="pres">
      <dgm:prSet presAssocID="{4B417E73-D7E1-47F6-8E8D-F86FBF3C0EDE}" presName="vertThree" presStyleCnt="0"/>
      <dgm:spPr/>
    </dgm:pt>
    <dgm:pt modelId="{C8EE1804-9FD7-4191-B3AD-142B3A017152}" type="pres">
      <dgm:prSet presAssocID="{4B417E73-D7E1-47F6-8E8D-F86FBF3C0EDE}" presName="txThree" presStyleLbl="node3" presStyleIdx="2" presStyleCnt="3" custScaleX="938841" custScaleY="1028713" custLinFactY="700000" custLinFactNeighborX="54343" custLinFactNeighborY="72359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C500BCF-5ED6-4734-BB45-34D31A2F16F1}" type="pres">
      <dgm:prSet presAssocID="{4B417E73-D7E1-47F6-8E8D-F86FBF3C0EDE}" presName="horzThree" presStyleCnt="0"/>
      <dgm:spPr/>
    </dgm:pt>
  </dgm:ptLst>
  <dgm:cxnLst>
    <dgm:cxn modelId="{50E70811-60F1-47F0-84F0-47A6B5B3CD04}" type="presOf" srcId="{2F40C243-1959-4A2E-9439-DEA14AE9A8A8}" destId="{523C4A83-A16F-4DF5-9B4C-2B7D52C823B8}" srcOrd="0" destOrd="0" presId="urn:microsoft.com/office/officeart/2005/8/layout/hierarchy4"/>
    <dgm:cxn modelId="{F67D62B1-B21B-4751-A968-04C7E0833D7B}" type="presOf" srcId="{4B417E73-D7E1-47F6-8E8D-F86FBF3C0EDE}" destId="{C8EE1804-9FD7-4191-B3AD-142B3A017152}" srcOrd="0" destOrd="0" presId="urn:microsoft.com/office/officeart/2005/8/layout/hierarchy4"/>
    <dgm:cxn modelId="{9FC282AB-DDE9-4BC4-8B54-BB269030BAF0}" srcId="{2F40C243-1959-4A2E-9439-DEA14AE9A8A8}" destId="{5ACBC99C-4576-4B6B-AC87-3F4748EF9960}" srcOrd="0" destOrd="0" parTransId="{14703067-EF09-4F5A-A64D-6D27872EE4CA}" sibTransId="{0ABAA5AB-1C84-4A55-9474-139F726A3C77}"/>
    <dgm:cxn modelId="{7DBDE849-F275-4777-BDE4-498323249EFD}" type="presOf" srcId="{D9E91D6B-6D62-4483-980D-CDBBA7762634}" destId="{CD6AA59B-55FE-4A03-A0A0-63A148DE0B48}" srcOrd="0" destOrd="0" presId="urn:microsoft.com/office/officeart/2005/8/layout/hierarchy4"/>
    <dgm:cxn modelId="{5389E3AE-0BF3-4E44-8C28-2391F8F5A35F}" type="presOf" srcId="{5ACBC99C-4576-4B6B-AC87-3F4748EF9960}" destId="{6454D572-49F6-4E6B-85DF-0FE643182C39}" srcOrd="0" destOrd="0" presId="urn:microsoft.com/office/officeart/2005/8/layout/hierarchy4"/>
    <dgm:cxn modelId="{95065050-461C-434F-963B-9BDCDCFF2FB2}" srcId="{5ACBC99C-4576-4B6B-AC87-3F4748EF9960}" destId="{D9E91D6B-6D62-4483-980D-CDBBA7762634}" srcOrd="0" destOrd="0" parTransId="{9900E259-84FA-4AB2-97D5-D10F6BB32C94}" sibTransId="{58666EA6-F619-434D-8504-8486CA09B2E7}"/>
    <dgm:cxn modelId="{5DB437BC-0FDA-4F18-82A0-C1126BA32EA7}" srcId="{773AFA1C-7EF2-4806-A416-3FF4FDD15556}" destId="{4B417E73-D7E1-47F6-8E8D-F86FBF3C0EDE}" srcOrd="0" destOrd="0" parTransId="{DA614430-A43D-4AE3-B482-A637D7570A26}" sibTransId="{11A4B525-1960-4931-A398-190A4BF40333}"/>
    <dgm:cxn modelId="{72761A48-E5A6-49F0-9F5C-9E8C70C16C89}" srcId="{F3F78E58-353D-48AC-9224-09CF2424D88A}" destId="{2F40C243-1959-4A2E-9439-DEA14AE9A8A8}" srcOrd="0" destOrd="0" parTransId="{4DA1F285-F766-4104-A5B2-2ADA0AB5E358}" sibTransId="{92937B27-36C0-4DFE-8550-C4133A695711}"/>
    <dgm:cxn modelId="{DEBF9356-4EE6-4634-A9CE-2CC0D3375B40}" srcId="{5ACBC99C-4576-4B6B-AC87-3F4748EF9960}" destId="{B157BE6C-362B-4CB2-9289-20B798817C58}" srcOrd="1" destOrd="0" parTransId="{F104C07E-7945-453D-A360-33395D73D5D5}" sibTransId="{3C1A071C-E917-4B14-9E08-1618F2190489}"/>
    <dgm:cxn modelId="{71F12E60-8182-4D81-8500-B5FA2E311AA8}" srcId="{2F40C243-1959-4A2E-9439-DEA14AE9A8A8}" destId="{773AFA1C-7EF2-4806-A416-3FF4FDD15556}" srcOrd="1" destOrd="0" parTransId="{56EDFD86-C6DD-445C-9884-87BAC7BB4EFE}" sibTransId="{415586C6-374B-4571-8A3F-B5A1F7D05DB5}"/>
    <dgm:cxn modelId="{387C2A58-5438-465B-897F-5266410FEEA5}" type="presOf" srcId="{B157BE6C-362B-4CB2-9289-20B798817C58}" destId="{CEB3869B-BCE6-407C-96DB-85CD7E3F1B1F}" srcOrd="0" destOrd="0" presId="urn:microsoft.com/office/officeart/2005/8/layout/hierarchy4"/>
    <dgm:cxn modelId="{B5F637BF-90C7-49CA-BD18-EB556116D72D}" type="presOf" srcId="{F3F78E58-353D-48AC-9224-09CF2424D88A}" destId="{C9E4F323-2969-492A-AD4B-BD1874670BAC}" srcOrd="0" destOrd="0" presId="urn:microsoft.com/office/officeart/2005/8/layout/hierarchy4"/>
    <dgm:cxn modelId="{B4209CE2-9A7A-4A79-B62F-9F1EDDBCD631}" type="presOf" srcId="{773AFA1C-7EF2-4806-A416-3FF4FDD15556}" destId="{F03F96C6-74F7-4D24-A3A3-D86C9BA7B94F}" srcOrd="0" destOrd="0" presId="urn:microsoft.com/office/officeart/2005/8/layout/hierarchy4"/>
    <dgm:cxn modelId="{6E57D1F9-293E-4BF3-BA30-44CFD696282C}" type="presParOf" srcId="{C9E4F323-2969-492A-AD4B-BD1874670BAC}" destId="{A941D81A-6F57-4713-981D-DF78F7758EE0}" srcOrd="0" destOrd="0" presId="urn:microsoft.com/office/officeart/2005/8/layout/hierarchy4"/>
    <dgm:cxn modelId="{67D7C82F-DEA3-4E4E-904E-3EDA6F89210A}" type="presParOf" srcId="{A941D81A-6F57-4713-981D-DF78F7758EE0}" destId="{523C4A83-A16F-4DF5-9B4C-2B7D52C823B8}" srcOrd="0" destOrd="0" presId="urn:microsoft.com/office/officeart/2005/8/layout/hierarchy4"/>
    <dgm:cxn modelId="{D1560B61-9DBD-4F8E-9C4D-C7898774B445}" type="presParOf" srcId="{A941D81A-6F57-4713-981D-DF78F7758EE0}" destId="{75B1D1DC-9DB7-40D3-818C-19FC9A51623A}" srcOrd="1" destOrd="0" presId="urn:microsoft.com/office/officeart/2005/8/layout/hierarchy4"/>
    <dgm:cxn modelId="{9DA46BA4-88B0-48AE-BA20-688192FC6337}" type="presParOf" srcId="{A941D81A-6F57-4713-981D-DF78F7758EE0}" destId="{B25954AF-C033-4D09-8987-C7CE645F7AD2}" srcOrd="2" destOrd="0" presId="urn:microsoft.com/office/officeart/2005/8/layout/hierarchy4"/>
    <dgm:cxn modelId="{2C4E341F-4572-4734-9F26-181B7E88BA15}" type="presParOf" srcId="{B25954AF-C033-4D09-8987-C7CE645F7AD2}" destId="{B4AB8E16-C172-4800-BA1F-1CB65549367B}" srcOrd="0" destOrd="0" presId="urn:microsoft.com/office/officeart/2005/8/layout/hierarchy4"/>
    <dgm:cxn modelId="{D497A9D0-B12C-43D3-A92C-9F556269A29B}" type="presParOf" srcId="{B4AB8E16-C172-4800-BA1F-1CB65549367B}" destId="{6454D572-49F6-4E6B-85DF-0FE643182C39}" srcOrd="0" destOrd="0" presId="urn:microsoft.com/office/officeart/2005/8/layout/hierarchy4"/>
    <dgm:cxn modelId="{4EA89769-2A5D-457F-AD45-07E377292769}" type="presParOf" srcId="{B4AB8E16-C172-4800-BA1F-1CB65549367B}" destId="{26581E54-E4F8-48DC-9443-462DE2E059B0}" srcOrd="1" destOrd="0" presId="urn:microsoft.com/office/officeart/2005/8/layout/hierarchy4"/>
    <dgm:cxn modelId="{00E8A601-3D8D-41E5-AAA7-94F44BB48511}" type="presParOf" srcId="{B4AB8E16-C172-4800-BA1F-1CB65549367B}" destId="{71323771-A7FB-4919-B05F-B290863DDBBA}" srcOrd="2" destOrd="0" presId="urn:microsoft.com/office/officeart/2005/8/layout/hierarchy4"/>
    <dgm:cxn modelId="{76FAC987-23FA-4369-900B-0B0684B80FF1}" type="presParOf" srcId="{71323771-A7FB-4919-B05F-B290863DDBBA}" destId="{CBA5E776-1A5E-4CDC-8C42-8AB1211DD3FD}" srcOrd="0" destOrd="0" presId="urn:microsoft.com/office/officeart/2005/8/layout/hierarchy4"/>
    <dgm:cxn modelId="{A230C16A-84E7-493E-9827-25E14CEA02C9}" type="presParOf" srcId="{CBA5E776-1A5E-4CDC-8C42-8AB1211DD3FD}" destId="{CD6AA59B-55FE-4A03-A0A0-63A148DE0B48}" srcOrd="0" destOrd="0" presId="urn:microsoft.com/office/officeart/2005/8/layout/hierarchy4"/>
    <dgm:cxn modelId="{8F2C515B-8865-4C1B-B302-1FF2DB6A131A}" type="presParOf" srcId="{CBA5E776-1A5E-4CDC-8C42-8AB1211DD3FD}" destId="{4C87773F-B39C-4BEA-8277-97B72B170C84}" srcOrd="1" destOrd="0" presId="urn:microsoft.com/office/officeart/2005/8/layout/hierarchy4"/>
    <dgm:cxn modelId="{78FF22E8-5B24-495D-8322-9C5EEABCD7F1}" type="presParOf" srcId="{71323771-A7FB-4919-B05F-B290863DDBBA}" destId="{415A93D5-5434-4A47-890E-B9A4CF8CCAC3}" srcOrd="1" destOrd="0" presId="urn:microsoft.com/office/officeart/2005/8/layout/hierarchy4"/>
    <dgm:cxn modelId="{342DAC57-86F2-47ED-AF99-14F8C65D425D}" type="presParOf" srcId="{71323771-A7FB-4919-B05F-B290863DDBBA}" destId="{90852BE5-DC87-4C01-A7B2-732CAE1420E7}" srcOrd="2" destOrd="0" presId="urn:microsoft.com/office/officeart/2005/8/layout/hierarchy4"/>
    <dgm:cxn modelId="{25510013-ADDE-4C30-B5F5-556699194744}" type="presParOf" srcId="{90852BE5-DC87-4C01-A7B2-732CAE1420E7}" destId="{CEB3869B-BCE6-407C-96DB-85CD7E3F1B1F}" srcOrd="0" destOrd="0" presId="urn:microsoft.com/office/officeart/2005/8/layout/hierarchy4"/>
    <dgm:cxn modelId="{D7A3D712-C2C5-486B-A039-062C1D122AF4}" type="presParOf" srcId="{90852BE5-DC87-4C01-A7B2-732CAE1420E7}" destId="{36A765F2-30AD-4BD7-82A3-04A8CE7111A8}" srcOrd="1" destOrd="0" presId="urn:microsoft.com/office/officeart/2005/8/layout/hierarchy4"/>
    <dgm:cxn modelId="{777D9A7A-2719-43D5-BF69-3748B2612E17}" type="presParOf" srcId="{B25954AF-C033-4D09-8987-C7CE645F7AD2}" destId="{D8B04BC6-1EC7-46A7-A0A1-C55D2877AC0A}" srcOrd="1" destOrd="0" presId="urn:microsoft.com/office/officeart/2005/8/layout/hierarchy4"/>
    <dgm:cxn modelId="{AB418742-497F-49E3-9DF8-6EDCE7F436E3}" type="presParOf" srcId="{B25954AF-C033-4D09-8987-C7CE645F7AD2}" destId="{086E3CFE-9F86-4841-82EB-407CFD9A74BC}" srcOrd="2" destOrd="0" presId="urn:microsoft.com/office/officeart/2005/8/layout/hierarchy4"/>
    <dgm:cxn modelId="{2D6763A8-B1FA-4B10-BF54-0F3801EF326C}" type="presParOf" srcId="{086E3CFE-9F86-4841-82EB-407CFD9A74BC}" destId="{F03F96C6-74F7-4D24-A3A3-D86C9BA7B94F}" srcOrd="0" destOrd="0" presId="urn:microsoft.com/office/officeart/2005/8/layout/hierarchy4"/>
    <dgm:cxn modelId="{EDB0689B-C42B-45D0-BCE0-154BAD367DD9}" type="presParOf" srcId="{086E3CFE-9F86-4841-82EB-407CFD9A74BC}" destId="{1129ACEB-CAF5-413B-9DFA-1B762FE52230}" srcOrd="1" destOrd="0" presId="urn:microsoft.com/office/officeart/2005/8/layout/hierarchy4"/>
    <dgm:cxn modelId="{25D804DC-D352-4EE6-A0A0-38F280AEC680}" type="presParOf" srcId="{086E3CFE-9F86-4841-82EB-407CFD9A74BC}" destId="{DEED88F7-6447-41D2-805F-75C4058BB5BE}" srcOrd="2" destOrd="0" presId="urn:microsoft.com/office/officeart/2005/8/layout/hierarchy4"/>
    <dgm:cxn modelId="{B44D76FC-0567-4E43-99CC-C0A7C7B89C35}" type="presParOf" srcId="{DEED88F7-6447-41D2-805F-75C4058BB5BE}" destId="{D2C3536A-908E-4E23-A2AA-777762FD00F4}" srcOrd="0" destOrd="0" presId="urn:microsoft.com/office/officeart/2005/8/layout/hierarchy4"/>
    <dgm:cxn modelId="{11EFDB24-F90D-4CBF-BC0C-FDC2E990DF0E}" type="presParOf" srcId="{D2C3536A-908E-4E23-A2AA-777762FD00F4}" destId="{C8EE1804-9FD7-4191-B3AD-142B3A017152}" srcOrd="0" destOrd="0" presId="urn:microsoft.com/office/officeart/2005/8/layout/hierarchy4"/>
    <dgm:cxn modelId="{CD02EC29-BAB9-46AA-9015-4BB4C64EF125}" type="presParOf" srcId="{D2C3536A-908E-4E23-A2AA-777762FD00F4}" destId="{DC500BCF-5ED6-4734-BB45-34D31A2F16F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3F78E58-353D-48AC-9224-09CF2424D88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40C243-1959-4A2E-9439-DEA14AE9A8A8}">
      <dgm:prSet phldrT="[Text]" custT="1"/>
      <dgm:spPr/>
      <dgm:t>
        <a:bodyPr/>
        <a:lstStyle/>
        <a:p>
          <a:r>
            <a:rPr lang="bg-BG" sz="1600" dirty="0" smtClean="0"/>
            <a:t>Процедура „Повишаване на капацитета на педагогическите специалисти за работа в мултикултурна среда</a:t>
          </a:r>
          <a:r>
            <a:rPr lang="bg-BG" sz="1600" dirty="0" smtClean="0">
              <a:solidFill>
                <a:schemeClr val="bg1"/>
              </a:solidFill>
            </a:rPr>
            <a:t>“</a:t>
          </a:r>
        </a:p>
        <a:p>
          <a:r>
            <a:rPr lang="bg-BG" sz="1600" dirty="0" smtClean="0"/>
            <a:t>Основна цел: Прилагане на стратегия за квалификация на учители и административен персонал в областта на образованието за работа в мултиетническа среда и развиване на културната идентичност на децата и учениците. </a:t>
          </a:r>
          <a:endParaRPr lang="en-US" sz="1600" dirty="0">
            <a:solidFill>
              <a:schemeClr val="bg1"/>
            </a:solidFill>
          </a:endParaRPr>
        </a:p>
      </dgm:t>
    </dgm:pt>
    <dgm:pt modelId="{4DA1F285-F766-4104-A5B2-2ADA0AB5E358}" type="parTrans" cxnId="{72761A48-E5A6-49F0-9F5C-9E8C70C16C89}">
      <dgm:prSet/>
      <dgm:spPr/>
      <dgm:t>
        <a:bodyPr/>
        <a:lstStyle/>
        <a:p>
          <a:endParaRPr lang="en-US"/>
        </a:p>
      </dgm:t>
    </dgm:pt>
    <dgm:pt modelId="{92937B27-36C0-4DFE-8550-C4133A695711}" type="sibTrans" cxnId="{72761A48-E5A6-49F0-9F5C-9E8C70C16C89}">
      <dgm:prSet/>
      <dgm:spPr/>
      <dgm:t>
        <a:bodyPr/>
        <a:lstStyle/>
        <a:p>
          <a:endParaRPr lang="en-US"/>
        </a:p>
      </dgm:t>
    </dgm:pt>
    <dgm:pt modelId="{D9E91D6B-6D62-4483-980D-CDBBA7762634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Допустими кандидати и партньори</a:t>
          </a:r>
          <a:r>
            <a:rPr lang="bg-BG" sz="1200" u="none" dirty="0" smtClean="0">
              <a:solidFill>
                <a:schemeClr val="tx2"/>
              </a:solidFill>
            </a:rPr>
            <a:t> - </a:t>
          </a:r>
          <a:r>
            <a:rPr lang="bg-BG" sz="1200" dirty="0" smtClean="0">
              <a:solidFill>
                <a:schemeClr val="tx2"/>
              </a:solidFill>
            </a:rPr>
            <a:t>висши училища; училища/детски градини; обучителни организации, съгласно чл. 222 от Закона за предучилищното и училищно образование. </a:t>
          </a:r>
        </a:p>
      </dgm:t>
    </dgm:pt>
    <dgm:pt modelId="{9900E259-84FA-4AB2-97D5-D10F6BB32C94}" type="parTrans" cxnId="{95065050-461C-434F-963B-9BDCDCFF2FB2}">
      <dgm:prSet/>
      <dgm:spPr/>
      <dgm:t>
        <a:bodyPr/>
        <a:lstStyle/>
        <a:p>
          <a:endParaRPr lang="en-US"/>
        </a:p>
      </dgm:t>
    </dgm:pt>
    <dgm:pt modelId="{58666EA6-F619-434D-8504-8486CA09B2E7}" type="sibTrans" cxnId="{95065050-461C-434F-963B-9BDCDCFF2FB2}">
      <dgm:prSet/>
      <dgm:spPr/>
      <dgm:t>
        <a:bodyPr/>
        <a:lstStyle/>
        <a:p>
          <a:endParaRPr lang="en-US"/>
        </a:p>
      </dgm:t>
    </dgm:pt>
    <dgm:pt modelId="{B157BE6C-362B-4CB2-9289-20B798817C5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/>
          <a:r>
            <a:rPr lang="bg-BG" sz="1200" u="sng" dirty="0" smtClean="0">
              <a:solidFill>
                <a:schemeClr val="tx2"/>
              </a:solidFill>
            </a:rPr>
            <a:t>Допустими разходи: </a:t>
          </a:r>
        </a:p>
        <a:p>
          <a:pPr algn="just"/>
          <a:r>
            <a:rPr lang="bg-BG" sz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dirty="0">
            <a:solidFill>
              <a:schemeClr val="tx2"/>
            </a:solidFill>
          </a:endParaRPr>
        </a:p>
      </dgm:t>
    </dgm:pt>
    <dgm:pt modelId="{F104C07E-7945-453D-A360-33395D73D5D5}" type="parTrans" cxnId="{DEBF9356-4EE6-4634-A9CE-2CC0D3375B40}">
      <dgm:prSet/>
      <dgm:spPr/>
      <dgm:t>
        <a:bodyPr/>
        <a:lstStyle/>
        <a:p>
          <a:endParaRPr lang="en-US"/>
        </a:p>
      </dgm:t>
    </dgm:pt>
    <dgm:pt modelId="{3C1A071C-E917-4B14-9E08-1618F2190489}" type="sibTrans" cxnId="{DEBF9356-4EE6-4634-A9CE-2CC0D3375B40}">
      <dgm:prSet/>
      <dgm:spPr/>
      <dgm:t>
        <a:bodyPr/>
        <a:lstStyle/>
        <a:p>
          <a:endParaRPr lang="en-US"/>
        </a:p>
      </dgm:t>
    </dgm:pt>
    <dgm:pt modelId="{773AFA1C-7EF2-4806-A416-3FF4FDD15556}">
      <dgm:prSet phldrT="[Text]" custT="1"/>
      <dgm:spPr/>
      <dgm:t>
        <a:bodyPr/>
        <a:lstStyle/>
        <a:p>
          <a:endParaRPr lang="bg-BG" sz="1400" dirty="0" smtClean="0"/>
        </a:p>
        <a:p>
          <a:r>
            <a:rPr lang="bg-BG" sz="1400" dirty="0" smtClean="0"/>
            <a:t>Бюджет: 5 000 000 лв.</a:t>
          </a:r>
        </a:p>
        <a:p>
          <a:r>
            <a:rPr lang="bg-BG" sz="1400" dirty="0" smtClean="0"/>
            <a:t>Минимален размер на помощта: 100 000 лв.</a:t>
          </a:r>
        </a:p>
        <a:p>
          <a:r>
            <a:rPr lang="bg-BG" sz="1400" dirty="0" smtClean="0"/>
            <a:t>Максимален размер на помощта: 391 166лв.</a:t>
          </a:r>
        </a:p>
        <a:p>
          <a:endParaRPr lang="en-US" sz="1400" dirty="0"/>
        </a:p>
      </dgm:t>
    </dgm:pt>
    <dgm:pt modelId="{56EDFD86-C6DD-445C-9884-87BAC7BB4EFE}" type="parTrans" cxnId="{71F12E60-8182-4D81-8500-B5FA2E311AA8}">
      <dgm:prSet/>
      <dgm:spPr/>
      <dgm:t>
        <a:bodyPr/>
        <a:lstStyle/>
        <a:p>
          <a:endParaRPr lang="en-US"/>
        </a:p>
      </dgm:t>
    </dgm:pt>
    <dgm:pt modelId="{415586C6-374B-4571-8A3F-B5A1F7D05DB5}" type="sibTrans" cxnId="{71F12E60-8182-4D81-8500-B5FA2E311AA8}">
      <dgm:prSet/>
      <dgm:spPr/>
      <dgm:t>
        <a:bodyPr/>
        <a:lstStyle/>
        <a:p>
          <a:endParaRPr lang="en-US"/>
        </a:p>
      </dgm:t>
    </dgm:pt>
    <dgm:pt modelId="{4B417E73-D7E1-47F6-8E8D-F86FBF3C0EDE}">
      <dgm:prSet phldrT="[Text]" custT="1"/>
      <dgm:spPr/>
      <dgm:t>
        <a:bodyPr/>
        <a:lstStyle/>
        <a:p>
          <a:r>
            <a:rPr lang="bg-BG" sz="1400" dirty="0" smtClean="0"/>
            <a:t>Дата на обявяване: Февруари 2018г.</a:t>
          </a:r>
          <a:endParaRPr lang="en-US" sz="1400" dirty="0"/>
        </a:p>
      </dgm:t>
    </dgm:pt>
    <dgm:pt modelId="{DA614430-A43D-4AE3-B482-A637D7570A26}" type="parTrans" cxnId="{5DB437BC-0FDA-4F18-82A0-C1126BA32EA7}">
      <dgm:prSet/>
      <dgm:spPr/>
      <dgm:t>
        <a:bodyPr/>
        <a:lstStyle/>
        <a:p>
          <a:endParaRPr lang="en-US"/>
        </a:p>
      </dgm:t>
    </dgm:pt>
    <dgm:pt modelId="{11A4B525-1960-4931-A398-190A4BF40333}" type="sibTrans" cxnId="{5DB437BC-0FDA-4F18-82A0-C1126BA32EA7}">
      <dgm:prSet/>
      <dgm:spPr/>
      <dgm:t>
        <a:bodyPr/>
        <a:lstStyle/>
        <a:p>
          <a:endParaRPr lang="en-US"/>
        </a:p>
      </dgm:t>
    </dgm:pt>
    <dgm:pt modelId="{5ACBC99C-4576-4B6B-AC87-3F4748EF9960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 lIns="182880" tIns="182880" rIns="182880" bIns="91440"/>
        <a:lstStyle/>
        <a:p>
          <a:pPr algn="just">
            <a:lnSpc>
              <a:spcPct val="100000"/>
            </a:lnSpc>
            <a:spcAft>
              <a:spcPts val="0"/>
            </a:spcAft>
          </a:pPr>
          <a:endParaRPr lang="bg-BG" sz="1200" b="0" u="sng" dirty="0" smtClean="0">
            <a:solidFill>
              <a:schemeClr val="tx2"/>
            </a:solidFill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u="sng" dirty="0" smtClean="0">
              <a:solidFill>
                <a:schemeClr val="tx2"/>
              </a:solidFill>
            </a:rPr>
            <a:t>Допустими дейности: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1. </a:t>
          </a:r>
          <a:r>
            <a:rPr lang="bg-BG" sz="1200" dirty="0" smtClean="0">
              <a:solidFill>
                <a:schemeClr val="tx2"/>
              </a:solidFill>
            </a:rPr>
            <a:t>Актуализиране на учебните планове и програми във висшите училища, подготвящи педагогически специалисти с цел обучение за ефективна работа в мултикултурна образователна среда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2. </a:t>
          </a:r>
          <a:r>
            <a:rPr lang="bg-BG" sz="1200" dirty="0" smtClean="0">
              <a:solidFill>
                <a:schemeClr val="tx2"/>
              </a:solidFill>
            </a:rPr>
            <a:t>Провеждане на краткосрочни обучения на учители, педагогически специалисти и директори от училища и детски градини за работа в мултикултурна образователна среда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3. </a:t>
          </a:r>
          <a:r>
            <a:rPr lang="bg-BG" sz="1200" dirty="0" smtClean="0">
              <a:solidFill>
                <a:schemeClr val="tx2"/>
              </a:solidFill>
            </a:rPr>
            <a:t>Практическо прилагане на научените знания и умения. </a:t>
          </a:r>
          <a:endParaRPr lang="bg-BG" sz="1200" b="0" dirty="0" smtClean="0">
            <a:solidFill>
              <a:schemeClr val="tx2"/>
            </a:solidFill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4. Дейности по информация и комуникация, дейности за организация и управление на проекта и др.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endParaRPr lang="en-US" sz="1200" b="0" dirty="0">
            <a:solidFill>
              <a:schemeClr val="tx2"/>
            </a:solidFill>
          </a:endParaRPr>
        </a:p>
      </dgm:t>
    </dgm:pt>
    <dgm:pt modelId="{0ABAA5AB-1C84-4A55-9474-139F726A3C77}" type="sibTrans" cxnId="{9FC282AB-DDE9-4BC4-8B54-BB269030BAF0}">
      <dgm:prSet/>
      <dgm:spPr/>
      <dgm:t>
        <a:bodyPr/>
        <a:lstStyle/>
        <a:p>
          <a:endParaRPr lang="en-US"/>
        </a:p>
      </dgm:t>
    </dgm:pt>
    <dgm:pt modelId="{14703067-EF09-4F5A-A64D-6D27872EE4CA}" type="parTrans" cxnId="{9FC282AB-DDE9-4BC4-8B54-BB269030BAF0}">
      <dgm:prSet/>
      <dgm:spPr/>
      <dgm:t>
        <a:bodyPr/>
        <a:lstStyle/>
        <a:p>
          <a:endParaRPr lang="en-US"/>
        </a:p>
      </dgm:t>
    </dgm:pt>
    <dgm:pt modelId="{C9E4F323-2969-492A-AD4B-BD1874670BAC}" type="pres">
      <dgm:prSet presAssocID="{F3F78E58-353D-48AC-9224-09CF2424D88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941D81A-6F57-4713-981D-DF78F7758EE0}" type="pres">
      <dgm:prSet presAssocID="{2F40C243-1959-4A2E-9439-DEA14AE9A8A8}" presName="vertOne" presStyleCnt="0"/>
      <dgm:spPr/>
    </dgm:pt>
    <dgm:pt modelId="{523C4A83-A16F-4DF5-9B4C-2B7D52C823B8}" type="pres">
      <dgm:prSet presAssocID="{2F40C243-1959-4A2E-9439-DEA14AE9A8A8}" presName="txOne" presStyleLbl="node0" presStyleIdx="0" presStyleCnt="1" custScaleY="1229652" custLinFactY="18544" custLinFactNeighborX="15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B1D1DC-9DB7-40D3-818C-19FC9A51623A}" type="pres">
      <dgm:prSet presAssocID="{2F40C243-1959-4A2E-9439-DEA14AE9A8A8}" presName="parTransOne" presStyleCnt="0"/>
      <dgm:spPr/>
    </dgm:pt>
    <dgm:pt modelId="{B25954AF-C033-4D09-8987-C7CE645F7AD2}" type="pres">
      <dgm:prSet presAssocID="{2F40C243-1959-4A2E-9439-DEA14AE9A8A8}" presName="horzOne" presStyleCnt="0"/>
      <dgm:spPr/>
    </dgm:pt>
    <dgm:pt modelId="{B4AB8E16-C172-4800-BA1F-1CB65549367B}" type="pres">
      <dgm:prSet presAssocID="{5ACBC99C-4576-4B6B-AC87-3F4748EF9960}" presName="vertTwo" presStyleCnt="0"/>
      <dgm:spPr/>
    </dgm:pt>
    <dgm:pt modelId="{6454D572-49F6-4E6B-85DF-0FE643182C39}" type="pres">
      <dgm:prSet presAssocID="{5ACBC99C-4576-4B6B-AC87-3F4748EF9960}" presName="txTwo" presStyleLbl="node2" presStyleIdx="0" presStyleCnt="2" custScaleX="102979" custScaleY="2000000" custLinFactY="115041" custLinFactNeighborX="52505" custLinFactNeighborY="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6581E54-E4F8-48DC-9443-462DE2E059B0}" type="pres">
      <dgm:prSet presAssocID="{5ACBC99C-4576-4B6B-AC87-3F4748EF9960}" presName="parTransTwo" presStyleCnt="0"/>
      <dgm:spPr/>
    </dgm:pt>
    <dgm:pt modelId="{71323771-A7FB-4919-B05F-B290863DDBBA}" type="pres">
      <dgm:prSet presAssocID="{5ACBC99C-4576-4B6B-AC87-3F4748EF9960}" presName="horzTwo" presStyleCnt="0"/>
      <dgm:spPr/>
    </dgm:pt>
    <dgm:pt modelId="{CBA5E776-1A5E-4CDC-8C42-8AB1211DD3FD}" type="pres">
      <dgm:prSet presAssocID="{D9E91D6B-6D62-4483-980D-CDBBA7762634}" presName="vertThree" presStyleCnt="0"/>
      <dgm:spPr/>
    </dgm:pt>
    <dgm:pt modelId="{CD6AA59B-55FE-4A03-A0A0-63A148DE0B48}" type="pres">
      <dgm:prSet presAssocID="{D9E91D6B-6D62-4483-980D-CDBBA7762634}" presName="txThree" presStyleLbl="node3" presStyleIdx="0" presStyleCnt="3" custScaleX="981856" custScaleY="1873374" custLinFactX="-38151" custLinFactY="-900000" custLinFactNeighborX="-100000" custLinFactNeighborY="-98024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C87773F-B39C-4BEA-8277-97B72B170C84}" type="pres">
      <dgm:prSet presAssocID="{D9E91D6B-6D62-4483-980D-CDBBA7762634}" presName="horzThree" presStyleCnt="0"/>
      <dgm:spPr/>
    </dgm:pt>
    <dgm:pt modelId="{415A93D5-5434-4A47-890E-B9A4CF8CCAC3}" type="pres">
      <dgm:prSet presAssocID="{58666EA6-F619-434D-8504-8486CA09B2E7}" presName="sibSpaceThree" presStyleCnt="0"/>
      <dgm:spPr/>
    </dgm:pt>
    <dgm:pt modelId="{90852BE5-DC87-4C01-A7B2-732CAE1420E7}" type="pres">
      <dgm:prSet presAssocID="{B157BE6C-362B-4CB2-9289-20B798817C58}" presName="vertThree" presStyleCnt="0"/>
      <dgm:spPr/>
    </dgm:pt>
    <dgm:pt modelId="{CEB3869B-BCE6-407C-96DB-85CD7E3F1B1F}" type="pres">
      <dgm:prSet presAssocID="{B157BE6C-362B-4CB2-9289-20B798817C58}" presName="txThree" presStyleLbl="node3" presStyleIdx="1" presStyleCnt="3" custScaleX="967724" custScaleY="1744600" custLinFactX="-500000" custLinFactY="51523" custLinFactNeighborX="-517140" custLinFactNeighborY="1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36A765F2-30AD-4BD7-82A3-04A8CE7111A8}" type="pres">
      <dgm:prSet presAssocID="{B157BE6C-362B-4CB2-9289-20B798817C58}" presName="horzThree" presStyleCnt="0"/>
      <dgm:spPr/>
    </dgm:pt>
    <dgm:pt modelId="{D8B04BC6-1EC7-46A7-A0A1-C55D2877AC0A}" type="pres">
      <dgm:prSet presAssocID="{0ABAA5AB-1C84-4A55-9474-139F726A3C77}" presName="sibSpaceTwo" presStyleCnt="0"/>
      <dgm:spPr/>
    </dgm:pt>
    <dgm:pt modelId="{086E3CFE-9F86-4841-82EB-407CFD9A74BC}" type="pres">
      <dgm:prSet presAssocID="{773AFA1C-7EF2-4806-A416-3FF4FDD15556}" presName="vertTwo" presStyleCnt="0"/>
      <dgm:spPr/>
    </dgm:pt>
    <dgm:pt modelId="{F03F96C6-74F7-4D24-A3A3-D86C9BA7B94F}" type="pres">
      <dgm:prSet presAssocID="{773AFA1C-7EF2-4806-A416-3FF4FDD15556}" presName="txTwo" presStyleLbl="node2" presStyleIdx="1" presStyleCnt="2" custScaleX="109801" custScaleY="1179186" custLinFactX="-3636" custLinFactY="2198926" custLinFactNeighborX="-100000" custLinFactNeighborY="2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129ACEB-CAF5-413B-9DFA-1B762FE52230}" type="pres">
      <dgm:prSet presAssocID="{773AFA1C-7EF2-4806-A416-3FF4FDD15556}" presName="parTransTwo" presStyleCnt="0"/>
      <dgm:spPr/>
    </dgm:pt>
    <dgm:pt modelId="{DEED88F7-6447-41D2-805F-75C4058BB5BE}" type="pres">
      <dgm:prSet presAssocID="{773AFA1C-7EF2-4806-A416-3FF4FDD15556}" presName="horzTwo" presStyleCnt="0"/>
      <dgm:spPr/>
    </dgm:pt>
    <dgm:pt modelId="{D2C3536A-908E-4E23-A2AA-777762FD00F4}" type="pres">
      <dgm:prSet presAssocID="{4B417E73-D7E1-47F6-8E8D-F86FBF3C0EDE}" presName="vertThree" presStyleCnt="0"/>
      <dgm:spPr/>
    </dgm:pt>
    <dgm:pt modelId="{C8EE1804-9FD7-4191-B3AD-142B3A017152}" type="pres">
      <dgm:prSet presAssocID="{4B417E73-D7E1-47F6-8E8D-F86FBF3C0EDE}" presName="txThree" presStyleLbl="node3" presStyleIdx="2" presStyleCnt="3" custScaleX="938841" custScaleY="1028713" custLinFactY="700000" custLinFactNeighborX="54343" custLinFactNeighborY="72359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C500BCF-5ED6-4734-BB45-34D31A2F16F1}" type="pres">
      <dgm:prSet presAssocID="{4B417E73-D7E1-47F6-8E8D-F86FBF3C0EDE}" presName="horzThree" presStyleCnt="0"/>
      <dgm:spPr/>
    </dgm:pt>
  </dgm:ptLst>
  <dgm:cxnLst>
    <dgm:cxn modelId="{50E70811-60F1-47F0-84F0-47A6B5B3CD04}" type="presOf" srcId="{2F40C243-1959-4A2E-9439-DEA14AE9A8A8}" destId="{523C4A83-A16F-4DF5-9B4C-2B7D52C823B8}" srcOrd="0" destOrd="0" presId="urn:microsoft.com/office/officeart/2005/8/layout/hierarchy4"/>
    <dgm:cxn modelId="{F67D62B1-B21B-4751-A968-04C7E0833D7B}" type="presOf" srcId="{4B417E73-D7E1-47F6-8E8D-F86FBF3C0EDE}" destId="{C8EE1804-9FD7-4191-B3AD-142B3A017152}" srcOrd="0" destOrd="0" presId="urn:microsoft.com/office/officeart/2005/8/layout/hierarchy4"/>
    <dgm:cxn modelId="{9FC282AB-DDE9-4BC4-8B54-BB269030BAF0}" srcId="{2F40C243-1959-4A2E-9439-DEA14AE9A8A8}" destId="{5ACBC99C-4576-4B6B-AC87-3F4748EF9960}" srcOrd="0" destOrd="0" parTransId="{14703067-EF09-4F5A-A64D-6D27872EE4CA}" sibTransId="{0ABAA5AB-1C84-4A55-9474-139F726A3C77}"/>
    <dgm:cxn modelId="{7DBDE849-F275-4777-BDE4-498323249EFD}" type="presOf" srcId="{D9E91D6B-6D62-4483-980D-CDBBA7762634}" destId="{CD6AA59B-55FE-4A03-A0A0-63A148DE0B48}" srcOrd="0" destOrd="0" presId="urn:microsoft.com/office/officeart/2005/8/layout/hierarchy4"/>
    <dgm:cxn modelId="{5389E3AE-0BF3-4E44-8C28-2391F8F5A35F}" type="presOf" srcId="{5ACBC99C-4576-4B6B-AC87-3F4748EF9960}" destId="{6454D572-49F6-4E6B-85DF-0FE643182C39}" srcOrd="0" destOrd="0" presId="urn:microsoft.com/office/officeart/2005/8/layout/hierarchy4"/>
    <dgm:cxn modelId="{95065050-461C-434F-963B-9BDCDCFF2FB2}" srcId="{5ACBC99C-4576-4B6B-AC87-3F4748EF9960}" destId="{D9E91D6B-6D62-4483-980D-CDBBA7762634}" srcOrd="0" destOrd="0" parTransId="{9900E259-84FA-4AB2-97D5-D10F6BB32C94}" sibTransId="{58666EA6-F619-434D-8504-8486CA09B2E7}"/>
    <dgm:cxn modelId="{5DB437BC-0FDA-4F18-82A0-C1126BA32EA7}" srcId="{773AFA1C-7EF2-4806-A416-3FF4FDD15556}" destId="{4B417E73-D7E1-47F6-8E8D-F86FBF3C0EDE}" srcOrd="0" destOrd="0" parTransId="{DA614430-A43D-4AE3-B482-A637D7570A26}" sibTransId="{11A4B525-1960-4931-A398-190A4BF40333}"/>
    <dgm:cxn modelId="{72761A48-E5A6-49F0-9F5C-9E8C70C16C89}" srcId="{F3F78E58-353D-48AC-9224-09CF2424D88A}" destId="{2F40C243-1959-4A2E-9439-DEA14AE9A8A8}" srcOrd="0" destOrd="0" parTransId="{4DA1F285-F766-4104-A5B2-2ADA0AB5E358}" sibTransId="{92937B27-36C0-4DFE-8550-C4133A695711}"/>
    <dgm:cxn modelId="{DEBF9356-4EE6-4634-A9CE-2CC0D3375B40}" srcId="{5ACBC99C-4576-4B6B-AC87-3F4748EF9960}" destId="{B157BE6C-362B-4CB2-9289-20B798817C58}" srcOrd="1" destOrd="0" parTransId="{F104C07E-7945-453D-A360-33395D73D5D5}" sibTransId="{3C1A071C-E917-4B14-9E08-1618F2190489}"/>
    <dgm:cxn modelId="{71F12E60-8182-4D81-8500-B5FA2E311AA8}" srcId="{2F40C243-1959-4A2E-9439-DEA14AE9A8A8}" destId="{773AFA1C-7EF2-4806-A416-3FF4FDD15556}" srcOrd="1" destOrd="0" parTransId="{56EDFD86-C6DD-445C-9884-87BAC7BB4EFE}" sibTransId="{415586C6-374B-4571-8A3F-B5A1F7D05DB5}"/>
    <dgm:cxn modelId="{387C2A58-5438-465B-897F-5266410FEEA5}" type="presOf" srcId="{B157BE6C-362B-4CB2-9289-20B798817C58}" destId="{CEB3869B-BCE6-407C-96DB-85CD7E3F1B1F}" srcOrd="0" destOrd="0" presId="urn:microsoft.com/office/officeart/2005/8/layout/hierarchy4"/>
    <dgm:cxn modelId="{B5F637BF-90C7-49CA-BD18-EB556116D72D}" type="presOf" srcId="{F3F78E58-353D-48AC-9224-09CF2424D88A}" destId="{C9E4F323-2969-492A-AD4B-BD1874670BAC}" srcOrd="0" destOrd="0" presId="urn:microsoft.com/office/officeart/2005/8/layout/hierarchy4"/>
    <dgm:cxn modelId="{B4209CE2-9A7A-4A79-B62F-9F1EDDBCD631}" type="presOf" srcId="{773AFA1C-7EF2-4806-A416-3FF4FDD15556}" destId="{F03F96C6-74F7-4D24-A3A3-D86C9BA7B94F}" srcOrd="0" destOrd="0" presId="urn:microsoft.com/office/officeart/2005/8/layout/hierarchy4"/>
    <dgm:cxn modelId="{6E57D1F9-293E-4BF3-BA30-44CFD696282C}" type="presParOf" srcId="{C9E4F323-2969-492A-AD4B-BD1874670BAC}" destId="{A941D81A-6F57-4713-981D-DF78F7758EE0}" srcOrd="0" destOrd="0" presId="urn:microsoft.com/office/officeart/2005/8/layout/hierarchy4"/>
    <dgm:cxn modelId="{67D7C82F-DEA3-4E4E-904E-3EDA6F89210A}" type="presParOf" srcId="{A941D81A-6F57-4713-981D-DF78F7758EE0}" destId="{523C4A83-A16F-4DF5-9B4C-2B7D52C823B8}" srcOrd="0" destOrd="0" presId="urn:microsoft.com/office/officeart/2005/8/layout/hierarchy4"/>
    <dgm:cxn modelId="{D1560B61-9DBD-4F8E-9C4D-C7898774B445}" type="presParOf" srcId="{A941D81A-6F57-4713-981D-DF78F7758EE0}" destId="{75B1D1DC-9DB7-40D3-818C-19FC9A51623A}" srcOrd="1" destOrd="0" presId="urn:microsoft.com/office/officeart/2005/8/layout/hierarchy4"/>
    <dgm:cxn modelId="{9DA46BA4-88B0-48AE-BA20-688192FC6337}" type="presParOf" srcId="{A941D81A-6F57-4713-981D-DF78F7758EE0}" destId="{B25954AF-C033-4D09-8987-C7CE645F7AD2}" srcOrd="2" destOrd="0" presId="urn:microsoft.com/office/officeart/2005/8/layout/hierarchy4"/>
    <dgm:cxn modelId="{2C4E341F-4572-4734-9F26-181B7E88BA15}" type="presParOf" srcId="{B25954AF-C033-4D09-8987-C7CE645F7AD2}" destId="{B4AB8E16-C172-4800-BA1F-1CB65549367B}" srcOrd="0" destOrd="0" presId="urn:microsoft.com/office/officeart/2005/8/layout/hierarchy4"/>
    <dgm:cxn modelId="{D497A9D0-B12C-43D3-A92C-9F556269A29B}" type="presParOf" srcId="{B4AB8E16-C172-4800-BA1F-1CB65549367B}" destId="{6454D572-49F6-4E6B-85DF-0FE643182C39}" srcOrd="0" destOrd="0" presId="urn:microsoft.com/office/officeart/2005/8/layout/hierarchy4"/>
    <dgm:cxn modelId="{4EA89769-2A5D-457F-AD45-07E377292769}" type="presParOf" srcId="{B4AB8E16-C172-4800-BA1F-1CB65549367B}" destId="{26581E54-E4F8-48DC-9443-462DE2E059B0}" srcOrd="1" destOrd="0" presId="urn:microsoft.com/office/officeart/2005/8/layout/hierarchy4"/>
    <dgm:cxn modelId="{00E8A601-3D8D-41E5-AAA7-94F44BB48511}" type="presParOf" srcId="{B4AB8E16-C172-4800-BA1F-1CB65549367B}" destId="{71323771-A7FB-4919-B05F-B290863DDBBA}" srcOrd="2" destOrd="0" presId="urn:microsoft.com/office/officeart/2005/8/layout/hierarchy4"/>
    <dgm:cxn modelId="{76FAC987-23FA-4369-900B-0B0684B80FF1}" type="presParOf" srcId="{71323771-A7FB-4919-B05F-B290863DDBBA}" destId="{CBA5E776-1A5E-4CDC-8C42-8AB1211DD3FD}" srcOrd="0" destOrd="0" presId="urn:microsoft.com/office/officeart/2005/8/layout/hierarchy4"/>
    <dgm:cxn modelId="{A230C16A-84E7-493E-9827-25E14CEA02C9}" type="presParOf" srcId="{CBA5E776-1A5E-4CDC-8C42-8AB1211DD3FD}" destId="{CD6AA59B-55FE-4A03-A0A0-63A148DE0B48}" srcOrd="0" destOrd="0" presId="urn:microsoft.com/office/officeart/2005/8/layout/hierarchy4"/>
    <dgm:cxn modelId="{8F2C515B-8865-4C1B-B302-1FF2DB6A131A}" type="presParOf" srcId="{CBA5E776-1A5E-4CDC-8C42-8AB1211DD3FD}" destId="{4C87773F-B39C-4BEA-8277-97B72B170C84}" srcOrd="1" destOrd="0" presId="urn:microsoft.com/office/officeart/2005/8/layout/hierarchy4"/>
    <dgm:cxn modelId="{78FF22E8-5B24-495D-8322-9C5EEABCD7F1}" type="presParOf" srcId="{71323771-A7FB-4919-B05F-B290863DDBBA}" destId="{415A93D5-5434-4A47-890E-B9A4CF8CCAC3}" srcOrd="1" destOrd="0" presId="urn:microsoft.com/office/officeart/2005/8/layout/hierarchy4"/>
    <dgm:cxn modelId="{342DAC57-86F2-47ED-AF99-14F8C65D425D}" type="presParOf" srcId="{71323771-A7FB-4919-B05F-B290863DDBBA}" destId="{90852BE5-DC87-4C01-A7B2-732CAE1420E7}" srcOrd="2" destOrd="0" presId="urn:microsoft.com/office/officeart/2005/8/layout/hierarchy4"/>
    <dgm:cxn modelId="{25510013-ADDE-4C30-B5F5-556699194744}" type="presParOf" srcId="{90852BE5-DC87-4C01-A7B2-732CAE1420E7}" destId="{CEB3869B-BCE6-407C-96DB-85CD7E3F1B1F}" srcOrd="0" destOrd="0" presId="urn:microsoft.com/office/officeart/2005/8/layout/hierarchy4"/>
    <dgm:cxn modelId="{D7A3D712-C2C5-486B-A039-062C1D122AF4}" type="presParOf" srcId="{90852BE5-DC87-4C01-A7B2-732CAE1420E7}" destId="{36A765F2-30AD-4BD7-82A3-04A8CE7111A8}" srcOrd="1" destOrd="0" presId="urn:microsoft.com/office/officeart/2005/8/layout/hierarchy4"/>
    <dgm:cxn modelId="{777D9A7A-2719-43D5-BF69-3748B2612E17}" type="presParOf" srcId="{B25954AF-C033-4D09-8987-C7CE645F7AD2}" destId="{D8B04BC6-1EC7-46A7-A0A1-C55D2877AC0A}" srcOrd="1" destOrd="0" presId="urn:microsoft.com/office/officeart/2005/8/layout/hierarchy4"/>
    <dgm:cxn modelId="{AB418742-497F-49E3-9DF8-6EDCE7F436E3}" type="presParOf" srcId="{B25954AF-C033-4D09-8987-C7CE645F7AD2}" destId="{086E3CFE-9F86-4841-82EB-407CFD9A74BC}" srcOrd="2" destOrd="0" presId="urn:microsoft.com/office/officeart/2005/8/layout/hierarchy4"/>
    <dgm:cxn modelId="{2D6763A8-B1FA-4B10-BF54-0F3801EF326C}" type="presParOf" srcId="{086E3CFE-9F86-4841-82EB-407CFD9A74BC}" destId="{F03F96C6-74F7-4D24-A3A3-D86C9BA7B94F}" srcOrd="0" destOrd="0" presId="urn:microsoft.com/office/officeart/2005/8/layout/hierarchy4"/>
    <dgm:cxn modelId="{EDB0689B-C42B-45D0-BCE0-154BAD367DD9}" type="presParOf" srcId="{086E3CFE-9F86-4841-82EB-407CFD9A74BC}" destId="{1129ACEB-CAF5-413B-9DFA-1B762FE52230}" srcOrd="1" destOrd="0" presId="urn:microsoft.com/office/officeart/2005/8/layout/hierarchy4"/>
    <dgm:cxn modelId="{25D804DC-D352-4EE6-A0A0-38F280AEC680}" type="presParOf" srcId="{086E3CFE-9F86-4841-82EB-407CFD9A74BC}" destId="{DEED88F7-6447-41D2-805F-75C4058BB5BE}" srcOrd="2" destOrd="0" presId="urn:microsoft.com/office/officeart/2005/8/layout/hierarchy4"/>
    <dgm:cxn modelId="{B44D76FC-0567-4E43-99CC-C0A7C7B89C35}" type="presParOf" srcId="{DEED88F7-6447-41D2-805F-75C4058BB5BE}" destId="{D2C3536A-908E-4E23-A2AA-777762FD00F4}" srcOrd="0" destOrd="0" presId="urn:microsoft.com/office/officeart/2005/8/layout/hierarchy4"/>
    <dgm:cxn modelId="{11EFDB24-F90D-4CBF-BC0C-FDC2E990DF0E}" type="presParOf" srcId="{D2C3536A-908E-4E23-A2AA-777762FD00F4}" destId="{C8EE1804-9FD7-4191-B3AD-142B3A017152}" srcOrd="0" destOrd="0" presId="urn:microsoft.com/office/officeart/2005/8/layout/hierarchy4"/>
    <dgm:cxn modelId="{CD02EC29-BAB9-46AA-9015-4BB4C64EF125}" type="presParOf" srcId="{D2C3536A-908E-4E23-A2AA-777762FD00F4}" destId="{DC500BCF-5ED6-4734-BB45-34D31A2F16F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3F78E58-353D-48AC-9224-09CF2424D88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40C243-1959-4A2E-9439-DEA14AE9A8A8}">
      <dgm:prSet phldrT="[Text]" custT="1"/>
      <dgm:spPr/>
      <dgm:t>
        <a:bodyPr/>
        <a:lstStyle/>
        <a:p>
          <a:r>
            <a:rPr lang="bg-BG" sz="1600" dirty="0" smtClean="0"/>
            <a:t>Процедура „Подкрепа на уязвими групи за достъп до висше образование</a:t>
          </a:r>
          <a:r>
            <a:rPr lang="bg-BG" sz="1600" dirty="0" smtClean="0">
              <a:solidFill>
                <a:schemeClr val="bg1"/>
              </a:solidFill>
            </a:rPr>
            <a:t>“ /Компонент 1/</a:t>
          </a:r>
        </a:p>
        <a:p>
          <a:r>
            <a:rPr lang="bg-BG" sz="1600" dirty="0" smtClean="0"/>
            <a:t>Основна цел: Осигуряване на достъп до висше образование в България за по-широк кръг младежи от уязвимите групи и подобряване на условията за реализацията им на пазара на труда.</a:t>
          </a:r>
          <a:endParaRPr lang="en-US" sz="1600" dirty="0">
            <a:solidFill>
              <a:schemeClr val="bg1"/>
            </a:solidFill>
          </a:endParaRPr>
        </a:p>
      </dgm:t>
    </dgm:pt>
    <dgm:pt modelId="{4DA1F285-F766-4104-A5B2-2ADA0AB5E358}" type="parTrans" cxnId="{72761A48-E5A6-49F0-9F5C-9E8C70C16C89}">
      <dgm:prSet/>
      <dgm:spPr/>
      <dgm:t>
        <a:bodyPr/>
        <a:lstStyle/>
        <a:p>
          <a:endParaRPr lang="en-US"/>
        </a:p>
      </dgm:t>
    </dgm:pt>
    <dgm:pt modelId="{92937B27-36C0-4DFE-8550-C4133A695711}" type="sibTrans" cxnId="{72761A48-E5A6-49F0-9F5C-9E8C70C16C89}">
      <dgm:prSet/>
      <dgm:spPr/>
      <dgm:t>
        <a:bodyPr/>
        <a:lstStyle/>
        <a:p>
          <a:endParaRPr lang="en-US"/>
        </a:p>
      </dgm:t>
    </dgm:pt>
    <dgm:pt modelId="{D9E91D6B-6D62-4483-980D-CDBBA7762634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Допустими кандидати и партньори</a:t>
          </a:r>
          <a:r>
            <a:rPr lang="bg-BG" sz="1200" u="none" dirty="0" smtClean="0">
              <a:solidFill>
                <a:schemeClr val="tx2"/>
              </a:solidFill>
            </a:rPr>
            <a:t> - </a:t>
          </a:r>
          <a:r>
            <a:rPr lang="bg-BG" sz="1200" dirty="0" smtClean="0">
              <a:solidFill>
                <a:schemeClr val="tx2"/>
              </a:solidFill>
            </a:rPr>
            <a:t>Училища; Висши училища; БАН; Селскостопанската академия; Научни организации; Организации с нестопанска цел; Национално представителни организации на хора с увреждания, признати от Министерския съвет. </a:t>
          </a:r>
          <a:endParaRPr lang="en-GB" sz="1200" dirty="0" smtClean="0">
            <a:solidFill>
              <a:schemeClr val="tx2"/>
            </a:solidFill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Асоциирани партньори: </a:t>
          </a:r>
          <a:r>
            <a:rPr lang="bg-BG" sz="1200" dirty="0" smtClean="0">
              <a:solidFill>
                <a:schemeClr val="tx2"/>
              </a:solidFill>
            </a:rPr>
            <a:t>общини.</a:t>
          </a:r>
        </a:p>
      </dgm:t>
    </dgm:pt>
    <dgm:pt modelId="{9900E259-84FA-4AB2-97D5-D10F6BB32C94}" type="parTrans" cxnId="{95065050-461C-434F-963B-9BDCDCFF2FB2}">
      <dgm:prSet/>
      <dgm:spPr/>
      <dgm:t>
        <a:bodyPr/>
        <a:lstStyle/>
        <a:p>
          <a:endParaRPr lang="en-US"/>
        </a:p>
      </dgm:t>
    </dgm:pt>
    <dgm:pt modelId="{58666EA6-F619-434D-8504-8486CA09B2E7}" type="sibTrans" cxnId="{95065050-461C-434F-963B-9BDCDCFF2FB2}">
      <dgm:prSet/>
      <dgm:spPr/>
      <dgm:t>
        <a:bodyPr/>
        <a:lstStyle/>
        <a:p>
          <a:endParaRPr lang="en-US"/>
        </a:p>
      </dgm:t>
    </dgm:pt>
    <dgm:pt modelId="{B157BE6C-362B-4CB2-9289-20B798817C5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/>
          <a:r>
            <a:rPr lang="bg-BG" sz="1200" u="sng" dirty="0" smtClean="0">
              <a:solidFill>
                <a:schemeClr val="tx2"/>
              </a:solidFill>
            </a:rPr>
            <a:t>Допустими разходи: </a:t>
          </a:r>
        </a:p>
        <a:p>
          <a:pPr algn="just"/>
          <a:r>
            <a:rPr lang="bg-BG" sz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dirty="0">
            <a:solidFill>
              <a:schemeClr val="tx2"/>
            </a:solidFill>
          </a:endParaRPr>
        </a:p>
      </dgm:t>
    </dgm:pt>
    <dgm:pt modelId="{F104C07E-7945-453D-A360-33395D73D5D5}" type="parTrans" cxnId="{DEBF9356-4EE6-4634-A9CE-2CC0D3375B40}">
      <dgm:prSet/>
      <dgm:spPr/>
      <dgm:t>
        <a:bodyPr/>
        <a:lstStyle/>
        <a:p>
          <a:endParaRPr lang="en-US"/>
        </a:p>
      </dgm:t>
    </dgm:pt>
    <dgm:pt modelId="{3C1A071C-E917-4B14-9E08-1618F2190489}" type="sibTrans" cxnId="{DEBF9356-4EE6-4634-A9CE-2CC0D3375B40}">
      <dgm:prSet/>
      <dgm:spPr/>
      <dgm:t>
        <a:bodyPr/>
        <a:lstStyle/>
        <a:p>
          <a:endParaRPr lang="en-US"/>
        </a:p>
      </dgm:t>
    </dgm:pt>
    <dgm:pt modelId="{773AFA1C-7EF2-4806-A416-3FF4FDD15556}">
      <dgm:prSet phldrT="[Text]" custT="1"/>
      <dgm:spPr/>
      <dgm:t>
        <a:bodyPr/>
        <a:lstStyle/>
        <a:p>
          <a:endParaRPr lang="bg-BG" sz="1400" dirty="0" smtClean="0"/>
        </a:p>
        <a:p>
          <a:r>
            <a:rPr lang="bg-BG" sz="1400" dirty="0" smtClean="0"/>
            <a:t>Бюджет: 2 000 000 лв.</a:t>
          </a:r>
        </a:p>
        <a:p>
          <a:r>
            <a:rPr lang="bg-BG" sz="1400" dirty="0" smtClean="0"/>
            <a:t>Минимален размер на помощта: 50 000 лв.</a:t>
          </a:r>
        </a:p>
        <a:p>
          <a:r>
            <a:rPr lang="bg-BG" sz="1400" dirty="0" smtClean="0"/>
            <a:t>Максимален размер на помощта: 300 000лв.</a:t>
          </a:r>
        </a:p>
        <a:p>
          <a:endParaRPr lang="en-US" sz="1400" dirty="0"/>
        </a:p>
      </dgm:t>
    </dgm:pt>
    <dgm:pt modelId="{56EDFD86-C6DD-445C-9884-87BAC7BB4EFE}" type="parTrans" cxnId="{71F12E60-8182-4D81-8500-B5FA2E311AA8}">
      <dgm:prSet/>
      <dgm:spPr/>
      <dgm:t>
        <a:bodyPr/>
        <a:lstStyle/>
        <a:p>
          <a:endParaRPr lang="en-US"/>
        </a:p>
      </dgm:t>
    </dgm:pt>
    <dgm:pt modelId="{415586C6-374B-4571-8A3F-B5A1F7D05DB5}" type="sibTrans" cxnId="{71F12E60-8182-4D81-8500-B5FA2E311AA8}">
      <dgm:prSet/>
      <dgm:spPr/>
      <dgm:t>
        <a:bodyPr/>
        <a:lstStyle/>
        <a:p>
          <a:endParaRPr lang="en-US"/>
        </a:p>
      </dgm:t>
    </dgm:pt>
    <dgm:pt modelId="{4B417E73-D7E1-47F6-8E8D-F86FBF3C0EDE}">
      <dgm:prSet phldrT="[Text]" custT="1"/>
      <dgm:spPr/>
      <dgm:t>
        <a:bodyPr/>
        <a:lstStyle/>
        <a:p>
          <a:r>
            <a:rPr lang="bg-BG" sz="1400" dirty="0" smtClean="0"/>
            <a:t>Дата на обявяване: Февруари 2018г.</a:t>
          </a:r>
          <a:endParaRPr lang="en-US" sz="1400" dirty="0"/>
        </a:p>
      </dgm:t>
    </dgm:pt>
    <dgm:pt modelId="{DA614430-A43D-4AE3-B482-A637D7570A26}" type="parTrans" cxnId="{5DB437BC-0FDA-4F18-82A0-C1126BA32EA7}">
      <dgm:prSet/>
      <dgm:spPr/>
      <dgm:t>
        <a:bodyPr/>
        <a:lstStyle/>
        <a:p>
          <a:endParaRPr lang="en-US"/>
        </a:p>
      </dgm:t>
    </dgm:pt>
    <dgm:pt modelId="{11A4B525-1960-4931-A398-190A4BF40333}" type="sibTrans" cxnId="{5DB437BC-0FDA-4F18-82A0-C1126BA32EA7}">
      <dgm:prSet/>
      <dgm:spPr/>
      <dgm:t>
        <a:bodyPr/>
        <a:lstStyle/>
        <a:p>
          <a:endParaRPr lang="en-US"/>
        </a:p>
      </dgm:t>
    </dgm:pt>
    <dgm:pt modelId="{5ACBC99C-4576-4B6B-AC87-3F4748EF9960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 lIns="182880" tIns="182880" rIns="182880" bIns="91440"/>
        <a:lstStyle/>
        <a:p>
          <a:pPr algn="just">
            <a:lnSpc>
              <a:spcPct val="100000"/>
            </a:lnSpc>
            <a:spcAft>
              <a:spcPts val="0"/>
            </a:spcAft>
          </a:pPr>
          <a:endParaRPr lang="bg-BG" sz="1200" b="0" u="sng" dirty="0" smtClean="0">
            <a:solidFill>
              <a:schemeClr val="tx2"/>
            </a:solidFill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u="sng" dirty="0" smtClean="0">
              <a:solidFill>
                <a:schemeClr val="tx2"/>
              </a:solidFill>
            </a:rPr>
            <a:t>Допустими дейности: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1. </a:t>
          </a:r>
          <a:r>
            <a:rPr lang="bg-BG" sz="1200" dirty="0" smtClean="0">
              <a:solidFill>
                <a:schemeClr val="tx2"/>
              </a:solidFill>
            </a:rPr>
            <a:t>Осигуряване на технически приспособления за достъп до сградите и сградния фонд на кандидата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2. </a:t>
          </a:r>
          <a:r>
            <a:rPr lang="bg-BG" sz="1200" dirty="0" smtClean="0">
              <a:solidFill>
                <a:schemeClr val="tx2"/>
              </a:solidFill>
            </a:rPr>
            <a:t>Осигуряване на специализирана техника и специализирани софтуерни програми за подпомагане на обучението на лица със сензорни и физически увреждания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3. </a:t>
          </a:r>
          <a:r>
            <a:rPr lang="bg-BG" sz="1200" dirty="0" smtClean="0">
              <a:solidFill>
                <a:schemeClr val="tx2"/>
              </a:solidFill>
            </a:rPr>
            <a:t>Обучение на преподаватели във висши училища за работа със специализираните софтуерни програми, закупени по проекта;</a:t>
          </a:r>
          <a:endParaRPr lang="bg-BG" sz="1200" b="0" dirty="0" smtClean="0">
            <a:solidFill>
              <a:schemeClr val="tx2"/>
            </a:solidFill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4. Дейности по информация и комуникация, дейности за организация и управление на проекта и др.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endParaRPr lang="en-US" sz="1200" b="0" dirty="0">
            <a:solidFill>
              <a:schemeClr val="tx2"/>
            </a:solidFill>
          </a:endParaRPr>
        </a:p>
      </dgm:t>
    </dgm:pt>
    <dgm:pt modelId="{0ABAA5AB-1C84-4A55-9474-139F726A3C77}" type="sibTrans" cxnId="{9FC282AB-DDE9-4BC4-8B54-BB269030BAF0}">
      <dgm:prSet/>
      <dgm:spPr/>
      <dgm:t>
        <a:bodyPr/>
        <a:lstStyle/>
        <a:p>
          <a:endParaRPr lang="en-US"/>
        </a:p>
      </dgm:t>
    </dgm:pt>
    <dgm:pt modelId="{14703067-EF09-4F5A-A64D-6D27872EE4CA}" type="parTrans" cxnId="{9FC282AB-DDE9-4BC4-8B54-BB269030BAF0}">
      <dgm:prSet/>
      <dgm:spPr/>
      <dgm:t>
        <a:bodyPr/>
        <a:lstStyle/>
        <a:p>
          <a:endParaRPr lang="en-US"/>
        </a:p>
      </dgm:t>
    </dgm:pt>
    <dgm:pt modelId="{C9E4F323-2969-492A-AD4B-BD1874670BAC}" type="pres">
      <dgm:prSet presAssocID="{F3F78E58-353D-48AC-9224-09CF2424D88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941D81A-6F57-4713-981D-DF78F7758EE0}" type="pres">
      <dgm:prSet presAssocID="{2F40C243-1959-4A2E-9439-DEA14AE9A8A8}" presName="vertOne" presStyleCnt="0"/>
      <dgm:spPr/>
    </dgm:pt>
    <dgm:pt modelId="{523C4A83-A16F-4DF5-9B4C-2B7D52C823B8}" type="pres">
      <dgm:prSet presAssocID="{2F40C243-1959-4A2E-9439-DEA14AE9A8A8}" presName="txOne" presStyleLbl="node0" presStyleIdx="0" presStyleCnt="1" custScaleY="1229652" custLinFactY="18544" custLinFactNeighborX="15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B1D1DC-9DB7-40D3-818C-19FC9A51623A}" type="pres">
      <dgm:prSet presAssocID="{2F40C243-1959-4A2E-9439-DEA14AE9A8A8}" presName="parTransOne" presStyleCnt="0"/>
      <dgm:spPr/>
    </dgm:pt>
    <dgm:pt modelId="{B25954AF-C033-4D09-8987-C7CE645F7AD2}" type="pres">
      <dgm:prSet presAssocID="{2F40C243-1959-4A2E-9439-DEA14AE9A8A8}" presName="horzOne" presStyleCnt="0"/>
      <dgm:spPr/>
    </dgm:pt>
    <dgm:pt modelId="{B4AB8E16-C172-4800-BA1F-1CB65549367B}" type="pres">
      <dgm:prSet presAssocID="{5ACBC99C-4576-4B6B-AC87-3F4748EF9960}" presName="vertTwo" presStyleCnt="0"/>
      <dgm:spPr/>
    </dgm:pt>
    <dgm:pt modelId="{6454D572-49F6-4E6B-85DF-0FE643182C39}" type="pres">
      <dgm:prSet presAssocID="{5ACBC99C-4576-4B6B-AC87-3F4748EF9960}" presName="txTwo" presStyleLbl="node2" presStyleIdx="0" presStyleCnt="2" custScaleX="102979" custScaleY="2000000" custLinFactY="115041" custLinFactNeighborX="52505" custLinFactNeighborY="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6581E54-E4F8-48DC-9443-462DE2E059B0}" type="pres">
      <dgm:prSet presAssocID="{5ACBC99C-4576-4B6B-AC87-3F4748EF9960}" presName="parTransTwo" presStyleCnt="0"/>
      <dgm:spPr/>
    </dgm:pt>
    <dgm:pt modelId="{71323771-A7FB-4919-B05F-B290863DDBBA}" type="pres">
      <dgm:prSet presAssocID="{5ACBC99C-4576-4B6B-AC87-3F4748EF9960}" presName="horzTwo" presStyleCnt="0"/>
      <dgm:spPr/>
    </dgm:pt>
    <dgm:pt modelId="{CBA5E776-1A5E-4CDC-8C42-8AB1211DD3FD}" type="pres">
      <dgm:prSet presAssocID="{D9E91D6B-6D62-4483-980D-CDBBA7762634}" presName="vertThree" presStyleCnt="0"/>
      <dgm:spPr/>
    </dgm:pt>
    <dgm:pt modelId="{CD6AA59B-55FE-4A03-A0A0-63A148DE0B48}" type="pres">
      <dgm:prSet presAssocID="{D9E91D6B-6D62-4483-980D-CDBBA7762634}" presName="txThree" presStyleLbl="node3" presStyleIdx="0" presStyleCnt="3" custScaleX="981856" custScaleY="1873374" custLinFactX="-38151" custLinFactY="-900000" custLinFactNeighborX="-100000" custLinFactNeighborY="-98024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C87773F-B39C-4BEA-8277-97B72B170C84}" type="pres">
      <dgm:prSet presAssocID="{D9E91D6B-6D62-4483-980D-CDBBA7762634}" presName="horzThree" presStyleCnt="0"/>
      <dgm:spPr/>
    </dgm:pt>
    <dgm:pt modelId="{415A93D5-5434-4A47-890E-B9A4CF8CCAC3}" type="pres">
      <dgm:prSet presAssocID="{58666EA6-F619-434D-8504-8486CA09B2E7}" presName="sibSpaceThree" presStyleCnt="0"/>
      <dgm:spPr/>
    </dgm:pt>
    <dgm:pt modelId="{90852BE5-DC87-4C01-A7B2-732CAE1420E7}" type="pres">
      <dgm:prSet presAssocID="{B157BE6C-362B-4CB2-9289-20B798817C58}" presName="vertThree" presStyleCnt="0"/>
      <dgm:spPr/>
    </dgm:pt>
    <dgm:pt modelId="{CEB3869B-BCE6-407C-96DB-85CD7E3F1B1F}" type="pres">
      <dgm:prSet presAssocID="{B157BE6C-362B-4CB2-9289-20B798817C58}" presName="txThree" presStyleLbl="node3" presStyleIdx="1" presStyleCnt="3" custScaleX="967724" custScaleY="1744600" custLinFactX="-500000" custLinFactY="51523" custLinFactNeighborX="-517140" custLinFactNeighborY="1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36A765F2-30AD-4BD7-82A3-04A8CE7111A8}" type="pres">
      <dgm:prSet presAssocID="{B157BE6C-362B-4CB2-9289-20B798817C58}" presName="horzThree" presStyleCnt="0"/>
      <dgm:spPr/>
    </dgm:pt>
    <dgm:pt modelId="{D8B04BC6-1EC7-46A7-A0A1-C55D2877AC0A}" type="pres">
      <dgm:prSet presAssocID="{0ABAA5AB-1C84-4A55-9474-139F726A3C77}" presName="sibSpaceTwo" presStyleCnt="0"/>
      <dgm:spPr/>
    </dgm:pt>
    <dgm:pt modelId="{086E3CFE-9F86-4841-82EB-407CFD9A74BC}" type="pres">
      <dgm:prSet presAssocID="{773AFA1C-7EF2-4806-A416-3FF4FDD15556}" presName="vertTwo" presStyleCnt="0"/>
      <dgm:spPr/>
    </dgm:pt>
    <dgm:pt modelId="{F03F96C6-74F7-4D24-A3A3-D86C9BA7B94F}" type="pres">
      <dgm:prSet presAssocID="{773AFA1C-7EF2-4806-A416-3FF4FDD15556}" presName="txTwo" presStyleLbl="node2" presStyleIdx="1" presStyleCnt="2" custScaleX="109801" custScaleY="1179186" custLinFactX="-3636" custLinFactY="2198926" custLinFactNeighborX="-100000" custLinFactNeighborY="2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129ACEB-CAF5-413B-9DFA-1B762FE52230}" type="pres">
      <dgm:prSet presAssocID="{773AFA1C-7EF2-4806-A416-3FF4FDD15556}" presName="parTransTwo" presStyleCnt="0"/>
      <dgm:spPr/>
    </dgm:pt>
    <dgm:pt modelId="{DEED88F7-6447-41D2-805F-75C4058BB5BE}" type="pres">
      <dgm:prSet presAssocID="{773AFA1C-7EF2-4806-A416-3FF4FDD15556}" presName="horzTwo" presStyleCnt="0"/>
      <dgm:spPr/>
    </dgm:pt>
    <dgm:pt modelId="{D2C3536A-908E-4E23-A2AA-777762FD00F4}" type="pres">
      <dgm:prSet presAssocID="{4B417E73-D7E1-47F6-8E8D-F86FBF3C0EDE}" presName="vertThree" presStyleCnt="0"/>
      <dgm:spPr/>
    </dgm:pt>
    <dgm:pt modelId="{C8EE1804-9FD7-4191-B3AD-142B3A017152}" type="pres">
      <dgm:prSet presAssocID="{4B417E73-D7E1-47F6-8E8D-F86FBF3C0EDE}" presName="txThree" presStyleLbl="node3" presStyleIdx="2" presStyleCnt="3" custScaleX="938841" custScaleY="1028713" custLinFactY="700000" custLinFactNeighborX="54343" custLinFactNeighborY="72359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C500BCF-5ED6-4734-BB45-34D31A2F16F1}" type="pres">
      <dgm:prSet presAssocID="{4B417E73-D7E1-47F6-8E8D-F86FBF3C0EDE}" presName="horzThree" presStyleCnt="0"/>
      <dgm:spPr/>
    </dgm:pt>
  </dgm:ptLst>
  <dgm:cxnLst>
    <dgm:cxn modelId="{50E70811-60F1-47F0-84F0-47A6B5B3CD04}" type="presOf" srcId="{2F40C243-1959-4A2E-9439-DEA14AE9A8A8}" destId="{523C4A83-A16F-4DF5-9B4C-2B7D52C823B8}" srcOrd="0" destOrd="0" presId="urn:microsoft.com/office/officeart/2005/8/layout/hierarchy4"/>
    <dgm:cxn modelId="{F67D62B1-B21B-4751-A968-04C7E0833D7B}" type="presOf" srcId="{4B417E73-D7E1-47F6-8E8D-F86FBF3C0EDE}" destId="{C8EE1804-9FD7-4191-B3AD-142B3A017152}" srcOrd="0" destOrd="0" presId="urn:microsoft.com/office/officeart/2005/8/layout/hierarchy4"/>
    <dgm:cxn modelId="{9FC282AB-DDE9-4BC4-8B54-BB269030BAF0}" srcId="{2F40C243-1959-4A2E-9439-DEA14AE9A8A8}" destId="{5ACBC99C-4576-4B6B-AC87-3F4748EF9960}" srcOrd="0" destOrd="0" parTransId="{14703067-EF09-4F5A-A64D-6D27872EE4CA}" sibTransId="{0ABAA5AB-1C84-4A55-9474-139F726A3C77}"/>
    <dgm:cxn modelId="{7DBDE849-F275-4777-BDE4-498323249EFD}" type="presOf" srcId="{D9E91D6B-6D62-4483-980D-CDBBA7762634}" destId="{CD6AA59B-55FE-4A03-A0A0-63A148DE0B48}" srcOrd="0" destOrd="0" presId="urn:microsoft.com/office/officeart/2005/8/layout/hierarchy4"/>
    <dgm:cxn modelId="{5389E3AE-0BF3-4E44-8C28-2391F8F5A35F}" type="presOf" srcId="{5ACBC99C-4576-4B6B-AC87-3F4748EF9960}" destId="{6454D572-49F6-4E6B-85DF-0FE643182C39}" srcOrd="0" destOrd="0" presId="urn:microsoft.com/office/officeart/2005/8/layout/hierarchy4"/>
    <dgm:cxn modelId="{95065050-461C-434F-963B-9BDCDCFF2FB2}" srcId="{5ACBC99C-4576-4B6B-AC87-3F4748EF9960}" destId="{D9E91D6B-6D62-4483-980D-CDBBA7762634}" srcOrd="0" destOrd="0" parTransId="{9900E259-84FA-4AB2-97D5-D10F6BB32C94}" sibTransId="{58666EA6-F619-434D-8504-8486CA09B2E7}"/>
    <dgm:cxn modelId="{5DB437BC-0FDA-4F18-82A0-C1126BA32EA7}" srcId="{773AFA1C-7EF2-4806-A416-3FF4FDD15556}" destId="{4B417E73-D7E1-47F6-8E8D-F86FBF3C0EDE}" srcOrd="0" destOrd="0" parTransId="{DA614430-A43D-4AE3-B482-A637D7570A26}" sibTransId="{11A4B525-1960-4931-A398-190A4BF40333}"/>
    <dgm:cxn modelId="{72761A48-E5A6-49F0-9F5C-9E8C70C16C89}" srcId="{F3F78E58-353D-48AC-9224-09CF2424D88A}" destId="{2F40C243-1959-4A2E-9439-DEA14AE9A8A8}" srcOrd="0" destOrd="0" parTransId="{4DA1F285-F766-4104-A5B2-2ADA0AB5E358}" sibTransId="{92937B27-36C0-4DFE-8550-C4133A695711}"/>
    <dgm:cxn modelId="{DEBF9356-4EE6-4634-A9CE-2CC0D3375B40}" srcId="{5ACBC99C-4576-4B6B-AC87-3F4748EF9960}" destId="{B157BE6C-362B-4CB2-9289-20B798817C58}" srcOrd="1" destOrd="0" parTransId="{F104C07E-7945-453D-A360-33395D73D5D5}" sibTransId="{3C1A071C-E917-4B14-9E08-1618F2190489}"/>
    <dgm:cxn modelId="{71F12E60-8182-4D81-8500-B5FA2E311AA8}" srcId="{2F40C243-1959-4A2E-9439-DEA14AE9A8A8}" destId="{773AFA1C-7EF2-4806-A416-3FF4FDD15556}" srcOrd="1" destOrd="0" parTransId="{56EDFD86-C6DD-445C-9884-87BAC7BB4EFE}" sibTransId="{415586C6-374B-4571-8A3F-B5A1F7D05DB5}"/>
    <dgm:cxn modelId="{387C2A58-5438-465B-897F-5266410FEEA5}" type="presOf" srcId="{B157BE6C-362B-4CB2-9289-20B798817C58}" destId="{CEB3869B-BCE6-407C-96DB-85CD7E3F1B1F}" srcOrd="0" destOrd="0" presId="urn:microsoft.com/office/officeart/2005/8/layout/hierarchy4"/>
    <dgm:cxn modelId="{B5F637BF-90C7-49CA-BD18-EB556116D72D}" type="presOf" srcId="{F3F78E58-353D-48AC-9224-09CF2424D88A}" destId="{C9E4F323-2969-492A-AD4B-BD1874670BAC}" srcOrd="0" destOrd="0" presId="urn:microsoft.com/office/officeart/2005/8/layout/hierarchy4"/>
    <dgm:cxn modelId="{B4209CE2-9A7A-4A79-B62F-9F1EDDBCD631}" type="presOf" srcId="{773AFA1C-7EF2-4806-A416-3FF4FDD15556}" destId="{F03F96C6-74F7-4D24-A3A3-D86C9BA7B94F}" srcOrd="0" destOrd="0" presId="urn:microsoft.com/office/officeart/2005/8/layout/hierarchy4"/>
    <dgm:cxn modelId="{6E57D1F9-293E-4BF3-BA30-44CFD696282C}" type="presParOf" srcId="{C9E4F323-2969-492A-AD4B-BD1874670BAC}" destId="{A941D81A-6F57-4713-981D-DF78F7758EE0}" srcOrd="0" destOrd="0" presId="urn:microsoft.com/office/officeart/2005/8/layout/hierarchy4"/>
    <dgm:cxn modelId="{67D7C82F-DEA3-4E4E-904E-3EDA6F89210A}" type="presParOf" srcId="{A941D81A-6F57-4713-981D-DF78F7758EE0}" destId="{523C4A83-A16F-4DF5-9B4C-2B7D52C823B8}" srcOrd="0" destOrd="0" presId="urn:microsoft.com/office/officeart/2005/8/layout/hierarchy4"/>
    <dgm:cxn modelId="{D1560B61-9DBD-4F8E-9C4D-C7898774B445}" type="presParOf" srcId="{A941D81A-6F57-4713-981D-DF78F7758EE0}" destId="{75B1D1DC-9DB7-40D3-818C-19FC9A51623A}" srcOrd="1" destOrd="0" presId="urn:microsoft.com/office/officeart/2005/8/layout/hierarchy4"/>
    <dgm:cxn modelId="{9DA46BA4-88B0-48AE-BA20-688192FC6337}" type="presParOf" srcId="{A941D81A-6F57-4713-981D-DF78F7758EE0}" destId="{B25954AF-C033-4D09-8987-C7CE645F7AD2}" srcOrd="2" destOrd="0" presId="urn:microsoft.com/office/officeart/2005/8/layout/hierarchy4"/>
    <dgm:cxn modelId="{2C4E341F-4572-4734-9F26-181B7E88BA15}" type="presParOf" srcId="{B25954AF-C033-4D09-8987-C7CE645F7AD2}" destId="{B4AB8E16-C172-4800-BA1F-1CB65549367B}" srcOrd="0" destOrd="0" presId="urn:microsoft.com/office/officeart/2005/8/layout/hierarchy4"/>
    <dgm:cxn modelId="{D497A9D0-B12C-43D3-A92C-9F556269A29B}" type="presParOf" srcId="{B4AB8E16-C172-4800-BA1F-1CB65549367B}" destId="{6454D572-49F6-4E6B-85DF-0FE643182C39}" srcOrd="0" destOrd="0" presId="urn:microsoft.com/office/officeart/2005/8/layout/hierarchy4"/>
    <dgm:cxn modelId="{4EA89769-2A5D-457F-AD45-07E377292769}" type="presParOf" srcId="{B4AB8E16-C172-4800-BA1F-1CB65549367B}" destId="{26581E54-E4F8-48DC-9443-462DE2E059B0}" srcOrd="1" destOrd="0" presId="urn:microsoft.com/office/officeart/2005/8/layout/hierarchy4"/>
    <dgm:cxn modelId="{00E8A601-3D8D-41E5-AAA7-94F44BB48511}" type="presParOf" srcId="{B4AB8E16-C172-4800-BA1F-1CB65549367B}" destId="{71323771-A7FB-4919-B05F-B290863DDBBA}" srcOrd="2" destOrd="0" presId="urn:microsoft.com/office/officeart/2005/8/layout/hierarchy4"/>
    <dgm:cxn modelId="{76FAC987-23FA-4369-900B-0B0684B80FF1}" type="presParOf" srcId="{71323771-A7FB-4919-B05F-B290863DDBBA}" destId="{CBA5E776-1A5E-4CDC-8C42-8AB1211DD3FD}" srcOrd="0" destOrd="0" presId="urn:microsoft.com/office/officeart/2005/8/layout/hierarchy4"/>
    <dgm:cxn modelId="{A230C16A-84E7-493E-9827-25E14CEA02C9}" type="presParOf" srcId="{CBA5E776-1A5E-4CDC-8C42-8AB1211DD3FD}" destId="{CD6AA59B-55FE-4A03-A0A0-63A148DE0B48}" srcOrd="0" destOrd="0" presId="urn:microsoft.com/office/officeart/2005/8/layout/hierarchy4"/>
    <dgm:cxn modelId="{8F2C515B-8865-4C1B-B302-1FF2DB6A131A}" type="presParOf" srcId="{CBA5E776-1A5E-4CDC-8C42-8AB1211DD3FD}" destId="{4C87773F-B39C-4BEA-8277-97B72B170C84}" srcOrd="1" destOrd="0" presId="urn:microsoft.com/office/officeart/2005/8/layout/hierarchy4"/>
    <dgm:cxn modelId="{78FF22E8-5B24-495D-8322-9C5EEABCD7F1}" type="presParOf" srcId="{71323771-A7FB-4919-B05F-B290863DDBBA}" destId="{415A93D5-5434-4A47-890E-B9A4CF8CCAC3}" srcOrd="1" destOrd="0" presId="urn:microsoft.com/office/officeart/2005/8/layout/hierarchy4"/>
    <dgm:cxn modelId="{342DAC57-86F2-47ED-AF99-14F8C65D425D}" type="presParOf" srcId="{71323771-A7FB-4919-B05F-B290863DDBBA}" destId="{90852BE5-DC87-4C01-A7B2-732CAE1420E7}" srcOrd="2" destOrd="0" presId="urn:microsoft.com/office/officeart/2005/8/layout/hierarchy4"/>
    <dgm:cxn modelId="{25510013-ADDE-4C30-B5F5-556699194744}" type="presParOf" srcId="{90852BE5-DC87-4C01-A7B2-732CAE1420E7}" destId="{CEB3869B-BCE6-407C-96DB-85CD7E3F1B1F}" srcOrd="0" destOrd="0" presId="urn:microsoft.com/office/officeart/2005/8/layout/hierarchy4"/>
    <dgm:cxn modelId="{D7A3D712-C2C5-486B-A039-062C1D122AF4}" type="presParOf" srcId="{90852BE5-DC87-4C01-A7B2-732CAE1420E7}" destId="{36A765F2-30AD-4BD7-82A3-04A8CE7111A8}" srcOrd="1" destOrd="0" presId="urn:microsoft.com/office/officeart/2005/8/layout/hierarchy4"/>
    <dgm:cxn modelId="{777D9A7A-2719-43D5-BF69-3748B2612E17}" type="presParOf" srcId="{B25954AF-C033-4D09-8987-C7CE645F7AD2}" destId="{D8B04BC6-1EC7-46A7-A0A1-C55D2877AC0A}" srcOrd="1" destOrd="0" presId="urn:microsoft.com/office/officeart/2005/8/layout/hierarchy4"/>
    <dgm:cxn modelId="{AB418742-497F-49E3-9DF8-6EDCE7F436E3}" type="presParOf" srcId="{B25954AF-C033-4D09-8987-C7CE645F7AD2}" destId="{086E3CFE-9F86-4841-82EB-407CFD9A74BC}" srcOrd="2" destOrd="0" presId="urn:microsoft.com/office/officeart/2005/8/layout/hierarchy4"/>
    <dgm:cxn modelId="{2D6763A8-B1FA-4B10-BF54-0F3801EF326C}" type="presParOf" srcId="{086E3CFE-9F86-4841-82EB-407CFD9A74BC}" destId="{F03F96C6-74F7-4D24-A3A3-D86C9BA7B94F}" srcOrd="0" destOrd="0" presId="urn:microsoft.com/office/officeart/2005/8/layout/hierarchy4"/>
    <dgm:cxn modelId="{EDB0689B-C42B-45D0-BCE0-154BAD367DD9}" type="presParOf" srcId="{086E3CFE-9F86-4841-82EB-407CFD9A74BC}" destId="{1129ACEB-CAF5-413B-9DFA-1B762FE52230}" srcOrd="1" destOrd="0" presId="urn:microsoft.com/office/officeart/2005/8/layout/hierarchy4"/>
    <dgm:cxn modelId="{25D804DC-D352-4EE6-A0A0-38F280AEC680}" type="presParOf" srcId="{086E3CFE-9F86-4841-82EB-407CFD9A74BC}" destId="{DEED88F7-6447-41D2-805F-75C4058BB5BE}" srcOrd="2" destOrd="0" presId="urn:microsoft.com/office/officeart/2005/8/layout/hierarchy4"/>
    <dgm:cxn modelId="{B44D76FC-0567-4E43-99CC-C0A7C7B89C35}" type="presParOf" srcId="{DEED88F7-6447-41D2-805F-75C4058BB5BE}" destId="{D2C3536A-908E-4E23-A2AA-777762FD00F4}" srcOrd="0" destOrd="0" presId="urn:microsoft.com/office/officeart/2005/8/layout/hierarchy4"/>
    <dgm:cxn modelId="{11EFDB24-F90D-4CBF-BC0C-FDC2E990DF0E}" type="presParOf" srcId="{D2C3536A-908E-4E23-A2AA-777762FD00F4}" destId="{C8EE1804-9FD7-4191-B3AD-142B3A017152}" srcOrd="0" destOrd="0" presId="urn:microsoft.com/office/officeart/2005/8/layout/hierarchy4"/>
    <dgm:cxn modelId="{CD02EC29-BAB9-46AA-9015-4BB4C64EF125}" type="presParOf" srcId="{D2C3536A-908E-4E23-A2AA-777762FD00F4}" destId="{DC500BCF-5ED6-4734-BB45-34D31A2F16F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3F78E58-353D-48AC-9224-09CF2424D88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F40C243-1959-4A2E-9439-DEA14AE9A8A8}">
      <dgm:prSet phldrT="[Text]" custT="1"/>
      <dgm:spPr/>
      <dgm:t>
        <a:bodyPr/>
        <a:lstStyle/>
        <a:p>
          <a:r>
            <a:rPr lang="bg-BG" sz="1600" dirty="0" smtClean="0"/>
            <a:t>Процедура „Подкрепа на уязвими групи за достъп до висше образование</a:t>
          </a:r>
          <a:r>
            <a:rPr lang="bg-BG" sz="1600" dirty="0" smtClean="0">
              <a:solidFill>
                <a:schemeClr val="bg1"/>
              </a:solidFill>
            </a:rPr>
            <a:t>“ /Компонент 2/</a:t>
          </a:r>
        </a:p>
        <a:p>
          <a:r>
            <a:rPr lang="bg-BG" sz="1600" dirty="0" smtClean="0"/>
            <a:t>Основна цел: Осигуряване на достъп до висше образование в България за по-широк кръг младежи от уязвимите групи и подобряване на условията за реализацията им на пазара на труда.</a:t>
          </a:r>
          <a:endParaRPr lang="en-US" sz="1600" dirty="0">
            <a:solidFill>
              <a:schemeClr val="bg1"/>
            </a:solidFill>
          </a:endParaRPr>
        </a:p>
      </dgm:t>
    </dgm:pt>
    <dgm:pt modelId="{4DA1F285-F766-4104-A5B2-2ADA0AB5E358}" type="parTrans" cxnId="{72761A48-E5A6-49F0-9F5C-9E8C70C16C89}">
      <dgm:prSet/>
      <dgm:spPr/>
      <dgm:t>
        <a:bodyPr/>
        <a:lstStyle/>
        <a:p>
          <a:endParaRPr lang="en-US"/>
        </a:p>
      </dgm:t>
    </dgm:pt>
    <dgm:pt modelId="{92937B27-36C0-4DFE-8550-C4133A695711}" type="sibTrans" cxnId="{72761A48-E5A6-49F0-9F5C-9E8C70C16C89}">
      <dgm:prSet/>
      <dgm:spPr/>
      <dgm:t>
        <a:bodyPr/>
        <a:lstStyle/>
        <a:p>
          <a:endParaRPr lang="en-US"/>
        </a:p>
      </dgm:t>
    </dgm:pt>
    <dgm:pt modelId="{D9E91D6B-6D62-4483-980D-CDBBA7762634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Допустими кандидати и партньори</a:t>
          </a:r>
          <a:r>
            <a:rPr lang="bg-BG" sz="1200" u="none" dirty="0" smtClean="0">
              <a:solidFill>
                <a:schemeClr val="tx2"/>
              </a:solidFill>
            </a:rPr>
            <a:t> - </a:t>
          </a:r>
          <a:r>
            <a:rPr lang="bg-BG" sz="1200" dirty="0" smtClean="0">
              <a:solidFill>
                <a:schemeClr val="tx2"/>
              </a:solidFill>
            </a:rPr>
            <a:t>Училища; Висши училища; БАН; Селскостопанската академия; Научни организации; Организации с нестопанска цел; Национално представителни организации на хора с увреждания, признати от Министерския съвет. </a:t>
          </a:r>
          <a:endParaRPr lang="en-GB" sz="1200" dirty="0" smtClean="0">
            <a:solidFill>
              <a:schemeClr val="tx2"/>
            </a:solidFill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u="sng" dirty="0" smtClean="0">
              <a:solidFill>
                <a:schemeClr val="tx2"/>
              </a:solidFill>
            </a:rPr>
            <a:t>Асоциирани партньори: </a:t>
          </a:r>
          <a:r>
            <a:rPr lang="bg-BG" sz="1200" dirty="0" smtClean="0">
              <a:solidFill>
                <a:schemeClr val="tx2"/>
              </a:solidFill>
            </a:rPr>
            <a:t>общини.</a:t>
          </a:r>
        </a:p>
      </dgm:t>
    </dgm:pt>
    <dgm:pt modelId="{9900E259-84FA-4AB2-97D5-D10F6BB32C94}" type="parTrans" cxnId="{95065050-461C-434F-963B-9BDCDCFF2FB2}">
      <dgm:prSet/>
      <dgm:spPr/>
      <dgm:t>
        <a:bodyPr/>
        <a:lstStyle/>
        <a:p>
          <a:endParaRPr lang="en-US"/>
        </a:p>
      </dgm:t>
    </dgm:pt>
    <dgm:pt modelId="{58666EA6-F619-434D-8504-8486CA09B2E7}" type="sibTrans" cxnId="{95065050-461C-434F-963B-9BDCDCFF2FB2}">
      <dgm:prSet/>
      <dgm:spPr/>
      <dgm:t>
        <a:bodyPr/>
        <a:lstStyle/>
        <a:p>
          <a:endParaRPr lang="en-US"/>
        </a:p>
      </dgm:t>
    </dgm:pt>
    <dgm:pt modelId="{B157BE6C-362B-4CB2-9289-20B798817C58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/>
        <a:lstStyle/>
        <a:p>
          <a:pPr algn="just"/>
          <a:r>
            <a:rPr lang="bg-BG" sz="1200" u="sng" dirty="0" smtClean="0">
              <a:solidFill>
                <a:schemeClr val="tx2"/>
              </a:solidFill>
            </a:rPr>
            <a:t>Допустими разходи: </a:t>
          </a:r>
        </a:p>
        <a:p>
          <a:pPr algn="just"/>
          <a:r>
            <a:rPr lang="bg-BG" sz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dirty="0">
            <a:solidFill>
              <a:schemeClr val="tx2"/>
            </a:solidFill>
          </a:endParaRPr>
        </a:p>
      </dgm:t>
    </dgm:pt>
    <dgm:pt modelId="{F104C07E-7945-453D-A360-33395D73D5D5}" type="parTrans" cxnId="{DEBF9356-4EE6-4634-A9CE-2CC0D3375B40}">
      <dgm:prSet/>
      <dgm:spPr/>
      <dgm:t>
        <a:bodyPr/>
        <a:lstStyle/>
        <a:p>
          <a:endParaRPr lang="en-US"/>
        </a:p>
      </dgm:t>
    </dgm:pt>
    <dgm:pt modelId="{3C1A071C-E917-4B14-9E08-1618F2190489}" type="sibTrans" cxnId="{DEBF9356-4EE6-4634-A9CE-2CC0D3375B40}">
      <dgm:prSet/>
      <dgm:spPr/>
      <dgm:t>
        <a:bodyPr/>
        <a:lstStyle/>
        <a:p>
          <a:endParaRPr lang="en-US"/>
        </a:p>
      </dgm:t>
    </dgm:pt>
    <dgm:pt modelId="{773AFA1C-7EF2-4806-A416-3FF4FDD15556}">
      <dgm:prSet phldrT="[Text]" custT="1"/>
      <dgm:spPr/>
      <dgm:t>
        <a:bodyPr/>
        <a:lstStyle/>
        <a:p>
          <a:endParaRPr lang="bg-BG" sz="1400" dirty="0" smtClean="0"/>
        </a:p>
        <a:p>
          <a:r>
            <a:rPr lang="bg-BG" sz="1400" dirty="0" smtClean="0"/>
            <a:t>Бюджет: 4 500 000 лв.</a:t>
          </a:r>
        </a:p>
        <a:p>
          <a:r>
            <a:rPr lang="bg-BG" sz="1400" dirty="0" smtClean="0"/>
            <a:t>Минимален размер на помощта: 50 000 лв.</a:t>
          </a:r>
        </a:p>
        <a:p>
          <a:r>
            <a:rPr lang="bg-BG" sz="1400" dirty="0" smtClean="0"/>
            <a:t>Максимален размер на помощта: 100 000лв.</a:t>
          </a:r>
        </a:p>
        <a:p>
          <a:endParaRPr lang="en-US" sz="1400" dirty="0"/>
        </a:p>
      </dgm:t>
    </dgm:pt>
    <dgm:pt modelId="{56EDFD86-C6DD-445C-9884-87BAC7BB4EFE}" type="parTrans" cxnId="{71F12E60-8182-4D81-8500-B5FA2E311AA8}">
      <dgm:prSet/>
      <dgm:spPr/>
      <dgm:t>
        <a:bodyPr/>
        <a:lstStyle/>
        <a:p>
          <a:endParaRPr lang="en-US"/>
        </a:p>
      </dgm:t>
    </dgm:pt>
    <dgm:pt modelId="{415586C6-374B-4571-8A3F-B5A1F7D05DB5}" type="sibTrans" cxnId="{71F12E60-8182-4D81-8500-B5FA2E311AA8}">
      <dgm:prSet/>
      <dgm:spPr/>
      <dgm:t>
        <a:bodyPr/>
        <a:lstStyle/>
        <a:p>
          <a:endParaRPr lang="en-US"/>
        </a:p>
      </dgm:t>
    </dgm:pt>
    <dgm:pt modelId="{4B417E73-D7E1-47F6-8E8D-F86FBF3C0EDE}">
      <dgm:prSet phldrT="[Text]" custT="1"/>
      <dgm:spPr/>
      <dgm:t>
        <a:bodyPr/>
        <a:lstStyle/>
        <a:p>
          <a:r>
            <a:rPr lang="bg-BG" sz="1400" dirty="0" smtClean="0"/>
            <a:t>Дата на обявяване: след приключване на Компонент 1.</a:t>
          </a:r>
          <a:endParaRPr lang="en-US" sz="1400" dirty="0"/>
        </a:p>
      </dgm:t>
    </dgm:pt>
    <dgm:pt modelId="{DA614430-A43D-4AE3-B482-A637D7570A26}" type="parTrans" cxnId="{5DB437BC-0FDA-4F18-82A0-C1126BA32EA7}">
      <dgm:prSet/>
      <dgm:spPr/>
      <dgm:t>
        <a:bodyPr/>
        <a:lstStyle/>
        <a:p>
          <a:endParaRPr lang="en-US"/>
        </a:p>
      </dgm:t>
    </dgm:pt>
    <dgm:pt modelId="{11A4B525-1960-4931-A398-190A4BF40333}" type="sibTrans" cxnId="{5DB437BC-0FDA-4F18-82A0-C1126BA32EA7}">
      <dgm:prSet/>
      <dgm:spPr/>
      <dgm:t>
        <a:bodyPr/>
        <a:lstStyle/>
        <a:p>
          <a:endParaRPr lang="en-US"/>
        </a:p>
      </dgm:t>
    </dgm:pt>
    <dgm:pt modelId="{5ACBC99C-4576-4B6B-AC87-3F4748EF9960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tx2">
              <a:lumMod val="20000"/>
              <a:lumOff val="80000"/>
            </a:schemeClr>
          </a:solidFill>
        </a:ln>
      </dgm:spPr>
      <dgm:t>
        <a:bodyPr lIns="182880" tIns="182880" rIns="182880" bIns="91440"/>
        <a:lstStyle/>
        <a:p>
          <a:pPr algn="just">
            <a:lnSpc>
              <a:spcPct val="100000"/>
            </a:lnSpc>
            <a:spcAft>
              <a:spcPts val="0"/>
            </a:spcAft>
          </a:pPr>
          <a:endParaRPr lang="bg-BG" sz="1200" b="0" u="sng" dirty="0" smtClean="0">
            <a:solidFill>
              <a:schemeClr val="tx2"/>
            </a:solidFill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u="sng" dirty="0" smtClean="0">
              <a:solidFill>
                <a:schemeClr val="tx2"/>
              </a:solidFill>
            </a:rPr>
            <a:t>Допустими дейности: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1. </a:t>
          </a:r>
          <a:r>
            <a:rPr lang="bg-BG" sz="1200" dirty="0" smtClean="0">
              <a:solidFill>
                <a:schemeClr val="tx2"/>
              </a:solidFill>
            </a:rPr>
            <a:t>Подкрепа за продължаване на образованието в гимназиалния етап на средното образование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2. </a:t>
          </a:r>
          <a:r>
            <a:rPr lang="bg-BG" sz="1200" dirty="0" smtClean="0">
              <a:solidFill>
                <a:schemeClr val="tx2"/>
              </a:solidFill>
            </a:rPr>
            <a:t>Участие на ученици, студенти, специализанти и докторанти с увреждания или от </a:t>
          </a:r>
          <a:r>
            <a:rPr lang="bg-BG" sz="1200" dirty="0" err="1" smtClean="0">
              <a:solidFill>
                <a:schemeClr val="tx2"/>
              </a:solidFill>
            </a:rPr>
            <a:t>маргинализирани</a:t>
          </a:r>
          <a:r>
            <a:rPr lang="bg-BG" sz="1200" dirty="0" smtClean="0">
              <a:solidFill>
                <a:schemeClr val="tx2"/>
              </a:solidFill>
            </a:rPr>
            <a:t> общности в кандидат-студентски курсове, организирани от висши училища</a:t>
          </a:r>
          <a:r>
            <a:rPr lang="bg-BG" sz="1200" b="0" dirty="0" smtClean="0">
              <a:solidFill>
                <a:schemeClr val="tx2"/>
              </a:solidFill>
            </a:rPr>
            <a:t>; 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3. </a:t>
          </a:r>
          <a:r>
            <a:rPr lang="bg-BG" sz="1200" dirty="0" smtClean="0">
              <a:solidFill>
                <a:schemeClr val="tx2"/>
              </a:solidFill>
            </a:rPr>
            <a:t>Заплащане на такси за кандидатстване във висши училища, за семестриални такси, студентски общежития;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dirty="0" smtClean="0">
              <a:solidFill>
                <a:schemeClr val="tx2"/>
              </a:solidFill>
            </a:rPr>
            <a:t>4. Осигуряване на учебници и учебни помагала, подкрепа за продължаване образованието на ученици и младежи чрез работа с родители;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dirty="0" smtClean="0">
              <a:solidFill>
                <a:schemeClr val="tx2"/>
              </a:solidFill>
            </a:rPr>
            <a:t>5. Адаптиране на учебни материали, които да са достъпни за лица с увреждания.</a:t>
          </a:r>
          <a:endParaRPr lang="bg-BG" sz="1200" b="0" dirty="0" smtClean="0">
            <a:solidFill>
              <a:schemeClr val="tx2"/>
            </a:solidFill>
          </a:endParaRPr>
        </a:p>
        <a:p>
          <a:pPr algn="just">
            <a:lnSpc>
              <a:spcPct val="100000"/>
            </a:lnSpc>
            <a:spcAft>
              <a:spcPts val="0"/>
            </a:spcAft>
          </a:pPr>
          <a:r>
            <a:rPr lang="bg-BG" sz="1200" b="0" dirty="0" smtClean="0">
              <a:solidFill>
                <a:schemeClr val="tx2"/>
              </a:solidFill>
            </a:rPr>
            <a:t>6. Дейности по информация и комуникация, дейности за организация и управление на проекта и др.</a:t>
          </a:r>
        </a:p>
        <a:p>
          <a:pPr algn="just">
            <a:lnSpc>
              <a:spcPct val="100000"/>
            </a:lnSpc>
            <a:spcAft>
              <a:spcPts val="0"/>
            </a:spcAft>
          </a:pPr>
          <a:endParaRPr lang="en-US" sz="1200" b="0" dirty="0">
            <a:solidFill>
              <a:schemeClr val="tx2"/>
            </a:solidFill>
          </a:endParaRPr>
        </a:p>
      </dgm:t>
    </dgm:pt>
    <dgm:pt modelId="{0ABAA5AB-1C84-4A55-9474-139F726A3C77}" type="sibTrans" cxnId="{9FC282AB-DDE9-4BC4-8B54-BB269030BAF0}">
      <dgm:prSet/>
      <dgm:spPr/>
      <dgm:t>
        <a:bodyPr/>
        <a:lstStyle/>
        <a:p>
          <a:endParaRPr lang="en-US"/>
        </a:p>
      </dgm:t>
    </dgm:pt>
    <dgm:pt modelId="{14703067-EF09-4F5A-A64D-6D27872EE4CA}" type="parTrans" cxnId="{9FC282AB-DDE9-4BC4-8B54-BB269030BAF0}">
      <dgm:prSet/>
      <dgm:spPr/>
      <dgm:t>
        <a:bodyPr/>
        <a:lstStyle/>
        <a:p>
          <a:endParaRPr lang="en-US"/>
        </a:p>
      </dgm:t>
    </dgm:pt>
    <dgm:pt modelId="{C9E4F323-2969-492A-AD4B-BD1874670BAC}" type="pres">
      <dgm:prSet presAssocID="{F3F78E58-353D-48AC-9224-09CF2424D88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941D81A-6F57-4713-981D-DF78F7758EE0}" type="pres">
      <dgm:prSet presAssocID="{2F40C243-1959-4A2E-9439-DEA14AE9A8A8}" presName="vertOne" presStyleCnt="0"/>
      <dgm:spPr/>
    </dgm:pt>
    <dgm:pt modelId="{523C4A83-A16F-4DF5-9B4C-2B7D52C823B8}" type="pres">
      <dgm:prSet presAssocID="{2F40C243-1959-4A2E-9439-DEA14AE9A8A8}" presName="txOne" presStyleLbl="node0" presStyleIdx="0" presStyleCnt="1" custScaleY="1229652" custLinFactY="18544" custLinFactNeighborX="15" custLinFactNeighborY="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B1D1DC-9DB7-40D3-818C-19FC9A51623A}" type="pres">
      <dgm:prSet presAssocID="{2F40C243-1959-4A2E-9439-DEA14AE9A8A8}" presName="parTransOne" presStyleCnt="0"/>
      <dgm:spPr/>
    </dgm:pt>
    <dgm:pt modelId="{B25954AF-C033-4D09-8987-C7CE645F7AD2}" type="pres">
      <dgm:prSet presAssocID="{2F40C243-1959-4A2E-9439-DEA14AE9A8A8}" presName="horzOne" presStyleCnt="0"/>
      <dgm:spPr/>
    </dgm:pt>
    <dgm:pt modelId="{B4AB8E16-C172-4800-BA1F-1CB65549367B}" type="pres">
      <dgm:prSet presAssocID="{5ACBC99C-4576-4B6B-AC87-3F4748EF9960}" presName="vertTwo" presStyleCnt="0"/>
      <dgm:spPr/>
    </dgm:pt>
    <dgm:pt modelId="{6454D572-49F6-4E6B-85DF-0FE643182C39}" type="pres">
      <dgm:prSet presAssocID="{5ACBC99C-4576-4B6B-AC87-3F4748EF9960}" presName="txTwo" presStyleLbl="node2" presStyleIdx="0" presStyleCnt="2" custScaleX="102979" custScaleY="2000000" custLinFactY="124607" custLinFactNeighborX="53266" custLinFactNeighborY="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26581E54-E4F8-48DC-9443-462DE2E059B0}" type="pres">
      <dgm:prSet presAssocID="{5ACBC99C-4576-4B6B-AC87-3F4748EF9960}" presName="parTransTwo" presStyleCnt="0"/>
      <dgm:spPr/>
    </dgm:pt>
    <dgm:pt modelId="{71323771-A7FB-4919-B05F-B290863DDBBA}" type="pres">
      <dgm:prSet presAssocID="{5ACBC99C-4576-4B6B-AC87-3F4748EF9960}" presName="horzTwo" presStyleCnt="0"/>
      <dgm:spPr/>
    </dgm:pt>
    <dgm:pt modelId="{CBA5E776-1A5E-4CDC-8C42-8AB1211DD3FD}" type="pres">
      <dgm:prSet presAssocID="{D9E91D6B-6D62-4483-980D-CDBBA7762634}" presName="vertThree" presStyleCnt="0"/>
      <dgm:spPr/>
    </dgm:pt>
    <dgm:pt modelId="{CD6AA59B-55FE-4A03-A0A0-63A148DE0B48}" type="pres">
      <dgm:prSet presAssocID="{D9E91D6B-6D62-4483-980D-CDBBA7762634}" presName="txThree" presStyleLbl="node3" presStyleIdx="0" presStyleCnt="3" custScaleX="981856" custScaleY="1873374" custLinFactX="-38151" custLinFactY="-900000" custLinFactNeighborX="-100000" custLinFactNeighborY="-980244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4C87773F-B39C-4BEA-8277-97B72B170C84}" type="pres">
      <dgm:prSet presAssocID="{D9E91D6B-6D62-4483-980D-CDBBA7762634}" presName="horzThree" presStyleCnt="0"/>
      <dgm:spPr/>
    </dgm:pt>
    <dgm:pt modelId="{415A93D5-5434-4A47-890E-B9A4CF8CCAC3}" type="pres">
      <dgm:prSet presAssocID="{58666EA6-F619-434D-8504-8486CA09B2E7}" presName="sibSpaceThree" presStyleCnt="0"/>
      <dgm:spPr/>
    </dgm:pt>
    <dgm:pt modelId="{90852BE5-DC87-4C01-A7B2-732CAE1420E7}" type="pres">
      <dgm:prSet presAssocID="{B157BE6C-362B-4CB2-9289-20B798817C58}" presName="vertThree" presStyleCnt="0"/>
      <dgm:spPr/>
    </dgm:pt>
    <dgm:pt modelId="{CEB3869B-BCE6-407C-96DB-85CD7E3F1B1F}" type="pres">
      <dgm:prSet presAssocID="{B157BE6C-362B-4CB2-9289-20B798817C58}" presName="txThree" presStyleLbl="node3" presStyleIdx="1" presStyleCnt="3" custScaleX="967724" custScaleY="1744600" custLinFactX="-500000" custLinFactY="51523" custLinFactNeighborX="-517140" custLinFactNeighborY="1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36A765F2-30AD-4BD7-82A3-04A8CE7111A8}" type="pres">
      <dgm:prSet presAssocID="{B157BE6C-362B-4CB2-9289-20B798817C58}" presName="horzThree" presStyleCnt="0"/>
      <dgm:spPr/>
    </dgm:pt>
    <dgm:pt modelId="{D8B04BC6-1EC7-46A7-A0A1-C55D2877AC0A}" type="pres">
      <dgm:prSet presAssocID="{0ABAA5AB-1C84-4A55-9474-139F726A3C77}" presName="sibSpaceTwo" presStyleCnt="0"/>
      <dgm:spPr/>
    </dgm:pt>
    <dgm:pt modelId="{086E3CFE-9F86-4841-82EB-407CFD9A74BC}" type="pres">
      <dgm:prSet presAssocID="{773AFA1C-7EF2-4806-A416-3FF4FDD15556}" presName="vertTwo" presStyleCnt="0"/>
      <dgm:spPr/>
    </dgm:pt>
    <dgm:pt modelId="{F03F96C6-74F7-4D24-A3A3-D86C9BA7B94F}" type="pres">
      <dgm:prSet presAssocID="{773AFA1C-7EF2-4806-A416-3FF4FDD15556}" presName="txTwo" presStyleLbl="node2" presStyleIdx="1" presStyleCnt="2" custScaleX="109801" custScaleY="1179186" custLinFactX="-3636" custLinFactY="2198926" custLinFactNeighborX="-100000" custLinFactNeighborY="220000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1129ACEB-CAF5-413B-9DFA-1B762FE52230}" type="pres">
      <dgm:prSet presAssocID="{773AFA1C-7EF2-4806-A416-3FF4FDD15556}" presName="parTransTwo" presStyleCnt="0"/>
      <dgm:spPr/>
    </dgm:pt>
    <dgm:pt modelId="{DEED88F7-6447-41D2-805F-75C4058BB5BE}" type="pres">
      <dgm:prSet presAssocID="{773AFA1C-7EF2-4806-A416-3FF4FDD15556}" presName="horzTwo" presStyleCnt="0"/>
      <dgm:spPr/>
    </dgm:pt>
    <dgm:pt modelId="{D2C3536A-908E-4E23-A2AA-777762FD00F4}" type="pres">
      <dgm:prSet presAssocID="{4B417E73-D7E1-47F6-8E8D-F86FBF3C0EDE}" presName="vertThree" presStyleCnt="0"/>
      <dgm:spPr/>
    </dgm:pt>
    <dgm:pt modelId="{C8EE1804-9FD7-4191-B3AD-142B3A017152}" type="pres">
      <dgm:prSet presAssocID="{4B417E73-D7E1-47F6-8E8D-F86FBF3C0EDE}" presName="txThree" presStyleLbl="node3" presStyleIdx="2" presStyleCnt="3" custScaleX="938841" custScaleY="1028713" custLinFactY="700000" custLinFactNeighborX="54343" custLinFactNeighborY="723590">
        <dgm:presLayoutVars>
          <dgm:chPref val="3"/>
        </dgm:presLayoutVars>
      </dgm:prSet>
      <dgm:spPr>
        <a:prstGeom prst="roundRect">
          <a:avLst/>
        </a:prstGeom>
      </dgm:spPr>
      <dgm:t>
        <a:bodyPr/>
        <a:lstStyle/>
        <a:p>
          <a:endParaRPr lang="en-US"/>
        </a:p>
      </dgm:t>
    </dgm:pt>
    <dgm:pt modelId="{DC500BCF-5ED6-4734-BB45-34D31A2F16F1}" type="pres">
      <dgm:prSet presAssocID="{4B417E73-D7E1-47F6-8E8D-F86FBF3C0EDE}" presName="horzThree" presStyleCnt="0"/>
      <dgm:spPr/>
    </dgm:pt>
  </dgm:ptLst>
  <dgm:cxnLst>
    <dgm:cxn modelId="{50E70811-60F1-47F0-84F0-47A6B5B3CD04}" type="presOf" srcId="{2F40C243-1959-4A2E-9439-DEA14AE9A8A8}" destId="{523C4A83-A16F-4DF5-9B4C-2B7D52C823B8}" srcOrd="0" destOrd="0" presId="urn:microsoft.com/office/officeart/2005/8/layout/hierarchy4"/>
    <dgm:cxn modelId="{F67D62B1-B21B-4751-A968-04C7E0833D7B}" type="presOf" srcId="{4B417E73-D7E1-47F6-8E8D-F86FBF3C0EDE}" destId="{C8EE1804-9FD7-4191-B3AD-142B3A017152}" srcOrd="0" destOrd="0" presId="urn:microsoft.com/office/officeart/2005/8/layout/hierarchy4"/>
    <dgm:cxn modelId="{9FC282AB-DDE9-4BC4-8B54-BB269030BAF0}" srcId="{2F40C243-1959-4A2E-9439-DEA14AE9A8A8}" destId="{5ACBC99C-4576-4B6B-AC87-3F4748EF9960}" srcOrd="0" destOrd="0" parTransId="{14703067-EF09-4F5A-A64D-6D27872EE4CA}" sibTransId="{0ABAA5AB-1C84-4A55-9474-139F726A3C77}"/>
    <dgm:cxn modelId="{7DBDE849-F275-4777-BDE4-498323249EFD}" type="presOf" srcId="{D9E91D6B-6D62-4483-980D-CDBBA7762634}" destId="{CD6AA59B-55FE-4A03-A0A0-63A148DE0B48}" srcOrd="0" destOrd="0" presId="urn:microsoft.com/office/officeart/2005/8/layout/hierarchy4"/>
    <dgm:cxn modelId="{5389E3AE-0BF3-4E44-8C28-2391F8F5A35F}" type="presOf" srcId="{5ACBC99C-4576-4B6B-AC87-3F4748EF9960}" destId="{6454D572-49F6-4E6B-85DF-0FE643182C39}" srcOrd="0" destOrd="0" presId="urn:microsoft.com/office/officeart/2005/8/layout/hierarchy4"/>
    <dgm:cxn modelId="{95065050-461C-434F-963B-9BDCDCFF2FB2}" srcId="{5ACBC99C-4576-4B6B-AC87-3F4748EF9960}" destId="{D9E91D6B-6D62-4483-980D-CDBBA7762634}" srcOrd="0" destOrd="0" parTransId="{9900E259-84FA-4AB2-97D5-D10F6BB32C94}" sibTransId="{58666EA6-F619-434D-8504-8486CA09B2E7}"/>
    <dgm:cxn modelId="{5DB437BC-0FDA-4F18-82A0-C1126BA32EA7}" srcId="{773AFA1C-7EF2-4806-A416-3FF4FDD15556}" destId="{4B417E73-D7E1-47F6-8E8D-F86FBF3C0EDE}" srcOrd="0" destOrd="0" parTransId="{DA614430-A43D-4AE3-B482-A637D7570A26}" sibTransId="{11A4B525-1960-4931-A398-190A4BF40333}"/>
    <dgm:cxn modelId="{72761A48-E5A6-49F0-9F5C-9E8C70C16C89}" srcId="{F3F78E58-353D-48AC-9224-09CF2424D88A}" destId="{2F40C243-1959-4A2E-9439-DEA14AE9A8A8}" srcOrd="0" destOrd="0" parTransId="{4DA1F285-F766-4104-A5B2-2ADA0AB5E358}" sibTransId="{92937B27-36C0-4DFE-8550-C4133A695711}"/>
    <dgm:cxn modelId="{DEBF9356-4EE6-4634-A9CE-2CC0D3375B40}" srcId="{5ACBC99C-4576-4B6B-AC87-3F4748EF9960}" destId="{B157BE6C-362B-4CB2-9289-20B798817C58}" srcOrd="1" destOrd="0" parTransId="{F104C07E-7945-453D-A360-33395D73D5D5}" sibTransId="{3C1A071C-E917-4B14-9E08-1618F2190489}"/>
    <dgm:cxn modelId="{71F12E60-8182-4D81-8500-B5FA2E311AA8}" srcId="{2F40C243-1959-4A2E-9439-DEA14AE9A8A8}" destId="{773AFA1C-7EF2-4806-A416-3FF4FDD15556}" srcOrd="1" destOrd="0" parTransId="{56EDFD86-C6DD-445C-9884-87BAC7BB4EFE}" sibTransId="{415586C6-374B-4571-8A3F-B5A1F7D05DB5}"/>
    <dgm:cxn modelId="{387C2A58-5438-465B-897F-5266410FEEA5}" type="presOf" srcId="{B157BE6C-362B-4CB2-9289-20B798817C58}" destId="{CEB3869B-BCE6-407C-96DB-85CD7E3F1B1F}" srcOrd="0" destOrd="0" presId="urn:microsoft.com/office/officeart/2005/8/layout/hierarchy4"/>
    <dgm:cxn modelId="{B5F637BF-90C7-49CA-BD18-EB556116D72D}" type="presOf" srcId="{F3F78E58-353D-48AC-9224-09CF2424D88A}" destId="{C9E4F323-2969-492A-AD4B-BD1874670BAC}" srcOrd="0" destOrd="0" presId="urn:microsoft.com/office/officeart/2005/8/layout/hierarchy4"/>
    <dgm:cxn modelId="{B4209CE2-9A7A-4A79-B62F-9F1EDDBCD631}" type="presOf" srcId="{773AFA1C-7EF2-4806-A416-3FF4FDD15556}" destId="{F03F96C6-74F7-4D24-A3A3-D86C9BA7B94F}" srcOrd="0" destOrd="0" presId="urn:microsoft.com/office/officeart/2005/8/layout/hierarchy4"/>
    <dgm:cxn modelId="{6E57D1F9-293E-4BF3-BA30-44CFD696282C}" type="presParOf" srcId="{C9E4F323-2969-492A-AD4B-BD1874670BAC}" destId="{A941D81A-6F57-4713-981D-DF78F7758EE0}" srcOrd="0" destOrd="0" presId="urn:microsoft.com/office/officeart/2005/8/layout/hierarchy4"/>
    <dgm:cxn modelId="{67D7C82F-DEA3-4E4E-904E-3EDA6F89210A}" type="presParOf" srcId="{A941D81A-6F57-4713-981D-DF78F7758EE0}" destId="{523C4A83-A16F-4DF5-9B4C-2B7D52C823B8}" srcOrd="0" destOrd="0" presId="urn:microsoft.com/office/officeart/2005/8/layout/hierarchy4"/>
    <dgm:cxn modelId="{D1560B61-9DBD-4F8E-9C4D-C7898774B445}" type="presParOf" srcId="{A941D81A-6F57-4713-981D-DF78F7758EE0}" destId="{75B1D1DC-9DB7-40D3-818C-19FC9A51623A}" srcOrd="1" destOrd="0" presId="urn:microsoft.com/office/officeart/2005/8/layout/hierarchy4"/>
    <dgm:cxn modelId="{9DA46BA4-88B0-48AE-BA20-688192FC6337}" type="presParOf" srcId="{A941D81A-6F57-4713-981D-DF78F7758EE0}" destId="{B25954AF-C033-4D09-8987-C7CE645F7AD2}" srcOrd="2" destOrd="0" presId="urn:microsoft.com/office/officeart/2005/8/layout/hierarchy4"/>
    <dgm:cxn modelId="{2C4E341F-4572-4734-9F26-181B7E88BA15}" type="presParOf" srcId="{B25954AF-C033-4D09-8987-C7CE645F7AD2}" destId="{B4AB8E16-C172-4800-BA1F-1CB65549367B}" srcOrd="0" destOrd="0" presId="urn:microsoft.com/office/officeart/2005/8/layout/hierarchy4"/>
    <dgm:cxn modelId="{D497A9D0-B12C-43D3-A92C-9F556269A29B}" type="presParOf" srcId="{B4AB8E16-C172-4800-BA1F-1CB65549367B}" destId="{6454D572-49F6-4E6B-85DF-0FE643182C39}" srcOrd="0" destOrd="0" presId="urn:microsoft.com/office/officeart/2005/8/layout/hierarchy4"/>
    <dgm:cxn modelId="{4EA89769-2A5D-457F-AD45-07E377292769}" type="presParOf" srcId="{B4AB8E16-C172-4800-BA1F-1CB65549367B}" destId="{26581E54-E4F8-48DC-9443-462DE2E059B0}" srcOrd="1" destOrd="0" presId="urn:microsoft.com/office/officeart/2005/8/layout/hierarchy4"/>
    <dgm:cxn modelId="{00E8A601-3D8D-41E5-AAA7-94F44BB48511}" type="presParOf" srcId="{B4AB8E16-C172-4800-BA1F-1CB65549367B}" destId="{71323771-A7FB-4919-B05F-B290863DDBBA}" srcOrd="2" destOrd="0" presId="urn:microsoft.com/office/officeart/2005/8/layout/hierarchy4"/>
    <dgm:cxn modelId="{76FAC987-23FA-4369-900B-0B0684B80FF1}" type="presParOf" srcId="{71323771-A7FB-4919-B05F-B290863DDBBA}" destId="{CBA5E776-1A5E-4CDC-8C42-8AB1211DD3FD}" srcOrd="0" destOrd="0" presId="urn:microsoft.com/office/officeart/2005/8/layout/hierarchy4"/>
    <dgm:cxn modelId="{A230C16A-84E7-493E-9827-25E14CEA02C9}" type="presParOf" srcId="{CBA5E776-1A5E-4CDC-8C42-8AB1211DD3FD}" destId="{CD6AA59B-55FE-4A03-A0A0-63A148DE0B48}" srcOrd="0" destOrd="0" presId="urn:microsoft.com/office/officeart/2005/8/layout/hierarchy4"/>
    <dgm:cxn modelId="{8F2C515B-8865-4C1B-B302-1FF2DB6A131A}" type="presParOf" srcId="{CBA5E776-1A5E-4CDC-8C42-8AB1211DD3FD}" destId="{4C87773F-B39C-4BEA-8277-97B72B170C84}" srcOrd="1" destOrd="0" presId="urn:microsoft.com/office/officeart/2005/8/layout/hierarchy4"/>
    <dgm:cxn modelId="{78FF22E8-5B24-495D-8322-9C5EEABCD7F1}" type="presParOf" srcId="{71323771-A7FB-4919-B05F-B290863DDBBA}" destId="{415A93D5-5434-4A47-890E-B9A4CF8CCAC3}" srcOrd="1" destOrd="0" presId="urn:microsoft.com/office/officeart/2005/8/layout/hierarchy4"/>
    <dgm:cxn modelId="{342DAC57-86F2-47ED-AF99-14F8C65D425D}" type="presParOf" srcId="{71323771-A7FB-4919-B05F-B290863DDBBA}" destId="{90852BE5-DC87-4C01-A7B2-732CAE1420E7}" srcOrd="2" destOrd="0" presId="urn:microsoft.com/office/officeart/2005/8/layout/hierarchy4"/>
    <dgm:cxn modelId="{25510013-ADDE-4C30-B5F5-556699194744}" type="presParOf" srcId="{90852BE5-DC87-4C01-A7B2-732CAE1420E7}" destId="{CEB3869B-BCE6-407C-96DB-85CD7E3F1B1F}" srcOrd="0" destOrd="0" presId="urn:microsoft.com/office/officeart/2005/8/layout/hierarchy4"/>
    <dgm:cxn modelId="{D7A3D712-C2C5-486B-A039-062C1D122AF4}" type="presParOf" srcId="{90852BE5-DC87-4C01-A7B2-732CAE1420E7}" destId="{36A765F2-30AD-4BD7-82A3-04A8CE7111A8}" srcOrd="1" destOrd="0" presId="urn:microsoft.com/office/officeart/2005/8/layout/hierarchy4"/>
    <dgm:cxn modelId="{777D9A7A-2719-43D5-BF69-3748B2612E17}" type="presParOf" srcId="{B25954AF-C033-4D09-8987-C7CE645F7AD2}" destId="{D8B04BC6-1EC7-46A7-A0A1-C55D2877AC0A}" srcOrd="1" destOrd="0" presId="urn:microsoft.com/office/officeart/2005/8/layout/hierarchy4"/>
    <dgm:cxn modelId="{AB418742-497F-49E3-9DF8-6EDCE7F436E3}" type="presParOf" srcId="{B25954AF-C033-4D09-8987-C7CE645F7AD2}" destId="{086E3CFE-9F86-4841-82EB-407CFD9A74BC}" srcOrd="2" destOrd="0" presId="urn:microsoft.com/office/officeart/2005/8/layout/hierarchy4"/>
    <dgm:cxn modelId="{2D6763A8-B1FA-4B10-BF54-0F3801EF326C}" type="presParOf" srcId="{086E3CFE-9F86-4841-82EB-407CFD9A74BC}" destId="{F03F96C6-74F7-4D24-A3A3-D86C9BA7B94F}" srcOrd="0" destOrd="0" presId="urn:microsoft.com/office/officeart/2005/8/layout/hierarchy4"/>
    <dgm:cxn modelId="{EDB0689B-C42B-45D0-BCE0-154BAD367DD9}" type="presParOf" srcId="{086E3CFE-9F86-4841-82EB-407CFD9A74BC}" destId="{1129ACEB-CAF5-413B-9DFA-1B762FE52230}" srcOrd="1" destOrd="0" presId="urn:microsoft.com/office/officeart/2005/8/layout/hierarchy4"/>
    <dgm:cxn modelId="{25D804DC-D352-4EE6-A0A0-38F280AEC680}" type="presParOf" srcId="{086E3CFE-9F86-4841-82EB-407CFD9A74BC}" destId="{DEED88F7-6447-41D2-805F-75C4058BB5BE}" srcOrd="2" destOrd="0" presId="urn:microsoft.com/office/officeart/2005/8/layout/hierarchy4"/>
    <dgm:cxn modelId="{B44D76FC-0567-4E43-99CC-C0A7C7B89C35}" type="presParOf" srcId="{DEED88F7-6447-41D2-805F-75C4058BB5BE}" destId="{D2C3536A-908E-4E23-A2AA-777762FD00F4}" srcOrd="0" destOrd="0" presId="urn:microsoft.com/office/officeart/2005/8/layout/hierarchy4"/>
    <dgm:cxn modelId="{11EFDB24-F90D-4CBF-BC0C-FDC2E990DF0E}" type="presParOf" srcId="{D2C3536A-908E-4E23-A2AA-777762FD00F4}" destId="{C8EE1804-9FD7-4191-B3AD-142B3A017152}" srcOrd="0" destOrd="0" presId="urn:microsoft.com/office/officeart/2005/8/layout/hierarchy4"/>
    <dgm:cxn modelId="{CD02EC29-BAB9-46AA-9015-4BB4C64EF125}" type="presParOf" srcId="{D2C3536A-908E-4E23-A2AA-777762FD00F4}" destId="{DC500BCF-5ED6-4734-BB45-34D31A2F16F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05690C-BEE9-4293-9AF1-E9ADD2F8E066}">
      <dsp:nvSpPr>
        <dsp:cNvPr id="0" name=""/>
        <dsp:cNvSpPr/>
      </dsp:nvSpPr>
      <dsp:spPr>
        <a:xfrm rot="5400000">
          <a:off x="6579060" y="-2710745"/>
          <a:ext cx="983087" cy="665468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>
              <a:solidFill>
                <a:schemeClr val="tx2"/>
              </a:solidFill>
            </a:rPr>
            <a:t>Изграждане на регионални научни центрове</a:t>
          </a:r>
          <a:endParaRPr lang="en-US" sz="1600" kern="1200" dirty="0">
            <a:solidFill>
              <a:schemeClr val="tx2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>
              <a:solidFill>
                <a:schemeClr val="tx2"/>
              </a:solidFill>
            </a:rPr>
            <a:t>Уникални научни инфраструктури</a:t>
          </a:r>
          <a:endParaRPr lang="en-US" sz="1600" kern="1200" dirty="0">
            <a:solidFill>
              <a:schemeClr val="tx2"/>
            </a:solidFill>
          </a:endParaRPr>
        </a:p>
      </dsp:txBody>
      <dsp:txXfrm rot="-5400000">
        <a:off x="3743261" y="173044"/>
        <a:ext cx="6606696" cy="887107"/>
      </dsp:txXfrm>
    </dsp:sp>
    <dsp:sp modelId="{E736F62A-2E58-4746-8C12-FFAB5019171B}">
      <dsp:nvSpPr>
        <dsp:cNvPr id="0" name=""/>
        <dsp:cNvSpPr/>
      </dsp:nvSpPr>
      <dsp:spPr>
        <a:xfrm>
          <a:off x="12111" y="0"/>
          <a:ext cx="3743261" cy="12288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200" kern="1200" dirty="0" smtClean="0"/>
            <a:t>Приоритетна ос 1. </a:t>
          </a:r>
          <a:r>
            <a:rPr lang="ru-RU" sz="2200" b="0" i="0" kern="1200" dirty="0" err="1" smtClean="0"/>
            <a:t>Научни</a:t>
          </a:r>
          <a:r>
            <a:rPr lang="ru-RU" sz="2200" b="0" i="0" kern="1200" dirty="0" smtClean="0"/>
            <a:t> </a:t>
          </a:r>
          <a:r>
            <a:rPr lang="ru-RU" sz="2200" b="0" i="0" kern="1200" dirty="0" err="1" smtClean="0"/>
            <a:t>изследвания</a:t>
          </a:r>
          <a:r>
            <a:rPr lang="ru-RU" sz="2200" b="0" i="0" kern="1200" dirty="0" smtClean="0"/>
            <a:t> и технологично развитие</a:t>
          </a:r>
          <a:endParaRPr lang="en-US" sz="2200" kern="1200" dirty="0"/>
        </a:p>
      </dsp:txBody>
      <dsp:txXfrm>
        <a:off x="72099" y="59988"/>
        <a:ext cx="3623285" cy="1108883"/>
      </dsp:txXfrm>
    </dsp:sp>
    <dsp:sp modelId="{3B4DFE86-90BC-495D-8177-0B60234A7E62}">
      <dsp:nvSpPr>
        <dsp:cNvPr id="0" name=""/>
        <dsp:cNvSpPr/>
      </dsp:nvSpPr>
      <dsp:spPr>
        <a:xfrm rot="5400000">
          <a:off x="6163918" y="-1131842"/>
          <a:ext cx="1799561" cy="66481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>
              <a:solidFill>
                <a:schemeClr val="tx2"/>
              </a:solidFill>
            </a:rPr>
            <a:t>Да работим в България</a:t>
          </a:r>
          <a:endParaRPr lang="en-US" sz="1600" kern="1200" dirty="0">
            <a:solidFill>
              <a:schemeClr val="tx2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>
              <a:solidFill>
                <a:schemeClr val="tx2"/>
              </a:solidFill>
            </a:rPr>
            <a:t>Адаптиране на системите за средно професионално и висше образование спрямо изискванията на пазара на труда в България</a:t>
          </a:r>
          <a:endParaRPr lang="en-US" sz="1600" kern="1200" dirty="0">
            <a:solidFill>
              <a:schemeClr val="tx2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>
              <a:solidFill>
                <a:schemeClr val="tx2"/>
              </a:solidFill>
            </a:rPr>
            <a:t>Система за осигуряване на качество в професионалното образование и обучение</a:t>
          </a:r>
          <a:endParaRPr lang="en-US" sz="1600" kern="1200" dirty="0">
            <a:solidFill>
              <a:schemeClr val="tx2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>
              <a:solidFill>
                <a:schemeClr val="tx2"/>
              </a:solidFill>
            </a:rPr>
            <a:t>Въвеждане на </a:t>
          </a:r>
          <a:r>
            <a:rPr lang="bg-BG" sz="1600" kern="1200" dirty="0" err="1" smtClean="0">
              <a:solidFill>
                <a:schemeClr val="tx2"/>
              </a:solidFill>
            </a:rPr>
            <a:t>дуална</a:t>
          </a:r>
          <a:r>
            <a:rPr lang="bg-BG" sz="1600" kern="1200" dirty="0" smtClean="0">
              <a:solidFill>
                <a:schemeClr val="tx2"/>
              </a:solidFill>
            </a:rPr>
            <a:t> система на обучение /ДОМИНО 2/</a:t>
          </a:r>
          <a:endParaRPr lang="en-US" sz="1600" kern="1200" dirty="0">
            <a:solidFill>
              <a:schemeClr val="tx2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>
              <a:solidFill>
                <a:schemeClr val="tx2"/>
              </a:solidFill>
            </a:rPr>
            <a:t>Усъвършенстване на националната система за валидиране</a:t>
          </a:r>
          <a:endParaRPr lang="en-US" sz="1600" kern="1200" dirty="0">
            <a:solidFill>
              <a:schemeClr val="tx2"/>
            </a:solidFill>
          </a:endParaRPr>
        </a:p>
      </dsp:txBody>
      <dsp:txXfrm rot="-5400000">
        <a:off x="3739605" y="1380318"/>
        <a:ext cx="6560341" cy="1623867"/>
      </dsp:txXfrm>
    </dsp:sp>
    <dsp:sp modelId="{ED494820-B1D2-4488-9071-DA434FF50996}">
      <dsp:nvSpPr>
        <dsp:cNvPr id="0" name=""/>
        <dsp:cNvSpPr/>
      </dsp:nvSpPr>
      <dsp:spPr>
        <a:xfrm>
          <a:off x="0" y="1577821"/>
          <a:ext cx="3739605" cy="12288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200" kern="1200" dirty="0" smtClean="0"/>
            <a:t>Приоритетна ос 2. </a:t>
          </a:r>
          <a:r>
            <a:rPr lang="ru-RU" sz="2200" b="0" i="0" kern="1200" dirty="0" smtClean="0"/>
            <a:t>Образование и </a:t>
          </a:r>
          <a:r>
            <a:rPr lang="ru-RU" sz="2200" b="0" i="0" kern="1200" dirty="0" err="1" smtClean="0"/>
            <a:t>учене</a:t>
          </a:r>
          <a:r>
            <a:rPr lang="ru-RU" sz="2200" b="0" i="0" kern="1200" dirty="0" smtClean="0"/>
            <a:t> </a:t>
          </a:r>
          <a:r>
            <a:rPr lang="ru-RU" sz="2200" b="0" i="0" kern="1200" dirty="0" err="1" smtClean="0"/>
            <a:t>през</a:t>
          </a:r>
          <a:r>
            <a:rPr lang="ru-RU" sz="2200" b="0" i="0" kern="1200" dirty="0" smtClean="0"/>
            <a:t> </a:t>
          </a:r>
          <a:r>
            <a:rPr lang="ru-RU" sz="2200" b="0" i="0" kern="1200" dirty="0" err="1" smtClean="0"/>
            <a:t>целия</a:t>
          </a:r>
          <a:r>
            <a:rPr lang="ru-RU" sz="2200" b="0" i="0" kern="1200" dirty="0" smtClean="0"/>
            <a:t> живот</a:t>
          </a:r>
          <a:endParaRPr lang="en-US" sz="2200" kern="1200" dirty="0"/>
        </a:p>
      </dsp:txBody>
      <dsp:txXfrm>
        <a:off x="59988" y="1637809"/>
        <a:ext cx="3619629" cy="1108883"/>
      </dsp:txXfrm>
    </dsp:sp>
    <dsp:sp modelId="{4EE71477-CB97-484D-9040-C4C7D33609F4}">
      <dsp:nvSpPr>
        <dsp:cNvPr id="0" name=""/>
        <dsp:cNvSpPr/>
      </dsp:nvSpPr>
      <dsp:spPr>
        <a:xfrm rot="5400000">
          <a:off x="6579060" y="440561"/>
          <a:ext cx="983087" cy="665468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>
              <a:solidFill>
                <a:schemeClr val="tx2"/>
              </a:solidFill>
            </a:rPr>
            <a:t>Повишаване на капацитета на педагогическите специалисти за работа в мултикултурна среда</a:t>
          </a:r>
          <a:endParaRPr lang="en-US" sz="1600" kern="1200" dirty="0">
            <a:solidFill>
              <a:schemeClr val="tx2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>
              <a:solidFill>
                <a:schemeClr val="tx2"/>
              </a:solidFill>
            </a:rPr>
            <a:t>Подкрепа на уязвими групи за достъп до висше образование</a:t>
          </a:r>
          <a:endParaRPr lang="en-US" sz="1600" kern="1200" dirty="0">
            <a:solidFill>
              <a:schemeClr val="tx2"/>
            </a:solidFill>
          </a:endParaRPr>
        </a:p>
      </dsp:txBody>
      <dsp:txXfrm rot="-5400000">
        <a:off x="3743261" y="3324350"/>
        <a:ext cx="6606696" cy="887107"/>
      </dsp:txXfrm>
    </dsp:sp>
    <dsp:sp modelId="{09DEA4A9-FFCF-4DBF-812E-A1E4CE44A2CE}">
      <dsp:nvSpPr>
        <dsp:cNvPr id="0" name=""/>
        <dsp:cNvSpPr/>
      </dsp:nvSpPr>
      <dsp:spPr>
        <a:xfrm>
          <a:off x="0" y="3153475"/>
          <a:ext cx="3743261" cy="12288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200" kern="1200" dirty="0" smtClean="0"/>
            <a:t>Приоритетна ос 3. </a:t>
          </a:r>
          <a:r>
            <a:rPr lang="ru-RU" sz="2200" b="0" i="0" kern="1200" dirty="0" err="1" smtClean="0"/>
            <a:t>Образователна</a:t>
          </a:r>
          <a:r>
            <a:rPr lang="ru-RU" sz="2200" b="0" i="0" kern="1200" dirty="0" smtClean="0"/>
            <a:t> среда за активно </a:t>
          </a:r>
          <a:r>
            <a:rPr lang="ru-RU" sz="2200" b="0" i="0" kern="1200" dirty="0" err="1" smtClean="0"/>
            <a:t>социално</a:t>
          </a:r>
          <a:r>
            <a:rPr lang="ru-RU" sz="2200" b="0" i="0" kern="1200" dirty="0" smtClean="0"/>
            <a:t> </a:t>
          </a:r>
          <a:r>
            <a:rPr lang="ru-RU" sz="2200" b="0" i="0" kern="1200" dirty="0" err="1" smtClean="0"/>
            <a:t>приобщаване</a:t>
          </a:r>
          <a:endParaRPr lang="en-US" sz="2200" kern="1200" dirty="0"/>
        </a:p>
      </dsp:txBody>
      <dsp:txXfrm>
        <a:off x="59988" y="3213463"/>
        <a:ext cx="3623285" cy="11088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C4A83-A16F-4DF5-9B4C-2B7D52C823B8}">
      <dsp:nvSpPr>
        <dsp:cNvPr id="0" name=""/>
        <dsp:cNvSpPr/>
      </dsp:nvSpPr>
      <dsp:spPr>
        <a:xfrm>
          <a:off x="1046" y="34515"/>
          <a:ext cx="11188094" cy="10162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Процедура „</a:t>
          </a:r>
          <a:r>
            <a:rPr lang="bg-BG" sz="1600" kern="1200" dirty="0" smtClean="0">
              <a:solidFill>
                <a:schemeClr val="bg1"/>
              </a:solidFill>
            </a:rPr>
            <a:t>Изграждане на регионални научни центрове“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Основна цел: Подобряване на капацитета за икономическо развитие на българските региони чрез предоставяне на по-високи и ориентирани към пазарните нужди публични инвестиции в приложни изследвания и научноизследователска инфраструктура.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30812" y="64281"/>
        <a:ext cx="11128562" cy="956745"/>
      </dsp:txXfrm>
    </dsp:sp>
    <dsp:sp modelId="{6454D572-49F6-4E6B-85DF-0FE643182C39}">
      <dsp:nvSpPr>
        <dsp:cNvPr id="0" name=""/>
        <dsp:cNvSpPr/>
      </dsp:nvSpPr>
      <dsp:spPr>
        <a:xfrm>
          <a:off x="3790685" y="1193834"/>
          <a:ext cx="7381120" cy="2058041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9144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u="sng" kern="1200" dirty="0" smtClean="0">
              <a:solidFill>
                <a:schemeClr val="tx2"/>
              </a:solidFill>
            </a:rPr>
            <a:t>Допустими дейности: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1. Извършване на научни изследвания.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2. Дейности, свързани с изграждане и оборудване на регионални научни центрове;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3. Създаване и укрепване на младежки изследователски групи за извършване на изследвания;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4. Създаване и защита на интелектуална собственост - патенти, „</a:t>
          </a:r>
          <a:r>
            <a:rPr lang="bg-BG" sz="1200" b="0" kern="1200" dirty="0" err="1" smtClean="0">
              <a:solidFill>
                <a:schemeClr val="tx2"/>
              </a:solidFill>
            </a:rPr>
            <a:t>ноу</a:t>
          </a:r>
          <a:r>
            <a:rPr lang="bg-BG" sz="1200" b="0" kern="1200" dirty="0" smtClean="0">
              <a:solidFill>
                <a:schemeClr val="tx2"/>
              </a:solidFill>
            </a:rPr>
            <a:t> – </a:t>
          </a:r>
          <a:r>
            <a:rPr lang="bg-BG" sz="1200" b="0" kern="1200" dirty="0" err="1" smtClean="0">
              <a:solidFill>
                <a:schemeClr val="tx2"/>
              </a:solidFill>
            </a:rPr>
            <a:t>хау</a:t>
          </a:r>
          <a:r>
            <a:rPr lang="bg-BG" sz="1200" b="0" kern="1200" dirty="0" smtClean="0">
              <a:solidFill>
                <a:schemeClr val="tx2"/>
              </a:solidFill>
            </a:rPr>
            <a:t>“, търговски марки, лицензи;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5. Участия в национални научни конгреси, конференции, симпозиуми, изложения;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6. Организиране и провеждане на иновативни образователни и обучителни дейности за изследователи;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7. Трансфер и широко популяризиране на знания и резултати от научни изследвания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8. Дейности по информация и комуникация, дейности за организация и управление на проекта и др.</a:t>
          </a:r>
          <a:endParaRPr lang="en-US" sz="1200" b="0" kern="1200" dirty="0">
            <a:solidFill>
              <a:schemeClr val="tx2"/>
            </a:solidFill>
          </a:endParaRPr>
        </a:p>
      </dsp:txBody>
      <dsp:txXfrm>
        <a:off x="3891150" y="1294299"/>
        <a:ext cx="7180190" cy="1857111"/>
      </dsp:txXfrm>
    </dsp:sp>
    <dsp:sp modelId="{CD6AA59B-55FE-4A03-A0A0-63A148DE0B48}">
      <dsp:nvSpPr>
        <dsp:cNvPr id="0" name=""/>
        <dsp:cNvSpPr/>
      </dsp:nvSpPr>
      <dsp:spPr>
        <a:xfrm>
          <a:off x="68058" y="1154226"/>
          <a:ext cx="3610628" cy="168847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bg-BG" sz="1200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кандидати и партньори: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kern="1200" dirty="0" smtClean="0">
              <a:solidFill>
                <a:schemeClr val="tx2"/>
              </a:solidFill>
            </a:rPr>
            <a:t>Научноизследователски организации, регистрирани на територията на България.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Асоциирани партньори </a:t>
          </a:r>
          <a:r>
            <a:rPr lang="bg-BG" sz="1200" kern="1200" dirty="0" smtClean="0">
              <a:solidFill>
                <a:schemeClr val="tx2"/>
              </a:solidFill>
            </a:rPr>
            <a:t>-  местни и регионални власти; местни юридически лица; клъстери; центрове за компетентност и центрове за върхови постижения.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 dirty="0">
            <a:solidFill>
              <a:schemeClr val="tx2"/>
            </a:solidFill>
          </a:endParaRPr>
        </a:p>
      </dsp:txBody>
      <dsp:txXfrm>
        <a:off x="150483" y="1236651"/>
        <a:ext cx="3445778" cy="1523629"/>
      </dsp:txXfrm>
    </dsp:sp>
    <dsp:sp modelId="{CEB3869B-BCE6-407C-96DB-85CD7E3F1B1F}">
      <dsp:nvSpPr>
        <dsp:cNvPr id="0" name=""/>
        <dsp:cNvSpPr/>
      </dsp:nvSpPr>
      <dsp:spPr>
        <a:xfrm>
          <a:off x="82750" y="2994948"/>
          <a:ext cx="3596945" cy="177454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200" u="sng" kern="1200" dirty="0" smtClean="0"/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разходи: </a:t>
          </a: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-Разходи</a:t>
          </a:r>
          <a:r>
            <a:rPr lang="bg-BG" sz="1200" kern="1200" dirty="0" smtClean="0">
              <a:solidFill>
                <a:schemeClr val="tx2"/>
              </a:solidFill>
            </a:rPr>
            <a:t>, свързани с изграждане/реконструкция/модернизиране на Регионални научни центрове и закупуване на ДМА и ДНА; </a:t>
          </a: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-Разходи за извършване на експертизи и проучвания, свързани с НИРД;</a:t>
          </a: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- Разходи за публикуване на научни резултати и др.</a:t>
          </a: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169376" y="3081574"/>
        <a:ext cx="3423693" cy="1601295"/>
      </dsp:txXfrm>
    </dsp:sp>
    <dsp:sp modelId="{F03F96C6-74F7-4D24-A3A3-D86C9BA7B94F}">
      <dsp:nvSpPr>
        <dsp:cNvPr id="0" name=""/>
        <dsp:cNvSpPr/>
      </dsp:nvSpPr>
      <dsp:spPr>
        <a:xfrm>
          <a:off x="3913198" y="3442953"/>
          <a:ext cx="3431200" cy="12635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Бюджет: 100 000 000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Минимален размер на помощта: 1 000 000 – 3 000 000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Максимален размер на помощта: 3 000 000 – 7 000 000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3974879" y="3504634"/>
        <a:ext cx="3307838" cy="1140188"/>
      </dsp:txXfrm>
    </dsp:sp>
    <dsp:sp modelId="{C8EE1804-9FD7-4191-B3AD-142B3A017152}">
      <dsp:nvSpPr>
        <dsp:cNvPr id="0" name=""/>
        <dsp:cNvSpPr/>
      </dsp:nvSpPr>
      <dsp:spPr>
        <a:xfrm>
          <a:off x="7550400" y="3647583"/>
          <a:ext cx="3481600" cy="803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Дата на обявяване: Май 2018 г. </a:t>
          </a:r>
          <a:endParaRPr lang="en-US" sz="1400" kern="1200" dirty="0"/>
        </a:p>
      </dsp:txBody>
      <dsp:txXfrm>
        <a:off x="7589647" y="3686830"/>
        <a:ext cx="3403106" cy="7254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C4A83-A16F-4DF5-9B4C-2B7D52C823B8}">
      <dsp:nvSpPr>
        <dsp:cNvPr id="0" name=""/>
        <dsp:cNvSpPr/>
      </dsp:nvSpPr>
      <dsp:spPr>
        <a:xfrm>
          <a:off x="1046" y="34515"/>
          <a:ext cx="11188094" cy="10162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Процедура </a:t>
          </a:r>
          <a:r>
            <a:rPr lang="bg-BG" sz="1600" kern="1200" dirty="0" smtClean="0"/>
            <a:t>„</a:t>
          </a:r>
          <a:r>
            <a:rPr lang="bg-BG" sz="1600" kern="1200" dirty="0" smtClean="0">
              <a:solidFill>
                <a:schemeClr val="bg1"/>
              </a:solidFill>
            </a:rPr>
            <a:t>Уникални </a:t>
          </a:r>
          <a:r>
            <a:rPr lang="bg-BG" sz="1600" kern="1200" dirty="0" smtClean="0">
              <a:solidFill>
                <a:schemeClr val="bg1"/>
              </a:solidFill>
            </a:rPr>
            <a:t>научни </a:t>
          </a:r>
          <a:r>
            <a:rPr lang="bg-BG" sz="1600" kern="1200" dirty="0" smtClean="0">
              <a:solidFill>
                <a:schemeClr val="bg1"/>
              </a:solidFill>
            </a:rPr>
            <a:t>инфраструктури“</a:t>
          </a:r>
          <a:endParaRPr lang="bg-BG" sz="1600" kern="1200" dirty="0" smtClean="0">
            <a:solidFill>
              <a:schemeClr val="bg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Основна цел: </a:t>
          </a:r>
          <a:r>
            <a:rPr lang="bg-BG" sz="1600" kern="1200" dirty="0" smtClean="0"/>
            <a:t>Р</a:t>
          </a:r>
          <a:r>
            <a:rPr lang="bg-BG" sz="1600" kern="1200" dirty="0" smtClean="0"/>
            <a:t>азвитието на капацитета за извършване на научни изследвания и иновации в България, чрез изграждане на нова и модернизиране на съществуваща уникална научна инфраструктура за осигуряване на достъп на българската научна общност и бизнеса до най-новите научни открития и най-модерните технологии в ЕС. 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30812" y="64281"/>
        <a:ext cx="11128562" cy="956745"/>
      </dsp:txXfrm>
    </dsp:sp>
    <dsp:sp modelId="{6454D572-49F6-4E6B-85DF-0FE643182C39}">
      <dsp:nvSpPr>
        <dsp:cNvPr id="0" name=""/>
        <dsp:cNvSpPr/>
      </dsp:nvSpPr>
      <dsp:spPr>
        <a:xfrm>
          <a:off x="3790685" y="1193834"/>
          <a:ext cx="7381120" cy="2058041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9144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u="sng" kern="1200" dirty="0" smtClean="0">
              <a:solidFill>
                <a:schemeClr val="tx2"/>
              </a:solidFill>
            </a:rPr>
            <a:t>Допустими дейности: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1. Дейности, свързани с изграждане, оборудване и модернизация на </a:t>
          </a:r>
          <a:r>
            <a:rPr lang="bg-BG" sz="1200" b="0" kern="1200" dirty="0" smtClean="0">
              <a:solidFill>
                <a:schemeClr val="tx2"/>
              </a:solidFill>
            </a:rPr>
            <a:t>уникални научноизследователски инфраструктури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2. </a:t>
          </a:r>
          <a:r>
            <a:rPr lang="bg-BG" sz="1200" b="0" kern="1200" dirty="0" smtClean="0">
              <a:solidFill>
                <a:schemeClr val="tx2"/>
              </a:solidFill>
            </a:rPr>
            <a:t>Дейности по свързване/интегриране към паневропейски научни комплекси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3. </a:t>
          </a:r>
          <a:r>
            <a:rPr lang="bg-BG" sz="1200" b="0" kern="1200" dirty="0" smtClean="0">
              <a:solidFill>
                <a:schemeClr val="tx2"/>
              </a:solidFill>
            </a:rPr>
            <a:t>Обучение и мобилност на изследователите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4. </a:t>
          </a:r>
          <a:r>
            <a:rPr lang="bg-BG" sz="1200" b="0" kern="1200" dirty="0" smtClean="0">
              <a:solidFill>
                <a:schemeClr val="tx2"/>
              </a:solidFill>
            </a:rPr>
            <a:t>Повишаване капацитета за работа с международни бази данни и публикации и др.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sz="1200" b="0" kern="1200" dirty="0">
            <a:solidFill>
              <a:schemeClr val="tx2"/>
            </a:solidFill>
          </a:endParaRPr>
        </a:p>
      </dsp:txBody>
      <dsp:txXfrm>
        <a:off x="3891150" y="1294299"/>
        <a:ext cx="7180190" cy="1857111"/>
      </dsp:txXfrm>
    </dsp:sp>
    <dsp:sp modelId="{CD6AA59B-55FE-4A03-A0A0-63A148DE0B48}">
      <dsp:nvSpPr>
        <dsp:cNvPr id="0" name=""/>
        <dsp:cNvSpPr/>
      </dsp:nvSpPr>
      <dsp:spPr>
        <a:xfrm>
          <a:off x="68058" y="1154226"/>
          <a:ext cx="3610628" cy="168847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bg-BG" sz="1200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u="sng" kern="1200" dirty="0" smtClean="0">
              <a:solidFill>
                <a:schemeClr val="tx2"/>
              </a:solidFill>
            </a:rPr>
            <a:t>кандидати </a:t>
          </a:r>
          <a:r>
            <a:rPr lang="bg-BG" sz="1200" u="none" kern="1200" dirty="0" smtClean="0">
              <a:solidFill>
                <a:schemeClr val="tx2"/>
              </a:solidFill>
            </a:rPr>
            <a:t>- </a:t>
          </a:r>
          <a:r>
            <a:rPr lang="bg-BG" sz="1200" kern="1200" dirty="0" smtClean="0">
              <a:solidFill>
                <a:schemeClr val="tx2"/>
              </a:solidFill>
            </a:rPr>
            <a:t>Научноизследователски институти, висши училища, БАН.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партньори </a:t>
          </a:r>
          <a:r>
            <a:rPr lang="bg-BG" sz="1200" kern="1200" dirty="0" smtClean="0">
              <a:solidFill>
                <a:schemeClr val="tx2"/>
              </a:solidFill>
            </a:rPr>
            <a:t>– Научни организации, юридически лица с нестопанска цел.</a:t>
          </a:r>
          <a:endParaRPr lang="en-US" sz="1600" kern="1200" dirty="0">
            <a:solidFill>
              <a:schemeClr val="tx2"/>
            </a:solidFill>
          </a:endParaRPr>
        </a:p>
      </dsp:txBody>
      <dsp:txXfrm>
        <a:off x="150483" y="1236651"/>
        <a:ext cx="3445778" cy="1523629"/>
      </dsp:txXfrm>
    </dsp:sp>
    <dsp:sp modelId="{CEB3869B-BCE6-407C-96DB-85CD7E3F1B1F}">
      <dsp:nvSpPr>
        <dsp:cNvPr id="0" name=""/>
        <dsp:cNvSpPr/>
      </dsp:nvSpPr>
      <dsp:spPr>
        <a:xfrm>
          <a:off x="91977" y="3013421"/>
          <a:ext cx="3596945" cy="177454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u="sng" kern="1200" dirty="0" smtClean="0">
              <a:solidFill>
                <a:schemeClr val="tx2"/>
              </a:solidFill>
            </a:rPr>
            <a:t>разходи: </a:t>
          </a:r>
          <a:endParaRPr lang="bg-BG" sz="1200" u="sng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178603" y="3100047"/>
        <a:ext cx="3423693" cy="1601295"/>
      </dsp:txXfrm>
    </dsp:sp>
    <dsp:sp modelId="{F03F96C6-74F7-4D24-A3A3-D86C9BA7B94F}">
      <dsp:nvSpPr>
        <dsp:cNvPr id="0" name=""/>
        <dsp:cNvSpPr/>
      </dsp:nvSpPr>
      <dsp:spPr>
        <a:xfrm>
          <a:off x="3913198" y="3442953"/>
          <a:ext cx="3431200" cy="12635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Бюджет: </a:t>
          </a:r>
          <a:r>
            <a:rPr lang="bg-BG" sz="1400" kern="1200" dirty="0" smtClean="0"/>
            <a:t>44 </a:t>
          </a:r>
          <a:r>
            <a:rPr lang="bg-BG" sz="1400" kern="1200" dirty="0" smtClean="0"/>
            <a:t>000 000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Минимален размер на помощта: </a:t>
          </a:r>
          <a:r>
            <a:rPr lang="bg-BG" sz="1400" kern="1200" dirty="0" smtClean="0"/>
            <a:t>няма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Максимален размер на помощта: </a:t>
          </a:r>
          <a:r>
            <a:rPr lang="bg-BG" sz="1400" kern="1200" dirty="0" smtClean="0"/>
            <a:t>няма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3974879" y="3504634"/>
        <a:ext cx="3307838" cy="1140188"/>
      </dsp:txXfrm>
    </dsp:sp>
    <dsp:sp modelId="{C8EE1804-9FD7-4191-B3AD-142B3A017152}">
      <dsp:nvSpPr>
        <dsp:cNvPr id="0" name=""/>
        <dsp:cNvSpPr/>
      </dsp:nvSpPr>
      <dsp:spPr>
        <a:xfrm>
          <a:off x="7550400" y="3647583"/>
          <a:ext cx="3481600" cy="8039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Дата на обявяване: </a:t>
          </a:r>
          <a:r>
            <a:rPr lang="bg-BG" sz="1400" kern="1200" dirty="0" smtClean="0"/>
            <a:t>Август </a:t>
          </a:r>
          <a:r>
            <a:rPr lang="bg-BG" sz="1400" kern="1200" dirty="0" smtClean="0"/>
            <a:t>2018 г. </a:t>
          </a:r>
          <a:endParaRPr lang="en-US" sz="1400" kern="1200" dirty="0"/>
        </a:p>
      </dsp:txBody>
      <dsp:txXfrm>
        <a:off x="7589647" y="3686830"/>
        <a:ext cx="3403106" cy="72549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C4A83-A16F-4DF5-9B4C-2B7D52C823B8}">
      <dsp:nvSpPr>
        <dsp:cNvPr id="0" name=""/>
        <dsp:cNvSpPr/>
      </dsp:nvSpPr>
      <dsp:spPr>
        <a:xfrm>
          <a:off x="6602" y="33105"/>
          <a:ext cx="11179289" cy="10353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Процедура </a:t>
          </a:r>
          <a:r>
            <a:rPr lang="bg-BG" sz="1600" kern="1200" dirty="0" smtClean="0"/>
            <a:t>„Да работим в България</a:t>
          </a:r>
          <a:r>
            <a:rPr lang="bg-BG" sz="1600" kern="1200" dirty="0" smtClean="0">
              <a:solidFill>
                <a:schemeClr val="bg1"/>
              </a:solidFill>
            </a:rPr>
            <a:t>“</a:t>
          </a:r>
          <a:endParaRPr lang="bg-BG" sz="1600" kern="1200" dirty="0" smtClean="0">
            <a:solidFill>
              <a:schemeClr val="bg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Основна цел: </a:t>
          </a:r>
          <a:r>
            <a:rPr lang="bg-BG" sz="1600" kern="1200" dirty="0" smtClean="0"/>
            <a:t>О</a:t>
          </a:r>
          <a:r>
            <a:rPr lang="bg-BG" sz="1600" kern="1200" dirty="0" smtClean="0"/>
            <a:t>сигуряване на по-качествено и ефикасно образование по необходими за пазара на труда професии и специалности, посредством целенасочени системни действия за подобряване на качеството на образованието и адаптивността към условията за заетост на завършващите ученици и студенти.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36928" y="63431"/>
        <a:ext cx="11118637" cy="974744"/>
      </dsp:txXfrm>
    </dsp:sp>
    <dsp:sp modelId="{6454D572-49F6-4E6B-85DF-0FE643182C39}">
      <dsp:nvSpPr>
        <dsp:cNvPr id="0" name=""/>
        <dsp:cNvSpPr/>
      </dsp:nvSpPr>
      <dsp:spPr>
        <a:xfrm>
          <a:off x="3734160" y="1176769"/>
          <a:ext cx="7267785" cy="209675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9144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u="sng" kern="1200" dirty="0" smtClean="0">
              <a:solidFill>
                <a:schemeClr val="tx2"/>
              </a:solidFill>
            </a:rPr>
            <a:t>Допустими дейности: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1. </a:t>
          </a:r>
          <a:r>
            <a:rPr lang="bg-BG" sz="1200" kern="1200" dirty="0" smtClean="0">
              <a:solidFill>
                <a:schemeClr val="tx2"/>
              </a:solidFill>
            </a:rPr>
            <a:t>Изграждане и поддържане на национална информационна платформа „наука – образование – бизнес“ за подобряване на комуникацията между бизнеса и професионалните и висши училища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2. </a:t>
          </a:r>
          <a:r>
            <a:rPr lang="bg-BG" sz="1200" kern="1200" dirty="0" smtClean="0">
              <a:solidFill>
                <a:schemeClr val="tx2"/>
              </a:solidFill>
            </a:rPr>
            <a:t>Ориентиране на учащите към специалности, които представляват образователен вход към търсени от работодателите професии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3. </a:t>
          </a:r>
          <a:r>
            <a:rPr lang="bg-BG" sz="1200" kern="1200" dirty="0" smtClean="0">
              <a:solidFill>
                <a:schemeClr val="tx2"/>
              </a:solidFill>
            </a:rPr>
            <a:t>Насърчаване на публично-частното партньорство (включително на регионално ниво) чрез разработване на четири пилотни модела на учебно-тренировъчна база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4. </a:t>
          </a:r>
          <a:r>
            <a:rPr lang="bg-BG" sz="1200" kern="1200" dirty="0" smtClean="0">
              <a:solidFill>
                <a:schemeClr val="tx2"/>
              </a:solidFill>
            </a:rPr>
            <a:t>Създаване и въвеждане на система за проследяване броя на завършилите висше образование, които не са включени в следващи програми за обучение и са започнали работа през първата година след завършването в пилотните браншове</a:t>
          </a:r>
          <a:r>
            <a:rPr lang="bg-BG" sz="1200" b="0" kern="1200" dirty="0" smtClean="0">
              <a:solidFill>
                <a:schemeClr val="tx2"/>
              </a:solidFill>
            </a:rPr>
            <a:t>;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5. Дейности по информация и комуникация, дейности за организация и управление на проекта и др.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sz="1200" b="0" kern="1200" dirty="0">
            <a:solidFill>
              <a:schemeClr val="tx2"/>
            </a:solidFill>
          </a:endParaRPr>
        </a:p>
      </dsp:txBody>
      <dsp:txXfrm>
        <a:off x="3836515" y="1279124"/>
        <a:ext cx="7063075" cy="1892049"/>
      </dsp:txXfrm>
    </dsp:sp>
    <dsp:sp modelId="{CD6AA59B-55FE-4A03-A0A0-63A148DE0B48}">
      <dsp:nvSpPr>
        <dsp:cNvPr id="0" name=""/>
        <dsp:cNvSpPr/>
      </dsp:nvSpPr>
      <dsp:spPr>
        <a:xfrm>
          <a:off x="402282" y="1238536"/>
          <a:ext cx="3030449" cy="1720245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bg-BG" sz="1200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u="sng" kern="1200" dirty="0" smtClean="0">
              <a:solidFill>
                <a:schemeClr val="tx2"/>
              </a:solidFill>
            </a:rPr>
            <a:t>кандидати - </a:t>
          </a:r>
          <a:r>
            <a:rPr lang="bg-BG" sz="1200" kern="1200" dirty="0" smtClean="0">
              <a:solidFill>
                <a:schemeClr val="tx2"/>
              </a:solidFill>
            </a:rPr>
            <a:t>Висши училища  и професионални гимназии (предимно с технически профили)</a:t>
          </a:r>
          <a:r>
            <a:rPr lang="bg-BG" sz="1200" kern="1200" dirty="0" smtClean="0">
              <a:solidFill>
                <a:schemeClr val="tx2"/>
              </a:solidFill>
            </a:rPr>
            <a:t>.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партньори -</a:t>
          </a:r>
          <a:r>
            <a:rPr lang="bg-BG" sz="1200" kern="1200" dirty="0" smtClean="0">
              <a:solidFill>
                <a:schemeClr val="tx2"/>
              </a:solidFill>
            </a:rPr>
            <a:t> МОН, </a:t>
          </a:r>
          <a:r>
            <a:rPr lang="bg-BG" sz="1200" kern="1200" dirty="0" smtClean="0">
              <a:solidFill>
                <a:schemeClr val="tx2"/>
              </a:solidFill>
            </a:rPr>
            <a:t>Национално представителни организации на работниците и служителите</a:t>
          </a:r>
          <a:r>
            <a:rPr lang="bg-BG" sz="1200" kern="1200" dirty="0" smtClean="0">
              <a:solidFill>
                <a:schemeClr val="tx2"/>
              </a:solidFill>
            </a:rPr>
            <a:t>.</a:t>
          </a:r>
          <a:endParaRPr lang="en-US" sz="1600" kern="1200" dirty="0">
            <a:solidFill>
              <a:schemeClr val="tx2"/>
            </a:solidFill>
          </a:endParaRPr>
        </a:p>
      </dsp:txBody>
      <dsp:txXfrm>
        <a:off x="486257" y="1322511"/>
        <a:ext cx="2862499" cy="1552295"/>
      </dsp:txXfrm>
    </dsp:sp>
    <dsp:sp modelId="{CEB3869B-BCE6-407C-96DB-85CD7E3F1B1F}">
      <dsp:nvSpPr>
        <dsp:cNvPr id="0" name=""/>
        <dsp:cNvSpPr/>
      </dsp:nvSpPr>
      <dsp:spPr>
        <a:xfrm>
          <a:off x="440416" y="3123474"/>
          <a:ext cx="2954297" cy="1606635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u="sng" kern="1200" dirty="0" smtClean="0">
              <a:solidFill>
                <a:schemeClr val="tx2"/>
              </a:solidFill>
            </a:rPr>
            <a:t>разходи: </a:t>
          </a:r>
          <a:endParaRPr lang="bg-BG" sz="1200" u="sng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518845" y="3201903"/>
        <a:ext cx="2797439" cy="1449777"/>
      </dsp:txXfrm>
    </dsp:sp>
    <dsp:sp modelId="{F03F96C6-74F7-4D24-A3A3-D86C9BA7B94F}">
      <dsp:nvSpPr>
        <dsp:cNvPr id="0" name=""/>
        <dsp:cNvSpPr/>
      </dsp:nvSpPr>
      <dsp:spPr>
        <a:xfrm>
          <a:off x="4273688" y="3536991"/>
          <a:ext cx="3643497" cy="11391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Бюджет: </a:t>
          </a:r>
          <a:r>
            <a:rPr lang="bg-BG" sz="1400" kern="1200" dirty="0" smtClean="0"/>
            <a:t>2 </a:t>
          </a:r>
          <a:r>
            <a:rPr lang="bg-BG" sz="1400" kern="1200" dirty="0" smtClean="0"/>
            <a:t>000 000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Минимален размер на помощта: </a:t>
          </a:r>
          <a:r>
            <a:rPr lang="bg-BG" sz="1400" kern="1200" dirty="0" smtClean="0"/>
            <a:t>няма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Максимален размер на помощта: </a:t>
          </a:r>
          <a:r>
            <a:rPr lang="bg-BG" sz="1400" kern="1200" dirty="0" smtClean="0"/>
            <a:t>2 000 000 лв.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4329298" y="3592601"/>
        <a:ext cx="3532277" cy="1027953"/>
      </dsp:txXfrm>
    </dsp:sp>
    <dsp:sp modelId="{C8EE1804-9FD7-4191-B3AD-142B3A017152}">
      <dsp:nvSpPr>
        <dsp:cNvPr id="0" name=""/>
        <dsp:cNvSpPr/>
      </dsp:nvSpPr>
      <dsp:spPr>
        <a:xfrm>
          <a:off x="8184211" y="3686595"/>
          <a:ext cx="2599665" cy="8233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Дата на обявяване: </a:t>
          </a:r>
          <a:r>
            <a:rPr lang="bg-BG" sz="1400" kern="1200" dirty="0" smtClean="0"/>
            <a:t>Май </a:t>
          </a:r>
          <a:r>
            <a:rPr lang="bg-BG" sz="1400" kern="1200" dirty="0" smtClean="0"/>
            <a:t>2018 г. </a:t>
          </a:r>
          <a:endParaRPr lang="en-US" sz="1400" kern="1200" dirty="0"/>
        </a:p>
      </dsp:txBody>
      <dsp:txXfrm>
        <a:off x="8224401" y="3726785"/>
        <a:ext cx="2519285" cy="7429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C4A83-A16F-4DF5-9B4C-2B7D52C823B8}">
      <dsp:nvSpPr>
        <dsp:cNvPr id="0" name=""/>
        <dsp:cNvSpPr/>
      </dsp:nvSpPr>
      <dsp:spPr>
        <a:xfrm>
          <a:off x="8859" y="34412"/>
          <a:ext cx="11174774" cy="13305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Процедура </a:t>
          </a:r>
          <a:r>
            <a:rPr lang="bg-BG" sz="1600" kern="1200" dirty="0" smtClean="0"/>
            <a:t>„А</a:t>
          </a:r>
          <a:r>
            <a:rPr lang="bg-BG" sz="1600" kern="1200" dirty="0" smtClean="0"/>
            <a:t>даптиране на системите за средно професионално и висше образование спрямо изискванията на пазара на труда в България </a:t>
          </a:r>
          <a:r>
            <a:rPr lang="bg-BG" sz="1600" kern="1200" dirty="0" smtClean="0">
              <a:solidFill>
                <a:schemeClr val="bg1"/>
              </a:solidFill>
            </a:rPr>
            <a:t>“</a:t>
          </a:r>
          <a:endParaRPr lang="bg-BG" sz="1600" kern="1200" dirty="0" smtClean="0">
            <a:solidFill>
              <a:schemeClr val="bg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Основна цел</a:t>
          </a:r>
          <a:r>
            <a:rPr lang="bg-BG" sz="1600" kern="1200" dirty="0" smtClean="0"/>
            <a:t>: </a:t>
          </a:r>
          <a:r>
            <a:rPr lang="bg-BG" sz="1600" kern="1200" dirty="0" smtClean="0"/>
            <a:t>актуализиране на академичните и учебни програми и плановете в съответствие с изискванията на бизнеса, залегнали в професионалните стандарти и </a:t>
          </a:r>
          <a:r>
            <a:rPr lang="bg-BG" sz="1600" kern="1200" dirty="0" err="1" smtClean="0"/>
            <a:t>компетентностните</a:t>
          </a:r>
          <a:r>
            <a:rPr lang="bg-BG" sz="1600" kern="1200" dirty="0" smtClean="0"/>
            <a:t> профили на длъжности и професии във водещи икономически сектори на българската икономика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47829" y="73382"/>
        <a:ext cx="11096834" cy="1252577"/>
      </dsp:txXfrm>
    </dsp:sp>
    <dsp:sp modelId="{6454D572-49F6-4E6B-85DF-0FE643182C39}">
      <dsp:nvSpPr>
        <dsp:cNvPr id="0" name=""/>
        <dsp:cNvSpPr/>
      </dsp:nvSpPr>
      <dsp:spPr>
        <a:xfrm>
          <a:off x="3789973" y="1500464"/>
          <a:ext cx="7399167" cy="192185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9144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u="sng" kern="1200" dirty="0" smtClean="0">
              <a:solidFill>
                <a:schemeClr val="tx2"/>
              </a:solidFill>
            </a:rPr>
            <a:t>Допустими дейности: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1. </a:t>
          </a:r>
          <a:r>
            <a:rPr lang="bg-BG" sz="1200" kern="1200" dirty="0" smtClean="0">
              <a:solidFill>
                <a:schemeClr val="tx2"/>
              </a:solidFill>
            </a:rPr>
            <a:t>Създаване на концепция и разработване на модул за управление на академични планове и програми интегриран със системата </a:t>
          </a:r>
          <a:r>
            <a:rPr lang="bg-BG" sz="1200" kern="1200" dirty="0" err="1" smtClean="0">
              <a:solidFill>
                <a:schemeClr val="tx2"/>
              </a:solidFill>
            </a:rPr>
            <a:t>MyCompetence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2. </a:t>
          </a:r>
          <a:r>
            <a:rPr lang="bg-BG" sz="1200" kern="1200" dirty="0" smtClean="0">
              <a:solidFill>
                <a:schemeClr val="tx2"/>
              </a:solidFill>
            </a:rPr>
            <a:t>Създаване на концепция и разработване на модул за управление на учебни планове и програми в професионалното образование интегриран със системата </a:t>
          </a:r>
          <a:r>
            <a:rPr lang="bg-BG" sz="1200" kern="1200" dirty="0" err="1" smtClean="0">
              <a:solidFill>
                <a:schemeClr val="tx2"/>
              </a:solidFill>
            </a:rPr>
            <a:t>MyCompetence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3. </a:t>
          </a:r>
          <a:r>
            <a:rPr lang="bg-BG" sz="1200" kern="1200" dirty="0" smtClean="0">
              <a:solidFill>
                <a:schemeClr val="tx2"/>
              </a:solidFill>
            </a:rPr>
            <a:t>Създаване на модел за преход и надграждане на умения от професионално образование и обучение към висше образование интегриран със системата </a:t>
          </a:r>
          <a:r>
            <a:rPr lang="bg-BG" sz="1200" kern="1200" dirty="0" err="1" smtClean="0">
              <a:solidFill>
                <a:schemeClr val="tx2"/>
              </a:solidFill>
            </a:rPr>
            <a:t>MyCompetence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4. Дейности по информация и комуникация, дейности за организация и управление на проекта и др.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sz="1200" b="0" kern="1200" dirty="0">
            <a:solidFill>
              <a:schemeClr val="tx2"/>
            </a:solidFill>
          </a:endParaRPr>
        </a:p>
      </dsp:txBody>
      <dsp:txXfrm>
        <a:off x="3883790" y="1594281"/>
        <a:ext cx="7211533" cy="1734225"/>
      </dsp:txXfrm>
    </dsp:sp>
    <dsp:sp modelId="{CD6AA59B-55FE-4A03-A0A0-63A148DE0B48}">
      <dsp:nvSpPr>
        <dsp:cNvPr id="0" name=""/>
        <dsp:cNvSpPr/>
      </dsp:nvSpPr>
      <dsp:spPr>
        <a:xfrm>
          <a:off x="315591" y="1495362"/>
          <a:ext cx="3140285" cy="1677792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u="sng" kern="1200" dirty="0" smtClean="0">
              <a:solidFill>
                <a:schemeClr val="tx2"/>
              </a:solidFill>
            </a:rPr>
            <a:t>кандидати и партньори: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kern="1200" dirty="0" smtClean="0">
              <a:solidFill>
                <a:schemeClr val="tx2"/>
              </a:solidFill>
            </a:rPr>
            <a:t>Министерство на образование и науката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Асоциирани партньори </a:t>
          </a:r>
          <a:r>
            <a:rPr lang="bg-BG" sz="1200" kern="1200" dirty="0" smtClean="0">
              <a:solidFill>
                <a:schemeClr val="tx2"/>
              </a:solidFill>
            </a:rPr>
            <a:t>- </a:t>
          </a:r>
          <a:r>
            <a:rPr lang="bg-BG" sz="1200" kern="1200" dirty="0" smtClean="0">
              <a:solidFill>
                <a:schemeClr val="tx2"/>
              </a:solidFill>
            </a:rPr>
            <a:t>висши училища; професионални гимназии; Национална агенция за професионално образование и обучение (НАПОО)</a:t>
          </a:r>
          <a:r>
            <a:rPr lang="bg-BG" sz="1200" kern="1200" dirty="0" smtClean="0">
              <a:solidFill>
                <a:schemeClr val="tx2"/>
              </a:solidFill>
            </a:rPr>
            <a:t>.</a:t>
          </a:r>
          <a:endParaRPr lang="en-US" sz="1600" kern="1200" dirty="0">
            <a:solidFill>
              <a:schemeClr val="tx2"/>
            </a:solidFill>
          </a:endParaRPr>
        </a:p>
      </dsp:txBody>
      <dsp:txXfrm>
        <a:off x="397494" y="1577265"/>
        <a:ext cx="2976479" cy="1513986"/>
      </dsp:txXfrm>
    </dsp:sp>
    <dsp:sp modelId="{CEB3869B-BCE6-407C-96DB-85CD7E3F1B1F}">
      <dsp:nvSpPr>
        <dsp:cNvPr id="0" name=""/>
        <dsp:cNvSpPr/>
      </dsp:nvSpPr>
      <dsp:spPr>
        <a:xfrm>
          <a:off x="304260" y="3350146"/>
          <a:ext cx="3058868" cy="150593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u="sng" kern="1200" dirty="0" smtClean="0">
              <a:solidFill>
                <a:schemeClr val="tx2"/>
              </a:solidFill>
            </a:rPr>
            <a:t>разходи: </a:t>
          </a:r>
          <a:endParaRPr lang="bg-BG" sz="1200" u="sng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377774" y="3423660"/>
        <a:ext cx="2911840" cy="1358911"/>
      </dsp:txXfrm>
    </dsp:sp>
    <dsp:sp modelId="{F03F96C6-74F7-4D24-A3A3-D86C9BA7B94F}">
      <dsp:nvSpPr>
        <dsp:cNvPr id="0" name=""/>
        <dsp:cNvSpPr/>
      </dsp:nvSpPr>
      <dsp:spPr>
        <a:xfrm>
          <a:off x="4363541" y="3655773"/>
          <a:ext cx="3678862" cy="10361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Бюджет: </a:t>
          </a:r>
          <a:r>
            <a:rPr lang="bg-BG" sz="1400" kern="1200" dirty="0" smtClean="0"/>
            <a:t>2 </a:t>
          </a:r>
          <a:r>
            <a:rPr lang="bg-BG" sz="1400" kern="1200" dirty="0" smtClean="0"/>
            <a:t>000 000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Минимален размер на помощта: </a:t>
          </a:r>
          <a:r>
            <a:rPr lang="bg-BG" sz="1400" kern="1200" dirty="0" smtClean="0"/>
            <a:t>няма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Максимален размер на помощта: </a:t>
          </a:r>
          <a:r>
            <a:rPr lang="bg-BG" sz="1400" kern="1200" dirty="0" smtClean="0"/>
            <a:t>2 000 000 лв.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4414122" y="3706354"/>
        <a:ext cx="3577700" cy="935003"/>
      </dsp:txXfrm>
    </dsp:sp>
    <dsp:sp modelId="{C8EE1804-9FD7-4191-B3AD-142B3A017152}">
      <dsp:nvSpPr>
        <dsp:cNvPr id="0" name=""/>
        <dsp:cNvSpPr/>
      </dsp:nvSpPr>
      <dsp:spPr>
        <a:xfrm>
          <a:off x="8443934" y="3695860"/>
          <a:ext cx="2328049" cy="9441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Дата на обявяване: </a:t>
          </a:r>
          <a:r>
            <a:rPr lang="bg-BG" sz="1400" kern="1200" dirty="0" smtClean="0"/>
            <a:t>Май </a:t>
          </a:r>
          <a:r>
            <a:rPr lang="bg-BG" sz="1400" kern="1200" dirty="0" smtClean="0"/>
            <a:t>2018 г. </a:t>
          </a:r>
          <a:endParaRPr lang="en-US" sz="1400" kern="1200" dirty="0"/>
        </a:p>
      </dsp:txBody>
      <dsp:txXfrm>
        <a:off x="8490023" y="3741949"/>
        <a:ext cx="2235871" cy="85195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C4A83-A16F-4DF5-9B4C-2B7D52C823B8}">
      <dsp:nvSpPr>
        <dsp:cNvPr id="0" name=""/>
        <dsp:cNvSpPr/>
      </dsp:nvSpPr>
      <dsp:spPr>
        <a:xfrm>
          <a:off x="11541" y="33846"/>
          <a:ext cx="11400390" cy="11872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Процедура </a:t>
          </a:r>
          <a:r>
            <a:rPr lang="bg-BG" sz="1600" kern="1200" dirty="0" smtClean="0"/>
            <a:t>„С</a:t>
          </a:r>
          <a:r>
            <a:rPr lang="bg-BG" sz="1600" kern="1200" dirty="0" smtClean="0"/>
            <a:t>истема за осигуряване на качество в професионалното образование и обучение</a:t>
          </a:r>
          <a:r>
            <a:rPr lang="bg-BG" sz="1600" kern="1200" dirty="0" smtClean="0">
              <a:solidFill>
                <a:schemeClr val="bg1"/>
              </a:solidFill>
            </a:rPr>
            <a:t>“</a:t>
          </a:r>
          <a:endParaRPr lang="bg-BG" sz="1600" kern="1200" dirty="0" smtClean="0">
            <a:solidFill>
              <a:schemeClr val="bg1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Основна цел</a:t>
          </a:r>
          <a:r>
            <a:rPr lang="bg-BG" sz="1600" kern="1200" dirty="0" smtClean="0"/>
            <a:t>: С</a:t>
          </a:r>
          <a:r>
            <a:rPr lang="bg-BG" sz="1600" kern="1200" dirty="0" smtClean="0"/>
            <a:t>истематично развиване на градивни елементи и работещи механизми в рамките на цикъла за осигуряване на качеството в ПОО от планирането, през предлагането, до оценяването и преразглеждането на „образователната и обучителната оферта” както в професионалното образование, така и в професионалното обучение.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46314" y="68619"/>
        <a:ext cx="11330844" cy="1117684"/>
      </dsp:txXfrm>
    </dsp:sp>
    <dsp:sp modelId="{6454D572-49F6-4E6B-85DF-0FE643182C39}">
      <dsp:nvSpPr>
        <dsp:cNvPr id="0" name=""/>
        <dsp:cNvSpPr/>
      </dsp:nvSpPr>
      <dsp:spPr>
        <a:xfrm>
          <a:off x="3784695" y="1376093"/>
          <a:ext cx="7488567" cy="1931002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9144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bg-BG" sz="1200" b="0" u="sng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b="0" u="sng" kern="1200" dirty="0" smtClean="0">
              <a:solidFill>
                <a:schemeClr val="tx2"/>
              </a:solidFill>
            </a:rPr>
            <a:t>дейности: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1. </a:t>
          </a:r>
          <a:r>
            <a:rPr lang="bg-BG" sz="1200" kern="1200" dirty="0" smtClean="0">
              <a:solidFill>
                <a:schemeClr val="tx2"/>
              </a:solidFill>
            </a:rPr>
            <a:t>Анализ на системата и на нормативната рамка за осигуряване/управление на качеството на професионалното образование и обучение в България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2. </a:t>
          </a:r>
          <a:r>
            <a:rPr lang="bg-BG" sz="1200" kern="1200" dirty="0" smtClean="0">
              <a:solidFill>
                <a:schemeClr val="tx2"/>
              </a:solidFill>
            </a:rPr>
            <a:t>Провеждане на обучения сред заинтересованите страни с цел повишаване на капацитета за осигуряване и управление на качеството на ПОО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3. </a:t>
          </a:r>
          <a:r>
            <a:rPr lang="bg-BG" sz="1200" kern="1200" dirty="0" smtClean="0">
              <a:solidFill>
                <a:schemeClr val="tx2"/>
              </a:solidFill>
            </a:rPr>
            <a:t>Тестване/пилотно внедряване на инструменти и механизми в 50 пилотни училища, вкл. подкрепени по Оперативна програма „Региони в растеж“;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4.</a:t>
          </a:r>
          <a:r>
            <a:rPr lang="bg-BG" sz="1200" kern="1200" dirty="0" smtClean="0">
              <a:solidFill>
                <a:schemeClr val="tx2"/>
              </a:solidFill>
            </a:rPr>
            <a:t> Провеждане на информационна кампания за популяризиране качеството и предимствата на професионалното образование и обучение на пазара на труда;</a:t>
          </a:r>
          <a:endParaRPr lang="bg-BG" sz="1200" b="0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5. Дейности по информация и комуникация, дейности за организация и управление на проекта и др.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sz="1200" b="0" kern="1200" dirty="0">
            <a:solidFill>
              <a:schemeClr val="tx2"/>
            </a:solidFill>
          </a:endParaRPr>
        </a:p>
      </dsp:txBody>
      <dsp:txXfrm>
        <a:off x="3878959" y="1470357"/>
        <a:ext cx="7300039" cy="1742474"/>
      </dsp:txXfrm>
    </dsp:sp>
    <dsp:sp modelId="{CD6AA59B-55FE-4A03-A0A0-63A148DE0B48}">
      <dsp:nvSpPr>
        <dsp:cNvPr id="0" name=""/>
        <dsp:cNvSpPr/>
      </dsp:nvSpPr>
      <dsp:spPr>
        <a:xfrm>
          <a:off x="0" y="1331249"/>
          <a:ext cx="3660431" cy="180874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 кандидат - </a:t>
          </a:r>
          <a:r>
            <a:rPr lang="bg-BG" sz="1200" kern="1200" dirty="0" smtClean="0">
              <a:solidFill>
                <a:schemeClr val="tx2"/>
              </a:solidFill>
            </a:rPr>
            <a:t>Министерство на образование и науката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партньори</a:t>
          </a:r>
          <a:r>
            <a:rPr lang="bg-BG" sz="1200" kern="1200" dirty="0" smtClean="0">
              <a:solidFill>
                <a:schemeClr val="tx2"/>
              </a:solidFill>
            </a:rPr>
            <a:t> - </a:t>
          </a:r>
          <a:r>
            <a:rPr lang="bg-BG" sz="1200" kern="1200" dirty="0" smtClean="0">
              <a:solidFill>
                <a:schemeClr val="tx2"/>
              </a:solidFill>
            </a:rPr>
            <a:t>Национална агенция за професионално образование и обучение (НАПОО), Национално признати организации на работодателите (БТПП, КРИБ, БСК, АИКБ, ССИ); Национално признати организации на работници и служители (КНСБ, КТ „Подкрепа“).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Асоциирани партньори - </a:t>
          </a:r>
          <a:r>
            <a:rPr lang="bg-BG" sz="1200" kern="1200" dirty="0" smtClean="0">
              <a:solidFill>
                <a:schemeClr val="tx2"/>
              </a:solidFill>
            </a:rPr>
            <a:t>Агенция по заетостта, МТСП.</a:t>
          </a:r>
          <a:endParaRPr lang="en-US" sz="1600" kern="1200" dirty="0">
            <a:solidFill>
              <a:schemeClr val="tx2"/>
            </a:solidFill>
          </a:endParaRPr>
        </a:p>
      </dsp:txBody>
      <dsp:txXfrm>
        <a:off x="88296" y="1419545"/>
        <a:ext cx="3483839" cy="1632152"/>
      </dsp:txXfrm>
    </dsp:sp>
    <dsp:sp modelId="{CEB3869B-BCE6-407C-96DB-85CD7E3F1B1F}">
      <dsp:nvSpPr>
        <dsp:cNvPr id="0" name=""/>
        <dsp:cNvSpPr/>
      </dsp:nvSpPr>
      <dsp:spPr>
        <a:xfrm>
          <a:off x="0" y="3292962"/>
          <a:ext cx="3567483" cy="166590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u="sng" kern="1200" dirty="0" smtClean="0">
              <a:solidFill>
                <a:schemeClr val="tx2"/>
              </a:solidFill>
            </a:rPr>
            <a:t>разходи: </a:t>
          </a:r>
          <a:endParaRPr lang="bg-BG" sz="1200" u="sng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81323" y="3374285"/>
        <a:ext cx="3404837" cy="1503254"/>
      </dsp:txXfrm>
    </dsp:sp>
    <dsp:sp modelId="{F03F96C6-74F7-4D24-A3A3-D86C9BA7B94F}">
      <dsp:nvSpPr>
        <dsp:cNvPr id="0" name=""/>
        <dsp:cNvSpPr/>
      </dsp:nvSpPr>
      <dsp:spPr>
        <a:xfrm>
          <a:off x="3899399" y="3600175"/>
          <a:ext cx="3858158" cy="1138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Бюджет: </a:t>
          </a:r>
          <a:r>
            <a:rPr lang="bg-BG" sz="1400" kern="1200" dirty="0" smtClean="0"/>
            <a:t>3 </a:t>
          </a:r>
          <a:r>
            <a:rPr lang="bg-BG" sz="1400" kern="1200" dirty="0" smtClean="0"/>
            <a:t>000 000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Минимален размер на помощта: </a:t>
          </a:r>
          <a:r>
            <a:rPr lang="bg-BG" sz="1400" kern="1200" dirty="0" smtClean="0"/>
            <a:t>няма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Максимален размер на помощта: </a:t>
          </a:r>
          <a:r>
            <a:rPr lang="bg-BG" sz="1400" kern="1200" dirty="0" smtClean="0"/>
            <a:t>3 000 000 лв.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3954976" y="3655752"/>
        <a:ext cx="3747004" cy="1027351"/>
      </dsp:txXfrm>
    </dsp:sp>
    <dsp:sp modelId="{C8EE1804-9FD7-4191-B3AD-142B3A017152}">
      <dsp:nvSpPr>
        <dsp:cNvPr id="0" name=""/>
        <dsp:cNvSpPr/>
      </dsp:nvSpPr>
      <dsp:spPr>
        <a:xfrm>
          <a:off x="7919983" y="3728608"/>
          <a:ext cx="3500068" cy="99322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Дата на обявяване: </a:t>
          </a:r>
          <a:r>
            <a:rPr lang="bg-BG" sz="1400" kern="1200" dirty="0" smtClean="0"/>
            <a:t>Януари </a:t>
          </a:r>
          <a:r>
            <a:rPr lang="bg-BG" sz="1400" kern="1200" dirty="0" smtClean="0"/>
            <a:t>2018 г. </a:t>
          </a:r>
          <a:endParaRPr lang="en-US" sz="1400" kern="1200" dirty="0"/>
        </a:p>
      </dsp:txBody>
      <dsp:txXfrm>
        <a:off x="7968468" y="3777093"/>
        <a:ext cx="3403098" cy="89625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C4A83-A16F-4DF5-9B4C-2B7D52C823B8}">
      <dsp:nvSpPr>
        <dsp:cNvPr id="0" name=""/>
        <dsp:cNvSpPr/>
      </dsp:nvSpPr>
      <dsp:spPr>
        <a:xfrm>
          <a:off x="11541" y="33846"/>
          <a:ext cx="11400390" cy="11872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Процедура </a:t>
          </a:r>
          <a:r>
            <a:rPr lang="bg-BG" sz="1600" kern="1200" dirty="0" smtClean="0"/>
            <a:t>„В</a:t>
          </a:r>
          <a:r>
            <a:rPr lang="bg-BG" sz="1600" kern="1200" dirty="0" smtClean="0"/>
            <a:t>ъвеждане на </a:t>
          </a:r>
          <a:r>
            <a:rPr lang="bg-BG" sz="1600" kern="1200" dirty="0" err="1" smtClean="0"/>
            <a:t>дуална</a:t>
          </a:r>
          <a:r>
            <a:rPr lang="bg-BG" sz="1600" kern="1200" dirty="0" smtClean="0"/>
            <a:t> система на обучение (ДОМИНО 2)</a:t>
          </a:r>
          <a:r>
            <a:rPr lang="bg-BG" sz="1600" kern="1200" dirty="0" smtClean="0">
              <a:solidFill>
                <a:schemeClr val="bg1"/>
              </a:solidFill>
            </a:rPr>
            <a:t>“ /Компонент 1/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Основна </a:t>
          </a:r>
          <a:r>
            <a:rPr lang="bg-BG" sz="1600" kern="1200" dirty="0" smtClean="0"/>
            <a:t>цел</a:t>
          </a:r>
          <a:r>
            <a:rPr lang="bg-BG" sz="1600" kern="1200" dirty="0" smtClean="0"/>
            <a:t>: В</a:t>
          </a:r>
          <a:r>
            <a:rPr lang="bg-BG" sz="1600" kern="1200" dirty="0" smtClean="0"/>
            <a:t>ъвеждане на </a:t>
          </a:r>
          <a:r>
            <a:rPr lang="bg-BG" sz="1600" kern="1200" dirty="0" err="1" smtClean="0"/>
            <a:t>дуалната</a:t>
          </a:r>
          <a:r>
            <a:rPr lang="bg-BG" sz="1600" kern="1200" dirty="0" smtClean="0"/>
            <a:t> система на обучение в България и по-конкретно създаване на тясна обвързаност между образователната система и реалните потребности на пазара на труда. 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46314" y="68619"/>
        <a:ext cx="11330844" cy="1117684"/>
      </dsp:txXfrm>
    </dsp:sp>
    <dsp:sp modelId="{6454D572-49F6-4E6B-85DF-0FE643182C39}">
      <dsp:nvSpPr>
        <dsp:cNvPr id="0" name=""/>
        <dsp:cNvSpPr/>
      </dsp:nvSpPr>
      <dsp:spPr>
        <a:xfrm>
          <a:off x="3839089" y="1339148"/>
          <a:ext cx="7488567" cy="1931002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9144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bg-BG" sz="1200" b="0" u="sng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b="0" u="sng" kern="1200" dirty="0" smtClean="0">
              <a:solidFill>
                <a:schemeClr val="tx2"/>
              </a:solidFill>
            </a:rPr>
            <a:t>дейности: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1. </a:t>
          </a:r>
          <a:r>
            <a:rPr lang="bg-BG" sz="1200" kern="1200" dirty="0" smtClean="0">
              <a:solidFill>
                <a:schemeClr val="tx2"/>
              </a:solidFill>
            </a:rPr>
            <a:t>Анализ на съществуващите практики и пилотни проекти с предложения за изграждане на националния модел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2. </a:t>
          </a:r>
          <a:r>
            <a:rPr lang="bg-BG" sz="1200" kern="1200" dirty="0" smtClean="0">
              <a:solidFill>
                <a:schemeClr val="tx2"/>
              </a:solidFill>
            </a:rPr>
            <a:t>Определяне на 15 професии, за които да бъде въведено </a:t>
          </a:r>
          <a:r>
            <a:rPr lang="bg-BG" sz="1200" kern="1200" dirty="0" err="1" smtClean="0">
              <a:solidFill>
                <a:schemeClr val="tx2"/>
              </a:solidFill>
            </a:rPr>
            <a:t>дуално</a:t>
          </a:r>
          <a:r>
            <a:rPr lang="bg-BG" sz="1200" kern="1200" dirty="0" smtClean="0">
              <a:solidFill>
                <a:schemeClr val="tx2"/>
              </a:solidFill>
            </a:rPr>
            <a:t> професионално обучение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3. </a:t>
          </a:r>
          <a:r>
            <a:rPr lang="bg-BG" sz="1200" kern="1200" dirty="0" smtClean="0">
              <a:solidFill>
                <a:schemeClr val="tx2"/>
              </a:solidFill>
            </a:rPr>
            <a:t>Разработване на документация, ръководства, програми, тестове, изпитни програми;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4.</a:t>
          </a:r>
          <a:r>
            <a:rPr lang="bg-BG" sz="1200" kern="1200" dirty="0" smtClean="0">
              <a:solidFill>
                <a:schemeClr val="tx2"/>
              </a:solidFill>
            </a:rPr>
            <a:t> Обучение на педагогически специалисти и наставници;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5. Организиране и провеждане на </a:t>
          </a:r>
          <a:r>
            <a:rPr lang="bg-BG" sz="1200" kern="1200" dirty="0" smtClean="0">
              <a:solidFill>
                <a:schemeClr val="tx2"/>
              </a:solidFill>
            </a:rPr>
            <a:t>Национална информационно-комуникационна кампания;</a:t>
          </a:r>
          <a:endParaRPr lang="bg-BG" sz="1200" b="0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6. Дейности по информация и комуникация, дейности за организация и управление на проекта и др.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sz="1200" b="0" kern="1200" dirty="0">
            <a:solidFill>
              <a:schemeClr val="tx2"/>
            </a:solidFill>
          </a:endParaRPr>
        </a:p>
      </dsp:txBody>
      <dsp:txXfrm>
        <a:off x="3933353" y="1433412"/>
        <a:ext cx="7300039" cy="1742474"/>
      </dsp:txXfrm>
    </dsp:sp>
    <dsp:sp modelId="{CD6AA59B-55FE-4A03-A0A0-63A148DE0B48}">
      <dsp:nvSpPr>
        <dsp:cNvPr id="0" name=""/>
        <dsp:cNvSpPr/>
      </dsp:nvSpPr>
      <dsp:spPr>
        <a:xfrm>
          <a:off x="0" y="1331249"/>
          <a:ext cx="3660431" cy="180874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 кандидат - </a:t>
          </a:r>
          <a:r>
            <a:rPr lang="bg-BG" sz="1200" kern="1200" dirty="0" smtClean="0">
              <a:solidFill>
                <a:schemeClr val="tx2"/>
              </a:solidFill>
            </a:rPr>
            <a:t>Министерство на образование и науката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 партньор</a:t>
          </a:r>
          <a:r>
            <a:rPr lang="bg-BG" sz="1200" kern="1200" dirty="0" smtClean="0">
              <a:solidFill>
                <a:schemeClr val="tx2"/>
              </a:solidFill>
            </a:rPr>
            <a:t> - </a:t>
          </a:r>
          <a:r>
            <a:rPr lang="bg-BG" sz="1200" kern="1200" dirty="0" smtClean="0">
              <a:solidFill>
                <a:schemeClr val="tx2"/>
              </a:solidFill>
            </a:rPr>
            <a:t>Национална агенция за професионално образование и обучение (НАПОО). </a:t>
          </a:r>
        </a:p>
      </dsp:txBody>
      <dsp:txXfrm>
        <a:off x="88296" y="1419545"/>
        <a:ext cx="3483839" cy="1632152"/>
      </dsp:txXfrm>
    </dsp:sp>
    <dsp:sp modelId="{CEB3869B-BCE6-407C-96DB-85CD7E3F1B1F}">
      <dsp:nvSpPr>
        <dsp:cNvPr id="0" name=""/>
        <dsp:cNvSpPr/>
      </dsp:nvSpPr>
      <dsp:spPr>
        <a:xfrm>
          <a:off x="0" y="3292962"/>
          <a:ext cx="3567483" cy="166590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u="sng" kern="1200" dirty="0" smtClean="0">
              <a:solidFill>
                <a:schemeClr val="tx2"/>
              </a:solidFill>
            </a:rPr>
            <a:t>разходи: </a:t>
          </a:r>
          <a:endParaRPr lang="bg-BG" sz="1200" u="sng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81323" y="3374285"/>
        <a:ext cx="3404837" cy="1503254"/>
      </dsp:txXfrm>
    </dsp:sp>
    <dsp:sp modelId="{F03F96C6-74F7-4D24-A3A3-D86C9BA7B94F}">
      <dsp:nvSpPr>
        <dsp:cNvPr id="0" name=""/>
        <dsp:cNvSpPr/>
      </dsp:nvSpPr>
      <dsp:spPr>
        <a:xfrm>
          <a:off x="3899399" y="3600175"/>
          <a:ext cx="3858158" cy="1138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Бюджет: </a:t>
          </a:r>
          <a:r>
            <a:rPr lang="bg-BG" sz="1400" kern="1200" dirty="0" smtClean="0"/>
            <a:t>3 </a:t>
          </a:r>
          <a:r>
            <a:rPr lang="bg-BG" sz="1400" kern="1200" dirty="0" smtClean="0"/>
            <a:t>000 000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Минимален размер на помощта: </a:t>
          </a:r>
          <a:r>
            <a:rPr lang="bg-BG" sz="1400" kern="1200" dirty="0" smtClean="0"/>
            <a:t>няма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Максимален размер на помощта: </a:t>
          </a:r>
          <a:r>
            <a:rPr lang="bg-BG" sz="1400" kern="1200" dirty="0" smtClean="0"/>
            <a:t>1 000 000 лв.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3954976" y="3655752"/>
        <a:ext cx="3747004" cy="1027351"/>
      </dsp:txXfrm>
    </dsp:sp>
    <dsp:sp modelId="{C8EE1804-9FD7-4191-B3AD-142B3A017152}">
      <dsp:nvSpPr>
        <dsp:cNvPr id="0" name=""/>
        <dsp:cNvSpPr/>
      </dsp:nvSpPr>
      <dsp:spPr>
        <a:xfrm>
          <a:off x="7919983" y="3728608"/>
          <a:ext cx="3500068" cy="99322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Дата на обявяване: </a:t>
          </a:r>
          <a:r>
            <a:rPr lang="bg-BG" sz="1400" kern="1200" dirty="0" smtClean="0"/>
            <a:t>Януари </a:t>
          </a:r>
          <a:r>
            <a:rPr lang="bg-BG" sz="1400" kern="1200" dirty="0" smtClean="0"/>
            <a:t>2018 г. </a:t>
          </a:r>
          <a:endParaRPr lang="en-US" sz="1400" kern="1200" dirty="0"/>
        </a:p>
      </dsp:txBody>
      <dsp:txXfrm>
        <a:off x="7968468" y="3777093"/>
        <a:ext cx="3403098" cy="89625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C4A83-A16F-4DF5-9B4C-2B7D52C823B8}">
      <dsp:nvSpPr>
        <dsp:cNvPr id="0" name=""/>
        <dsp:cNvSpPr/>
      </dsp:nvSpPr>
      <dsp:spPr>
        <a:xfrm>
          <a:off x="11955" y="33846"/>
          <a:ext cx="11399560" cy="11872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Процедура </a:t>
          </a:r>
          <a:r>
            <a:rPr lang="bg-BG" sz="1600" kern="1200" dirty="0" smtClean="0"/>
            <a:t>„В</a:t>
          </a:r>
          <a:r>
            <a:rPr lang="bg-BG" sz="1600" kern="1200" dirty="0" smtClean="0"/>
            <a:t>ъвеждане на </a:t>
          </a:r>
          <a:r>
            <a:rPr lang="bg-BG" sz="1600" kern="1200" dirty="0" err="1" smtClean="0"/>
            <a:t>дуална</a:t>
          </a:r>
          <a:r>
            <a:rPr lang="bg-BG" sz="1600" kern="1200" dirty="0" smtClean="0"/>
            <a:t> система на обучение (ДОМИНО 2)</a:t>
          </a:r>
          <a:r>
            <a:rPr lang="bg-BG" sz="1600" kern="1200" dirty="0" smtClean="0">
              <a:solidFill>
                <a:schemeClr val="bg1"/>
              </a:solidFill>
            </a:rPr>
            <a:t>“ /Компонент 2/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Основна </a:t>
          </a:r>
          <a:r>
            <a:rPr lang="bg-BG" sz="1600" kern="1200" dirty="0" smtClean="0"/>
            <a:t>цел</a:t>
          </a:r>
          <a:r>
            <a:rPr lang="bg-BG" sz="1600" kern="1200" dirty="0" smtClean="0"/>
            <a:t>: В</a:t>
          </a:r>
          <a:r>
            <a:rPr lang="bg-BG" sz="1600" kern="1200" dirty="0" smtClean="0"/>
            <a:t>ъвеждане на </a:t>
          </a:r>
          <a:r>
            <a:rPr lang="bg-BG" sz="1600" kern="1200" dirty="0" err="1" smtClean="0"/>
            <a:t>дуалната</a:t>
          </a:r>
          <a:r>
            <a:rPr lang="bg-BG" sz="1600" kern="1200" dirty="0" smtClean="0"/>
            <a:t> система на обучение в България и по-конкретно създаване на тясна обвързаност между образователната система и реалните потребности на пазара на труда. 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46728" y="68619"/>
        <a:ext cx="11330014" cy="1117684"/>
      </dsp:txXfrm>
    </dsp:sp>
    <dsp:sp modelId="{6454D572-49F6-4E6B-85DF-0FE643182C39}">
      <dsp:nvSpPr>
        <dsp:cNvPr id="0" name=""/>
        <dsp:cNvSpPr/>
      </dsp:nvSpPr>
      <dsp:spPr>
        <a:xfrm>
          <a:off x="3846453" y="1339148"/>
          <a:ext cx="7502199" cy="1931002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9144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bg-BG" sz="1200" b="0" u="sng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b="0" u="sng" kern="1200" dirty="0" smtClean="0">
              <a:solidFill>
                <a:schemeClr val="tx2"/>
              </a:solidFill>
            </a:rPr>
            <a:t>дейности: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1. </a:t>
          </a:r>
          <a:r>
            <a:rPr lang="bg-BG" sz="1200" kern="1200" dirty="0" smtClean="0">
              <a:solidFill>
                <a:schemeClr val="tx2"/>
              </a:solidFill>
            </a:rPr>
            <a:t>Определяне на работни места за практическо обучение и вписването им в специално създаден регистрационен формат – списък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2. </a:t>
          </a:r>
          <a:r>
            <a:rPr lang="bg-BG" sz="1200" kern="1200" dirty="0" smtClean="0">
              <a:solidFill>
                <a:schemeClr val="tx2"/>
              </a:solidFill>
            </a:rPr>
            <a:t>Адаптиране на учебни планове и програми за конкретните училища и класове, участващи в </a:t>
          </a:r>
          <a:r>
            <a:rPr lang="bg-BG" sz="1200" kern="1200" dirty="0" err="1" smtClean="0">
              <a:solidFill>
                <a:schemeClr val="tx2"/>
              </a:solidFill>
            </a:rPr>
            <a:t>дуалната</a:t>
          </a:r>
          <a:r>
            <a:rPr lang="bg-BG" sz="1200" kern="1200" dirty="0" smtClean="0">
              <a:solidFill>
                <a:schemeClr val="tx2"/>
              </a:solidFill>
            </a:rPr>
            <a:t> система на обучение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3. </a:t>
          </a:r>
          <a:r>
            <a:rPr lang="bg-BG" sz="1200" kern="1200" dirty="0" smtClean="0">
              <a:solidFill>
                <a:schemeClr val="tx2"/>
              </a:solidFill>
            </a:rPr>
            <a:t>Провеждане на обучение на ученици от професионалните средни училища от XI и XII клас по </a:t>
          </a:r>
          <a:r>
            <a:rPr lang="bg-BG" sz="1200" kern="1200" dirty="0" err="1" smtClean="0">
              <a:solidFill>
                <a:schemeClr val="tx2"/>
              </a:solidFill>
            </a:rPr>
            <a:t>дуалната</a:t>
          </a:r>
          <a:r>
            <a:rPr lang="bg-BG" sz="1200" kern="1200" dirty="0" smtClean="0">
              <a:solidFill>
                <a:schemeClr val="tx2"/>
              </a:solidFill>
            </a:rPr>
            <a:t> система на обучение;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4.</a:t>
          </a:r>
          <a:r>
            <a:rPr lang="bg-BG" sz="1200" kern="1200" dirty="0" smtClean="0">
              <a:solidFill>
                <a:schemeClr val="tx2"/>
              </a:solidFill>
            </a:rPr>
            <a:t> Провеждане на държавен изпит по теория и практика по професията;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5. Дейности по информация и комуникация, дейности за организация и управление на проекта и др.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sz="1200" b="0" kern="1200" dirty="0">
            <a:solidFill>
              <a:schemeClr val="tx2"/>
            </a:solidFill>
          </a:endParaRPr>
        </a:p>
      </dsp:txBody>
      <dsp:txXfrm>
        <a:off x="3940717" y="1433412"/>
        <a:ext cx="7313671" cy="1742474"/>
      </dsp:txXfrm>
    </dsp:sp>
    <dsp:sp modelId="{CD6AA59B-55FE-4A03-A0A0-63A148DE0B48}">
      <dsp:nvSpPr>
        <dsp:cNvPr id="0" name=""/>
        <dsp:cNvSpPr/>
      </dsp:nvSpPr>
      <dsp:spPr>
        <a:xfrm>
          <a:off x="0" y="1331249"/>
          <a:ext cx="3646823" cy="180874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кандидати - </a:t>
          </a:r>
          <a:r>
            <a:rPr lang="bg-BG" sz="1200" kern="1200" dirty="0" smtClean="0">
              <a:solidFill>
                <a:schemeClr val="tx2"/>
              </a:solidFill>
            </a:rPr>
            <a:t>Професионални гимназии;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партньори</a:t>
          </a:r>
          <a:r>
            <a:rPr lang="bg-BG" sz="1200" kern="1200" dirty="0" smtClean="0">
              <a:solidFill>
                <a:schemeClr val="tx2"/>
              </a:solidFill>
            </a:rPr>
            <a:t> – Р</a:t>
          </a:r>
          <a:r>
            <a:rPr lang="bg-BG" sz="1200" kern="1200" dirty="0" smtClean="0">
              <a:solidFill>
                <a:schemeClr val="tx2"/>
              </a:solidFill>
            </a:rPr>
            <a:t>аботодатели. </a:t>
          </a:r>
        </a:p>
      </dsp:txBody>
      <dsp:txXfrm>
        <a:off x="88296" y="1419545"/>
        <a:ext cx="3470231" cy="1632152"/>
      </dsp:txXfrm>
    </dsp:sp>
    <dsp:sp modelId="{CEB3869B-BCE6-407C-96DB-85CD7E3F1B1F}">
      <dsp:nvSpPr>
        <dsp:cNvPr id="0" name=""/>
        <dsp:cNvSpPr/>
      </dsp:nvSpPr>
      <dsp:spPr>
        <a:xfrm>
          <a:off x="28640" y="3274449"/>
          <a:ext cx="3594334" cy="1684413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u="sng" kern="1200" dirty="0" smtClean="0">
              <a:solidFill>
                <a:schemeClr val="tx2"/>
              </a:solidFill>
            </a:rPr>
            <a:t>разходи: </a:t>
          </a:r>
          <a:endParaRPr lang="bg-BG" sz="1200" u="sng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110866" y="3356675"/>
        <a:ext cx="3429882" cy="1519961"/>
      </dsp:txXfrm>
    </dsp:sp>
    <dsp:sp modelId="{F03F96C6-74F7-4D24-A3A3-D86C9BA7B94F}">
      <dsp:nvSpPr>
        <dsp:cNvPr id="0" name=""/>
        <dsp:cNvSpPr/>
      </dsp:nvSpPr>
      <dsp:spPr>
        <a:xfrm>
          <a:off x="3926865" y="3600175"/>
          <a:ext cx="3843816" cy="1138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Бюджет: </a:t>
          </a:r>
          <a:r>
            <a:rPr lang="bg-BG" sz="1400" kern="1200" dirty="0" smtClean="0"/>
            <a:t>14 </a:t>
          </a:r>
          <a:r>
            <a:rPr lang="bg-BG" sz="1400" kern="1200" dirty="0" smtClean="0"/>
            <a:t>000 000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Минимален размер на помощта: </a:t>
          </a:r>
          <a:r>
            <a:rPr lang="bg-BG" sz="1400" kern="1200" dirty="0" smtClean="0"/>
            <a:t>200 000 лв.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Максимален размер на помощта: </a:t>
          </a:r>
          <a:r>
            <a:rPr lang="bg-BG" sz="1400" kern="1200" dirty="0" smtClean="0"/>
            <a:t>500 000 лв.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3982442" y="3655752"/>
        <a:ext cx="3732662" cy="1027351"/>
      </dsp:txXfrm>
    </dsp:sp>
    <dsp:sp modelId="{C8EE1804-9FD7-4191-B3AD-142B3A017152}">
      <dsp:nvSpPr>
        <dsp:cNvPr id="0" name=""/>
        <dsp:cNvSpPr/>
      </dsp:nvSpPr>
      <dsp:spPr>
        <a:xfrm>
          <a:off x="7932995" y="3728608"/>
          <a:ext cx="3487056" cy="99322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Дата на обявяване: </a:t>
          </a:r>
          <a:r>
            <a:rPr lang="bg-BG" sz="1400" kern="1200" dirty="0" smtClean="0"/>
            <a:t>след приключване на Компонент 1 </a:t>
          </a:r>
          <a:endParaRPr lang="en-US" sz="1400" kern="1200" dirty="0"/>
        </a:p>
      </dsp:txBody>
      <dsp:txXfrm>
        <a:off x="7981480" y="3777093"/>
        <a:ext cx="3390086" cy="89625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C4A83-A16F-4DF5-9B4C-2B7D52C823B8}">
      <dsp:nvSpPr>
        <dsp:cNvPr id="0" name=""/>
        <dsp:cNvSpPr/>
      </dsp:nvSpPr>
      <dsp:spPr>
        <a:xfrm>
          <a:off x="11955" y="33846"/>
          <a:ext cx="11399560" cy="11872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Процедура </a:t>
          </a:r>
          <a:r>
            <a:rPr lang="bg-BG" sz="1600" kern="1200" dirty="0" smtClean="0"/>
            <a:t>„У</a:t>
          </a:r>
          <a:r>
            <a:rPr lang="bg-BG" sz="1600" kern="1200" dirty="0" smtClean="0"/>
            <a:t>съвършенстване на националната система за валидиране</a:t>
          </a:r>
          <a:r>
            <a:rPr lang="bg-BG" sz="1600" kern="1200" dirty="0" smtClean="0">
              <a:solidFill>
                <a:schemeClr val="bg1"/>
              </a:solidFill>
            </a:rPr>
            <a:t>“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Основна </a:t>
          </a:r>
          <a:r>
            <a:rPr lang="bg-BG" sz="1600" kern="1200" dirty="0" smtClean="0"/>
            <a:t>цел</a:t>
          </a:r>
          <a:r>
            <a:rPr lang="bg-BG" sz="1600" kern="1200" dirty="0" smtClean="0"/>
            <a:t>: </a:t>
          </a:r>
          <a:r>
            <a:rPr lang="bg-BG" sz="1600" kern="1200" dirty="0" smtClean="0"/>
            <a:t>Осигуряване на устойчивост на съществуващите и постигнати до момента добри проектни резултати чрез усъвършенстване и утвърждаване на националната система за валидиране. 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46728" y="68619"/>
        <a:ext cx="11330014" cy="1117684"/>
      </dsp:txXfrm>
    </dsp:sp>
    <dsp:sp modelId="{6454D572-49F6-4E6B-85DF-0FE643182C39}">
      <dsp:nvSpPr>
        <dsp:cNvPr id="0" name=""/>
        <dsp:cNvSpPr/>
      </dsp:nvSpPr>
      <dsp:spPr>
        <a:xfrm>
          <a:off x="3846453" y="1339148"/>
          <a:ext cx="7502199" cy="1931002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9144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bg-BG" sz="1200" b="0" u="sng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b="0" u="sng" kern="1200" dirty="0" smtClean="0">
              <a:solidFill>
                <a:schemeClr val="tx2"/>
              </a:solidFill>
            </a:rPr>
            <a:t>дейности: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1. </a:t>
          </a:r>
          <a:r>
            <a:rPr lang="bg-BG" sz="1200" kern="1200" dirty="0" smtClean="0">
              <a:solidFill>
                <a:schemeClr val="tx2"/>
              </a:solidFill>
            </a:rPr>
            <a:t>Анализ на ситуацията след въведената нормативна система за валидиране и разработване на цялостна концептуална рамка с конкретни предложения за опростяване, подобряване и усъвършенстване на системата за валидиране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2. </a:t>
          </a:r>
          <a:r>
            <a:rPr lang="bg-BG" sz="1200" kern="1200" dirty="0" smtClean="0">
              <a:solidFill>
                <a:schemeClr val="tx2"/>
              </a:solidFill>
            </a:rPr>
            <a:t>Разработване на интернет базирана платформа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3. </a:t>
          </a:r>
          <a:r>
            <a:rPr lang="bg-BG" sz="1200" kern="1200" dirty="0" smtClean="0">
              <a:solidFill>
                <a:schemeClr val="tx2"/>
              </a:solidFill>
            </a:rPr>
            <a:t>Провеждане на обучение на учители, директори на професионални училища, представители на реалния бизнес, представители на бюрата по труда, номинирани за включване в комисиите с експерти по валидиране;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4.</a:t>
          </a:r>
          <a:r>
            <a:rPr lang="bg-BG" sz="1200" kern="1200" dirty="0" smtClean="0">
              <a:solidFill>
                <a:schemeClr val="tx2"/>
              </a:solidFill>
            </a:rPr>
            <a:t> Тестване на разработената концептуална рамка чрез извършване на реален процес на валидиране;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5. Дейности по информация и комуникация, дейности за организация и управление на проекта и др.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sz="1200" b="0" kern="1200" dirty="0">
            <a:solidFill>
              <a:schemeClr val="tx2"/>
            </a:solidFill>
          </a:endParaRPr>
        </a:p>
      </dsp:txBody>
      <dsp:txXfrm>
        <a:off x="3940717" y="1433412"/>
        <a:ext cx="7313671" cy="1742474"/>
      </dsp:txXfrm>
    </dsp:sp>
    <dsp:sp modelId="{CD6AA59B-55FE-4A03-A0A0-63A148DE0B48}">
      <dsp:nvSpPr>
        <dsp:cNvPr id="0" name=""/>
        <dsp:cNvSpPr/>
      </dsp:nvSpPr>
      <dsp:spPr>
        <a:xfrm>
          <a:off x="0" y="1331249"/>
          <a:ext cx="3646823" cy="180874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 кандидат - </a:t>
          </a:r>
          <a:r>
            <a:rPr lang="bg-BG" sz="1200" kern="1200" dirty="0" smtClean="0">
              <a:solidFill>
                <a:schemeClr val="tx2"/>
              </a:solidFill>
            </a:rPr>
            <a:t>Национална агенция за професионално образование и обучение (НАПОО);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 партньор</a:t>
          </a:r>
          <a:r>
            <a:rPr lang="bg-BG" sz="1200" kern="1200" dirty="0" smtClean="0">
              <a:solidFill>
                <a:schemeClr val="tx2"/>
              </a:solidFill>
            </a:rPr>
            <a:t> – МОН</a:t>
          </a:r>
          <a:r>
            <a:rPr lang="bg-BG" sz="1200" kern="1200" dirty="0" smtClean="0">
              <a:solidFill>
                <a:schemeClr val="tx2"/>
              </a:solidFill>
            </a:rPr>
            <a:t>.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Асоциирани партньори </a:t>
          </a:r>
          <a:r>
            <a:rPr lang="bg-BG" sz="1200" kern="1200" dirty="0" smtClean="0">
              <a:solidFill>
                <a:schemeClr val="tx2"/>
              </a:solidFill>
            </a:rPr>
            <a:t>- Агенцията по заетостта; Национален съвет за интеграция на хората с увреждания към Министерския съвет; Национално признати организации на работодателите. </a:t>
          </a:r>
        </a:p>
      </dsp:txBody>
      <dsp:txXfrm>
        <a:off x="88296" y="1419545"/>
        <a:ext cx="3470231" cy="1632152"/>
      </dsp:txXfrm>
    </dsp:sp>
    <dsp:sp modelId="{CEB3869B-BCE6-407C-96DB-85CD7E3F1B1F}">
      <dsp:nvSpPr>
        <dsp:cNvPr id="0" name=""/>
        <dsp:cNvSpPr/>
      </dsp:nvSpPr>
      <dsp:spPr>
        <a:xfrm>
          <a:off x="28640" y="3274449"/>
          <a:ext cx="3594334" cy="1684413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u="sng" kern="1200" dirty="0" smtClean="0">
              <a:solidFill>
                <a:schemeClr val="tx2"/>
              </a:solidFill>
            </a:rPr>
            <a:t>разходи: </a:t>
          </a:r>
          <a:endParaRPr lang="bg-BG" sz="1200" u="sng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110866" y="3356675"/>
        <a:ext cx="3429882" cy="1519961"/>
      </dsp:txXfrm>
    </dsp:sp>
    <dsp:sp modelId="{F03F96C6-74F7-4D24-A3A3-D86C9BA7B94F}">
      <dsp:nvSpPr>
        <dsp:cNvPr id="0" name=""/>
        <dsp:cNvSpPr/>
      </dsp:nvSpPr>
      <dsp:spPr>
        <a:xfrm>
          <a:off x="3926865" y="3600175"/>
          <a:ext cx="3843816" cy="1138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Бюджет: </a:t>
          </a:r>
          <a:r>
            <a:rPr lang="bg-BG" sz="1400" kern="1200" dirty="0" smtClean="0"/>
            <a:t>3 </a:t>
          </a:r>
          <a:r>
            <a:rPr lang="bg-BG" sz="1400" kern="1200" dirty="0" smtClean="0"/>
            <a:t>000 000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Минимален размер на помощта: </a:t>
          </a:r>
          <a:r>
            <a:rPr lang="bg-BG" sz="1400" kern="1200" dirty="0" smtClean="0"/>
            <a:t>няма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Максимален размер на помощта: </a:t>
          </a:r>
          <a:r>
            <a:rPr lang="bg-BG" sz="1400" kern="1200" dirty="0" smtClean="0"/>
            <a:t>3 000 000 лв.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3982442" y="3655752"/>
        <a:ext cx="3732662" cy="1027351"/>
      </dsp:txXfrm>
    </dsp:sp>
    <dsp:sp modelId="{C8EE1804-9FD7-4191-B3AD-142B3A017152}">
      <dsp:nvSpPr>
        <dsp:cNvPr id="0" name=""/>
        <dsp:cNvSpPr/>
      </dsp:nvSpPr>
      <dsp:spPr>
        <a:xfrm>
          <a:off x="7932995" y="3728608"/>
          <a:ext cx="3487056" cy="99322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Дата на обявяване: </a:t>
          </a:r>
          <a:r>
            <a:rPr lang="bg-BG" sz="1400" kern="1200" dirty="0" smtClean="0"/>
            <a:t>Февруари 2018г.</a:t>
          </a:r>
          <a:endParaRPr lang="en-US" sz="1400" kern="1200" dirty="0"/>
        </a:p>
      </dsp:txBody>
      <dsp:txXfrm>
        <a:off x="7981480" y="3777093"/>
        <a:ext cx="3390086" cy="89625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C4A83-A16F-4DF5-9B4C-2B7D52C823B8}">
      <dsp:nvSpPr>
        <dsp:cNvPr id="0" name=""/>
        <dsp:cNvSpPr/>
      </dsp:nvSpPr>
      <dsp:spPr>
        <a:xfrm>
          <a:off x="11955" y="33846"/>
          <a:ext cx="11399560" cy="11872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Процедура </a:t>
          </a:r>
          <a:r>
            <a:rPr lang="bg-BG" sz="1600" kern="1200" dirty="0" smtClean="0"/>
            <a:t>„П</a:t>
          </a:r>
          <a:r>
            <a:rPr lang="bg-BG" sz="1600" kern="1200" dirty="0" smtClean="0"/>
            <a:t>овишаване на капацитета на педагогическите специалисти за работа в мултикултурна среда</a:t>
          </a:r>
          <a:r>
            <a:rPr lang="bg-BG" sz="1600" kern="1200" dirty="0" smtClean="0">
              <a:solidFill>
                <a:schemeClr val="bg1"/>
              </a:solidFill>
            </a:rPr>
            <a:t>“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Основна </a:t>
          </a:r>
          <a:r>
            <a:rPr lang="bg-BG" sz="1600" kern="1200" dirty="0" smtClean="0"/>
            <a:t>цел</a:t>
          </a:r>
          <a:r>
            <a:rPr lang="bg-BG" sz="1600" kern="1200" dirty="0" smtClean="0"/>
            <a:t>: П</a:t>
          </a:r>
          <a:r>
            <a:rPr lang="bg-BG" sz="1600" kern="1200" dirty="0" smtClean="0"/>
            <a:t>рилагане на стратегия за квалификация на учители и административен персонал в областта на образованието за работа в мултиетническа среда и развиване на културната идентичност на децата и учениците. 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46728" y="68619"/>
        <a:ext cx="11330014" cy="1117684"/>
      </dsp:txXfrm>
    </dsp:sp>
    <dsp:sp modelId="{6454D572-49F6-4E6B-85DF-0FE643182C39}">
      <dsp:nvSpPr>
        <dsp:cNvPr id="0" name=""/>
        <dsp:cNvSpPr/>
      </dsp:nvSpPr>
      <dsp:spPr>
        <a:xfrm>
          <a:off x="3846453" y="1339148"/>
          <a:ext cx="7502199" cy="1931002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9144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bg-BG" sz="1200" b="0" u="sng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b="0" u="sng" kern="1200" dirty="0" smtClean="0">
              <a:solidFill>
                <a:schemeClr val="tx2"/>
              </a:solidFill>
            </a:rPr>
            <a:t>дейности: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1. </a:t>
          </a:r>
          <a:r>
            <a:rPr lang="bg-BG" sz="1200" kern="1200" dirty="0" smtClean="0">
              <a:solidFill>
                <a:schemeClr val="tx2"/>
              </a:solidFill>
            </a:rPr>
            <a:t>Актуализиране на учебните планове и програми във висшите училища, подготвящи педагогически специалисти с цел обучение за ефективна работа в мултикултурна образователна среда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2. </a:t>
          </a:r>
          <a:r>
            <a:rPr lang="bg-BG" sz="1200" kern="1200" dirty="0" smtClean="0">
              <a:solidFill>
                <a:schemeClr val="tx2"/>
              </a:solidFill>
            </a:rPr>
            <a:t>Провеждане на краткосрочни обучения на учители, педагогически специалисти и директори от училища и детски градини за работа в мултикултурна образователна среда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3. </a:t>
          </a:r>
          <a:r>
            <a:rPr lang="bg-BG" sz="1200" kern="1200" dirty="0" smtClean="0">
              <a:solidFill>
                <a:schemeClr val="tx2"/>
              </a:solidFill>
            </a:rPr>
            <a:t>Практическо прилагане на научените знания и умения. </a:t>
          </a:r>
          <a:endParaRPr lang="bg-BG" sz="1200" b="0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4. Дейности по информация и комуникация, дейности за организация и управление на проекта и др.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sz="1200" b="0" kern="1200" dirty="0">
            <a:solidFill>
              <a:schemeClr val="tx2"/>
            </a:solidFill>
          </a:endParaRPr>
        </a:p>
      </dsp:txBody>
      <dsp:txXfrm>
        <a:off x="3940717" y="1433412"/>
        <a:ext cx="7313671" cy="1742474"/>
      </dsp:txXfrm>
    </dsp:sp>
    <dsp:sp modelId="{CD6AA59B-55FE-4A03-A0A0-63A148DE0B48}">
      <dsp:nvSpPr>
        <dsp:cNvPr id="0" name=""/>
        <dsp:cNvSpPr/>
      </dsp:nvSpPr>
      <dsp:spPr>
        <a:xfrm>
          <a:off x="0" y="1331249"/>
          <a:ext cx="3646823" cy="180874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кандидати и партньори</a:t>
          </a:r>
          <a:r>
            <a:rPr lang="bg-BG" sz="1200" u="none" kern="1200" dirty="0" smtClean="0">
              <a:solidFill>
                <a:schemeClr val="tx2"/>
              </a:solidFill>
            </a:rPr>
            <a:t> - </a:t>
          </a:r>
          <a:r>
            <a:rPr lang="bg-BG" sz="1200" kern="1200" dirty="0" smtClean="0">
              <a:solidFill>
                <a:schemeClr val="tx2"/>
              </a:solidFill>
            </a:rPr>
            <a:t>висши училища; училища/детски градини; обучителни организации, съгласно чл. 222 от Закона за предучилищното и училищно образование. </a:t>
          </a:r>
        </a:p>
      </dsp:txBody>
      <dsp:txXfrm>
        <a:off x="88296" y="1419545"/>
        <a:ext cx="3470231" cy="1632152"/>
      </dsp:txXfrm>
    </dsp:sp>
    <dsp:sp modelId="{CEB3869B-BCE6-407C-96DB-85CD7E3F1B1F}">
      <dsp:nvSpPr>
        <dsp:cNvPr id="0" name=""/>
        <dsp:cNvSpPr/>
      </dsp:nvSpPr>
      <dsp:spPr>
        <a:xfrm>
          <a:off x="28640" y="3274449"/>
          <a:ext cx="3594334" cy="1684413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u="sng" kern="1200" dirty="0" smtClean="0">
              <a:solidFill>
                <a:schemeClr val="tx2"/>
              </a:solidFill>
            </a:rPr>
            <a:t>разходи: </a:t>
          </a:r>
          <a:endParaRPr lang="bg-BG" sz="1200" u="sng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110866" y="3356675"/>
        <a:ext cx="3429882" cy="1519961"/>
      </dsp:txXfrm>
    </dsp:sp>
    <dsp:sp modelId="{F03F96C6-74F7-4D24-A3A3-D86C9BA7B94F}">
      <dsp:nvSpPr>
        <dsp:cNvPr id="0" name=""/>
        <dsp:cNvSpPr/>
      </dsp:nvSpPr>
      <dsp:spPr>
        <a:xfrm>
          <a:off x="3926865" y="3600175"/>
          <a:ext cx="3843816" cy="1138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Бюджет: </a:t>
          </a:r>
          <a:r>
            <a:rPr lang="bg-BG" sz="1400" kern="1200" dirty="0" smtClean="0"/>
            <a:t>5 </a:t>
          </a:r>
          <a:r>
            <a:rPr lang="bg-BG" sz="1400" kern="1200" dirty="0" smtClean="0"/>
            <a:t>000 000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Минимален размер на помощта: </a:t>
          </a:r>
          <a:r>
            <a:rPr lang="bg-BG" sz="1400" kern="1200" dirty="0" smtClean="0"/>
            <a:t>100 000 лв.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Максимален размер на помощта: </a:t>
          </a:r>
          <a:r>
            <a:rPr lang="bg-BG" sz="1400" kern="1200" dirty="0" smtClean="0"/>
            <a:t>391 166лв.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3982442" y="3655752"/>
        <a:ext cx="3732662" cy="1027351"/>
      </dsp:txXfrm>
    </dsp:sp>
    <dsp:sp modelId="{C8EE1804-9FD7-4191-B3AD-142B3A017152}">
      <dsp:nvSpPr>
        <dsp:cNvPr id="0" name=""/>
        <dsp:cNvSpPr/>
      </dsp:nvSpPr>
      <dsp:spPr>
        <a:xfrm>
          <a:off x="7932995" y="3728608"/>
          <a:ext cx="3487056" cy="99322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Дата на обявяване: </a:t>
          </a:r>
          <a:r>
            <a:rPr lang="bg-BG" sz="1400" kern="1200" dirty="0" smtClean="0"/>
            <a:t>Февруари 2018г.</a:t>
          </a:r>
          <a:endParaRPr lang="en-US" sz="1400" kern="1200" dirty="0"/>
        </a:p>
      </dsp:txBody>
      <dsp:txXfrm>
        <a:off x="7981480" y="3777093"/>
        <a:ext cx="3390086" cy="89625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C4A83-A16F-4DF5-9B4C-2B7D52C823B8}">
      <dsp:nvSpPr>
        <dsp:cNvPr id="0" name=""/>
        <dsp:cNvSpPr/>
      </dsp:nvSpPr>
      <dsp:spPr>
        <a:xfrm>
          <a:off x="11955" y="33846"/>
          <a:ext cx="11399560" cy="11872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Процедура </a:t>
          </a:r>
          <a:r>
            <a:rPr lang="bg-BG" sz="1600" kern="1200" dirty="0" smtClean="0"/>
            <a:t>„П</a:t>
          </a:r>
          <a:r>
            <a:rPr lang="bg-BG" sz="1600" kern="1200" dirty="0" smtClean="0"/>
            <a:t>одкрепа на уязвими групи за достъп до висше образование</a:t>
          </a:r>
          <a:r>
            <a:rPr lang="bg-BG" sz="1600" kern="1200" dirty="0" smtClean="0">
              <a:solidFill>
                <a:schemeClr val="bg1"/>
              </a:solidFill>
            </a:rPr>
            <a:t>“ /Компонент 1/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Основна </a:t>
          </a:r>
          <a:r>
            <a:rPr lang="bg-BG" sz="1600" kern="1200" dirty="0" smtClean="0"/>
            <a:t>цел</a:t>
          </a:r>
          <a:r>
            <a:rPr lang="bg-BG" sz="1600" kern="1200" dirty="0" smtClean="0"/>
            <a:t>: О</a:t>
          </a:r>
          <a:r>
            <a:rPr lang="bg-BG" sz="1600" kern="1200" dirty="0" smtClean="0"/>
            <a:t>сигуряване на достъп до висше образование в България за по-широк кръг младежи от уязвимите групи и подобряване на условията за реализацията им на пазара на труда.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46728" y="68619"/>
        <a:ext cx="11330014" cy="1117684"/>
      </dsp:txXfrm>
    </dsp:sp>
    <dsp:sp modelId="{6454D572-49F6-4E6B-85DF-0FE643182C39}">
      <dsp:nvSpPr>
        <dsp:cNvPr id="0" name=""/>
        <dsp:cNvSpPr/>
      </dsp:nvSpPr>
      <dsp:spPr>
        <a:xfrm>
          <a:off x="3846453" y="1339148"/>
          <a:ext cx="7502199" cy="1931002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9144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bg-BG" sz="1200" b="0" u="sng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b="0" u="sng" kern="1200" dirty="0" smtClean="0">
              <a:solidFill>
                <a:schemeClr val="tx2"/>
              </a:solidFill>
            </a:rPr>
            <a:t>дейности: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1. </a:t>
          </a:r>
          <a:r>
            <a:rPr lang="bg-BG" sz="1200" kern="1200" dirty="0" smtClean="0">
              <a:solidFill>
                <a:schemeClr val="tx2"/>
              </a:solidFill>
            </a:rPr>
            <a:t>Осигуряване на технически приспособления за достъп до сградите и сградния фонд на кандидата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2. </a:t>
          </a:r>
          <a:r>
            <a:rPr lang="bg-BG" sz="1200" kern="1200" dirty="0" smtClean="0">
              <a:solidFill>
                <a:schemeClr val="tx2"/>
              </a:solidFill>
            </a:rPr>
            <a:t>Осигуряване на специализирана техника и специализирани софтуерни програми за подпомагане на обучението на лица със сензорни и физически увреждания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3. </a:t>
          </a:r>
          <a:r>
            <a:rPr lang="bg-BG" sz="1200" kern="1200" dirty="0" smtClean="0">
              <a:solidFill>
                <a:schemeClr val="tx2"/>
              </a:solidFill>
            </a:rPr>
            <a:t>Обучение на преподаватели във висши училища за работа със специализираните софтуерни програми, закупени по проекта;</a:t>
          </a:r>
          <a:endParaRPr lang="bg-BG" sz="1200" b="0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4. Дейности по информация и комуникация, дейности за организация и управление на проекта и др.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sz="1200" b="0" kern="1200" dirty="0">
            <a:solidFill>
              <a:schemeClr val="tx2"/>
            </a:solidFill>
          </a:endParaRPr>
        </a:p>
      </dsp:txBody>
      <dsp:txXfrm>
        <a:off x="3940717" y="1433412"/>
        <a:ext cx="7313671" cy="1742474"/>
      </dsp:txXfrm>
    </dsp:sp>
    <dsp:sp modelId="{CD6AA59B-55FE-4A03-A0A0-63A148DE0B48}">
      <dsp:nvSpPr>
        <dsp:cNvPr id="0" name=""/>
        <dsp:cNvSpPr/>
      </dsp:nvSpPr>
      <dsp:spPr>
        <a:xfrm>
          <a:off x="0" y="1331249"/>
          <a:ext cx="3646823" cy="180874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кандидати и партньори</a:t>
          </a:r>
          <a:r>
            <a:rPr lang="bg-BG" sz="1200" u="none" kern="1200" dirty="0" smtClean="0">
              <a:solidFill>
                <a:schemeClr val="tx2"/>
              </a:solidFill>
            </a:rPr>
            <a:t> - </a:t>
          </a:r>
          <a:r>
            <a:rPr lang="bg-BG" sz="1200" kern="1200" dirty="0" smtClean="0">
              <a:solidFill>
                <a:schemeClr val="tx2"/>
              </a:solidFill>
            </a:rPr>
            <a:t>Училища; Висши училища; БАН; Селскостопанската академия; Научни организации; Организации с нестопанска цел; Национално представителни организации на хора с увреждания, признати от Министерския съвет. </a:t>
          </a:r>
          <a:endParaRPr lang="en-GB" sz="1200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Асоциирани партньори: </a:t>
          </a:r>
          <a:r>
            <a:rPr lang="bg-BG" sz="1200" kern="1200" dirty="0" smtClean="0">
              <a:solidFill>
                <a:schemeClr val="tx2"/>
              </a:solidFill>
            </a:rPr>
            <a:t>общини.</a:t>
          </a:r>
        </a:p>
      </dsp:txBody>
      <dsp:txXfrm>
        <a:off x="88296" y="1419545"/>
        <a:ext cx="3470231" cy="1632152"/>
      </dsp:txXfrm>
    </dsp:sp>
    <dsp:sp modelId="{CEB3869B-BCE6-407C-96DB-85CD7E3F1B1F}">
      <dsp:nvSpPr>
        <dsp:cNvPr id="0" name=""/>
        <dsp:cNvSpPr/>
      </dsp:nvSpPr>
      <dsp:spPr>
        <a:xfrm>
          <a:off x="28640" y="3274449"/>
          <a:ext cx="3594334" cy="1684413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u="sng" kern="1200" dirty="0" smtClean="0">
              <a:solidFill>
                <a:schemeClr val="tx2"/>
              </a:solidFill>
            </a:rPr>
            <a:t>разходи: </a:t>
          </a:r>
          <a:endParaRPr lang="bg-BG" sz="1200" u="sng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110866" y="3356675"/>
        <a:ext cx="3429882" cy="1519961"/>
      </dsp:txXfrm>
    </dsp:sp>
    <dsp:sp modelId="{F03F96C6-74F7-4D24-A3A3-D86C9BA7B94F}">
      <dsp:nvSpPr>
        <dsp:cNvPr id="0" name=""/>
        <dsp:cNvSpPr/>
      </dsp:nvSpPr>
      <dsp:spPr>
        <a:xfrm>
          <a:off x="3926865" y="3600175"/>
          <a:ext cx="3843816" cy="1138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Бюджет: </a:t>
          </a:r>
          <a:r>
            <a:rPr lang="bg-BG" sz="1400" kern="1200" dirty="0" smtClean="0"/>
            <a:t>2 </a:t>
          </a:r>
          <a:r>
            <a:rPr lang="bg-BG" sz="1400" kern="1200" dirty="0" smtClean="0"/>
            <a:t>000 000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Минимален размер на помощта: </a:t>
          </a:r>
          <a:r>
            <a:rPr lang="bg-BG" sz="1400" kern="1200" dirty="0" smtClean="0"/>
            <a:t>50 000 лв.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Максимален размер на помощта: </a:t>
          </a:r>
          <a:r>
            <a:rPr lang="bg-BG" sz="1400" kern="1200" dirty="0" smtClean="0"/>
            <a:t>300 000лв.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3982442" y="3655752"/>
        <a:ext cx="3732662" cy="1027351"/>
      </dsp:txXfrm>
    </dsp:sp>
    <dsp:sp modelId="{C8EE1804-9FD7-4191-B3AD-142B3A017152}">
      <dsp:nvSpPr>
        <dsp:cNvPr id="0" name=""/>
        <dsp:cNvSpPr/>
      </dsp:nvSpPr>
      <dsp:spPr>
        <a:xfrm>
          <a:off x="7932995" y="3728608"/>
          <a:ext cx="3487056" cy="99322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Дата на обявяване: </a:t>
          </a:r>
          <a:r>
            <a:rPr lang="bg-BG" sz="1400" kern="1200" dirty="0" smtClean="0"/>
            <a:t>Февруари 2018г.</a:t>
          </a:r>
          <a:endParaRPr lang="en-US" sz="1400" kern="1200" dirty="0"/>
        </a:p>
      </dsp:txBody>
      <dsp:txXfrm>
        <a:off x="7981480" y="3777093"/>
        <a:ext cx="3390086" cy="89625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3C4A83-A16F-4DF5-9B4C-2B7D52C823B8}">
      <dsp:nvSpPr>
        <dsp:cNvPr id="0" name=""/>
        <dsp:cNvSpPr/>
      </dsp:nvSpPr>
      <dsp:spPr>
        <a:xfrm>
          <a:off x="11955" y="33846"/>
          <a:ext cx="11399560" cy="11872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Процедура </a:t>
          </a:r>
          <a:r>
            <a:rPr lang="bg-BG" sz="1600" kern="1200" dirty="0" smtClean="0"/>
            <a:t>„П</a:t>
          </a:r>
          <a:r>
            <a:rPr lang="bg-BG" sz="1600" kern="1200" dirty="0" smtClean="0"/>
            <a:t>одкрепа на уязвими групи за достъп до висше образование</a:t>
          </a:r>
          <a:r>
            <a:rPr lang="bg-BG" sz="1600" kern="1200" dirty="0" smtClean="0">
              <a:solidFill>
                <a:schemeClr val="bg1"/>
              </a:solidFill>
            </a:rPr>
            <a:t>“ /Компонент 2/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kern="1200" dirty="0" smtClean="0"/>
            <a:t>Основна </a:t>
          </a:r>
          <a:r>
            <a:rPr lang="bg-BG" sz="1600" kern="1200" dirty="0" smtClean="0"/>
            <a:t>цел</a:t>
          </a:r>
          <a:r>
            <a:rPr lang="bg-BG" sz="1600" kern="1200" dirty="0" smtClean="0"/>
            <a:t>: О</a:t>
          </a:r>
          <a:r>
            <a:rPr lang="bg-BG" sz="1600" kern="1200" dirty="0" smtClean="0"/>
            <a:t>сигуряване на достъп до висше образование в България за по-широк кръг младежи от уязвимите групи и подобряване на условията за реализацията им на пазара на труда.</a:t>
          </a:r>
          <a:endParaRPr lang="en-US" sz="1600" kern="1200" dirty="0">
            <a:solidFill>
              <a:schemeClr val="bg1"/>
            </a:solidFill>
          </a:endParaRPr>
        </a:p>
      </dsp:txBody>
      <dsp:txXfrm>
        <a:off x="46728" y="68619"/>
        <a:ext cx="11330014" cy="1117684"/>
      </dsp:txXfrm>
    </dsp:sp>
    <dsp:sp modelId="{6454D572-49F6-4E6B-85DF-0FE643182C39}">
      <dsp:nvSpPr>
        <dsp:cNvPr id="0" name=""/>
        <dsp:cNvSpPr/>
      </dsp:nvSpPr>
      <dsp:spPr>
        <a:xfrm>
          <a:off x="3901893" y="1348384"/>
          <a:ext cx="7502199" cy="1931002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9144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bg-BG" sz="1200" b="0" u="sng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b="0" u="sng" kern="1200" dirty="0" smtClean="0">
              <a:solidFill>
                <a:schemeClr val="tx2"/>
              </a:solidFill>
            </a:rPr>
            <a:t>дейности: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1. </a:t>
          </a:r>
          <a:r>
            <a:rPr lang="bg-BG" sz="1200" kern="1200" dirty="0" smtClean="0">
              <a:solidFill>
                <a:schemeClr val="tx2"/>
              </a:solidFill>
            </a:rPr>
            <a:t>Подкрепа за продължаване на образованието в гимназиалния етап на средното образование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2. </a:t>
          </a:r>
          <a:r>
            <a:rPr lang="bg-BG" sz="1200" kern="1200" dirty="0" smtClean="0">
              <a:solidFill>
                <a:schemeClr val="tx2"/>
              </a:solidFill>
            </a:rPr>
            <a:t>Участие на ученици, студенти, специализанти и докторанти с увреждания или от </a:t>
          </a:r>
          <a:r>
            <a:rPr lang="bg-BG" sz="1200" kern="1200" dirty="0" err="1" smtClean="0">
              <a:solidFill>
                <a:schemeClr val="tx2"/>
              </a:solidFill>
            </a:rPr>
            <a:t>маргинализирани</a:t>
          </a:r>
          <a:r>
            <a:rPr lang="bg-BG" sz="1200" kern="1200" dirty="0" smtClean="0">
              <a:solidFill>
                <a:schemeClr val="tx2"/>
              </a:solidFill>
            </a:rPr>
            <a:t> общности в кандидат-студентски курсове, организирани от висши училища</a:t>
          </a:r>
          <a:r>
            <a:rPr lang="bg-BG" sz="1200" b="0" kern="1200" dirty="0" smtClean="0">
              <a:solidFill>
                <a:schemeClr val="tx2"/>
              </a:solidFill>
            </a:rPr>
            <a:t>; 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3. </a:t>
          </a:r>
          <a:r>
            <a:rPr lang="bg-BG" sz="1200" kern="1200" dirty="0" smtClean="0">
              <a:solidFill>
                <a:schemeClr val="tx2"/>
              </a:solidFill>
            </a:rPr>
            <a:t>Заплащане на такси за кандидатстване във висши училища, за семестриални такси, студентски общежития;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kern="1200" dirty="0" smtClean="0">
              <a:solidFill>
                <a:schemeClr val="tx2"/>
              </a:solidFill>
            </a:rPr>
            <a:t>4. Осигуряване на учебници и учебни помагала, подкрепа за продължаване образованието на ученици и младежи чрез работа с родители;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kern="1200" dirty="0" smtClean="0">
              <a:solidFill>
                <a:schemeClr val="tx2"/>
              </a:solidFill>
            </a:rPr>
            <a:t>5. Адаптиране на учебни материали, които да са достъпни за лица с увреждания.</a:t>
          </a:r>
          <a:endParaRPr lang="bg-BG" sz="1200" b="0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b="0" kern="1200" dirty="0" smtClean="0">
              <a:solidFill>
                <a:schemeClr val="tx2"/>
              </a:solidFill>
            </a:rPr>
            <a:t>6. Дейности по информация и комуникация, дейности за организация и управление на проекта и др.</a:t>
          </a: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sz="1200" b="0" kern="1200" dirty="0">
            <a:solidFill>
              <a:schemeClr val="tx2"/>
            </a:solidFill>
          </a:endParaRPr>
        </a:p>
      </dsp:txBody>
      <dsp:txXfrm>
        <a:off x="3996157" y="1442648"/>
        <a:ext cx="7313671" cy="1742474"/>
      </dsp:txXfrm>
    </dsp:sp>
    <dsp:sp modelId="{CD6AA59B-55FE-4A03-A0A0-63A148DE0B48}">
      <dsp:nvSpPr>
        <dsp:cNvPr id="0" name=""/>
        <dsp:cNvSpPr/>
      </dsp:nvSpPr>
      <dsp:spPr>
        <a:xfrm>
          <a:off x="0" y="1331249"/>
          <a:ext cx="3646823" cy="1808744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кандидати и партньори</a:t>
          </a:r>
          <a:r>
            <a:rPr lang="bg-BG" sz="1200" u="none" kern="1200" dirty="0" smtClean="0">
              <a:solidFill>
                <a:schemeClr val="tx2"/>
              </a:solidFill>
            </a:rPr>
            <a:t> - </a:t>
          </a:r>
          <a:r>
            <a:rPr lang="bg-BG" sz="1200" kern="1200" dirty="0" smtClean="0">
              <a:solidFill>
                <a:schemeClr val="tx2"/>
              </a:solidFill>
            </a:rPr>
            <a:t>Училища; Висши училища; БАН; Селскостопанската академия; Научни организации; Организации с нестопанска цел; Национално представителни организации на хора с увреждания, признати от Министерския съвет. </a:t>
          </a:r>
          <a:endParaRPr lang="en-GB" sz="1200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Асоциирани партньори: </a:t>
          </a:r>
          <a:r>
            <a:rPr lang="bg-BG" sz="1200" kern="1200" dirty="0" smtClean="0">
              <a:solidFill>
                <a:schemeClr val="tx2"/>
              </a:solidFill>
            </a:rPr>
            <a:t>общини.</a:t>
          </a:r>
        </a:p>
      </dsp:txBody>
      <dsp:txXfrm>
        <a:off x="88296" y="1419545"/>
        <a:ext cx="3470231" cy="1632152"/>
      </dsp:txXfrm>
    </dsp:sp>
    <dsp:sp modelId="{CEB3869B-BCE6-407C-96DB-85CD7E3F1B1F}">
      <dsp:nvSpPr>
        <dsp:cNvPr id="0" name=""/>
        <dsp:cNvSpPr/>
      </dsp:nvSpPr>
      <dsp:spPr>
        <a:xfrm>
          <a:off x="28640" y="3274449"/>
          <a:ext cx="3594334" cy="1684413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5875" cap="flat" cmpd="sng" algn="ctr">
          <a:solidFill>
            <a:schemeClr val="tx2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u="sng" kern="1200" dirty="0" smtClean="0">
              <a:solidFill>
                <a:schemeClr val="tx2"/>
              </a:solidFill>
            </a:rPr>
            <a:t>Допустими </a:t>
          </a:r>
          <a:r>
            <a:rPr lang="bg-BG" sz="1200" u="sng" kern="1200" dirty="0" smtClean="0">
              <a:solidFill>
                <a:schemeClr val="tx2"/>
              </a:solidFill>
            </a:rPr>
            <a:t>разходи: </a:t>
          </a:r>
          <a:endParaRPr lang="bg-BG" sz="1200" u="sng" kern="1200" dirty="0" smtClean="0">
            <a:solidFill>
              <a:schemeClr val="tx2"/>
            </a:solidFill>
          </a:endParaRPr>
        </a:p>
        <a:p>
          <a:pPr lvl="0" algn="just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200" kern="1200" dirty="0" smtClean="0">
              <a:solidFill>
                <a:schemeClr val="tx2"/>
              </a:solidFill>
            </a:rPr>
            <a:t>В съответствие с разпоредбите на Регламент 1303/2013 г. и Регламент 1304/2013 г.,  ЗУСЕСИФ, както и приложимата национална уредба. </a:t>
          </a:r>
          <a:endParaRPr lang="en-US" sz="1200" kern="1200" dirty="0">
            <a:solidFill>
              <a:schemeClr val="tx2"/>
            </a:solidFill>
          </a:endParaRPr>
        </a:p>
      </dsp:txBody>
      <dsp:txXfrm>
        <a:off x="110866" y="3356675"/>
        <a:ext cx="3429882" cy="1519961"/>
      </dsp:txXfrm>
    </dsp:sp>
    <dsp:sp modelId="{F03F96C6-74F7-4D24-A3A3-D86C9BA7B94F}">
      <dsp:nvSpPr>
        <dsp:cNvPr id="0" name=""/>
        <dsp:cNvSpPr/>
      </dsp:nvSpPr>
      <dsp:spPr>
        <a:xfrm>
          <a:off x="3926865" y="3600175"/>
          <a:ext cx="3843816" cy="1138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Бюджет: </a:t>
          </a:r>
          <a:r>
            <a:rPr lang="bg-BG" sz="1400" kern="1200" dirty="0" smtClean="0"/>
            <a:t>4 500 </a:t>
          </a:r>
          <a:r>
            <a:rPr lang="bg-BG" sz="1400" kern="1200" dirty="0" smtClean="0"/>
            <a:t>000 лв.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Минимален размер на помощта: </a:t>
          </a:r>
          <a:r>
            <a:rPr lang="bg-BG" sz="1400" kern="1200" dirty="0" smtClean="0"/>
            <a:t>50 000 лв.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Максимален размер на помощта: </a:t>
          </a:r>
          <a:r>
            <a:rPr lang="bg-BG" sz="1400" kern="1200" dirty="0" smtClean="0"/>
            <a:t>100 000лв.</a:t>
          </a:r>
          <a:endParaRPr lang="bg-BG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3982442" y="3655752"/>
        <a:ext cx="3732662" cy="1027351"/>
      </dsp:txXfrm>
    </dsp:sp>
    <dsp:sp modelId="{C8EE1804-9FD7-4191-B3AD-142B3A017152}">
      <dsp:nvSpPr>
        <dsp:cNvPr id="0" name=""/>
        <dsp:cNvSpPr/>
      </dsp:nvSpPr>
      <dsp:spPr>
        <a:xfrm>
          <a:off x="7932995" y="3728608"/>
          <a:ext cx="3487056" cy="99322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400" kern="1200" dirty="0" smtClean="0"/>
            <a:t>Дата на обявяване: </a:t>
          </a:r>
          <a:r>
            <a:rPr lang="bg-BG" sz="1400" kern="1200" dirty="0" smtClean="0"/>
            <a:t>след приключване на Компонент 1.</a:t>
          </a:r>
          <a:endParaRPr lang="en-US" sz="1400" kern="1200" dirty="0"/>
        </a:p>
      </dsp:txBody>
      <dsp:txXfrm>
        <a:off x="7981480" y="3777093"/>
        <a:ext cx="3390086" cy="8962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23.11.2017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xmlns="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23.11.2017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xmlns="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xmlns="" val="2982331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marL="0">
              <a:defRPr sz="36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36022" y="1299754"/>
            <a:ext cx="10058400" cy="733153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022" y="2155371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4248" y="2138016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675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78814" y="3184072"/>
            <a:ext cx="8444900" cy="1120502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Благодаря за вниманието!</a:t>
            </a:r>
            <a:br>
              <a:rPr lang="ru-RU" dirty="0" smtClean="0">
                <a:solidFill>
                  <a:srgbClr val="146194">
                    <a:lumMod val="50000"/>
                  </a:srgbClr>
                </a:solidFill>
              </a:rPr>
            </a:br>
            <a:endParaRPr lang="en-US" dirty="0"/>
          </a:p>
        </p:txBody>
      </p:sp>
      <p:sp>
        <p:nvSpPr>
          <p:cNvPr id="6" name="Footer Placeholder 4"/>
          <p:cNvSpPr txBox="1">
            <a:spLocks/>
          </p:cNvSpPr>
          <p:nvPr userDrawn="1"/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800" b="1" kern="1200" cap="all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324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</a:t>
            </a:r>
            <a:r>
              <a:rPr lang="en-US" dirty="0" smtClean="0"/>
              <a:t>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8264" y="2277866"/>
            <a:ext cx="10397948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Edit Master </a:t>
            </a:r>
            <a:r>
              <a:rPr lang="en-US" dirty="0" smtClean="0"/>
              <a:t>text </a:t>
            </a:r>
            <a:r>
              <a:rPr lang="en-US" dirty="0"/>
              <a:t>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</a:t>
            </a:r>
            <a:r>
              <a:rPr lang="en-US" dirty="0" smtClean="0"/>
              <a:t>level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8E78BCB4-C98F-4B83-9DE4-0E5AA089C697}"/>
              </a:ext>
            </a:extLst>
          </p:cNvPr>
          <p:cNvGrpSpPr/>
          <p:nvPr userDrawn="1"/>
        </p:nvGrpSpPr>
        <p:grpSpPr>
          <a:xfrm>
            <a:off x="0" y="0"/>
            <a:ext cx="12192000" cy="1358153"/>
            <a:chOff x="0" y="0"/>
            <a:chExt cx="12192000" cy="135815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60D4C31A-B54F-422E-8621-A0F475D7D195}"/>
                </a:ext>
              </a:extLst>
            </p:cNvPr>
            <p:cNvSpPr/>
            <p:nvPr userDrawn="1"/>
          </p:nvSpPr>
          <p:spPr>
            <a:xfrm>
              <a:off x="0" y="0"/>
              <a:ext cx="12188825" cy="13581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 descr="http://sf.mon.bg/img/logo_eu_r_dva_fonda.png">
              <a:extLst>
                <a:ext uri="{FF2B5EF4-FFF2-40B4-BE49-F238E27FC236}">
                  <a16:creationId xmlns:a16="http://schemas.microsoft.com/office/drawing/2014/main" xmlns="" id="{12F0A08F-CCB6-4D25-8AC0-0F7B8FAA1D7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96" y="272870"/>
              <a:ext cx="2547937" cy="820737"/>
            </a:xfrm>
            <a:prstGeom prst="rect">
              <a:avLst/>
            </a:prstGeom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E3B81ACA-7A29-4F22-915C-0A3E969FE784}"/>
                </a:ext>
              </a:extLst>
            </p:cNvPr>
            <p:cNvCxnSpPr/>
            <p:nvPr userDrawn="1"/>
          </p:nvCxnSpPr>
          <p:spPr>
            <a:xfrm>
              <a:off x="0" y="1248229"/>
              <a:ext cx="12192000" cy="0"/>
            </a:xfrm>
            <a:prstGeom prst="line">
              <a:avLst/>
            </a:prstGeom>
            <a:ln w="476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8" r:id="rId2"/>
    <p:sldLayoutId id="2147483720" r:id="rId3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400" kern="1200">
          <a:solidFill>
            <a:srgbClr val="002060"/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>
          <a:solidFill>
            <a:srgbClr val="002060"/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rgbClr val="002060"/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689472"/>
            <a:ext cx="10866848" cy="4345568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>
                <a:ln/>
                <a:latin typeface="+mn-lt"/>
                <a:cs typeface="Courier New" panose="02070309020205020404" pitchFamily="49" charset="0"/>
              </a:rPr>
              <a:t>София, 24 ноември 2017 </a:t>
            </a:r>
            <a:r>
              <a:rPr lang="ru-RU" sz="2000" dirty="0">
                <a:ln/>
                <a:latin typeface="+mn-lt"/>
                <a:cs typeface="Courier New" panose="02070309020205020404" pitchFamily="49" charset="0"/>
              </a:rPr>
              <a:t>г.</a:t>
            </a:r>
            <a:r>
              <a:rPr lang="ru-RU" sz="2000" b="1" dirty="0">
                <a:ln/>
                <a:solidFill>
                  <a:schemeClr val="bg2">
                    <a:lumMod val="50000"/>
                  </a:schemeClr>
                </a:solidFill>
                <a:latin typeface="+mn-lt"/>
                <a:cs typeface="Courier New" panose="02070309020205020404" pitchFamily="49" charset="0"/>
              </a:rPr>
              <a:t/>
            </a:r>
            <a:br>
              <a:rPr lang="ru-RU" sz="2000" b="1" dirty="0">
                <a:ln/>
                <a:solidFill>
                  <a:schemeClr val="bg2">
                    <a:lumMod val="50000"/>
                  </a:schemeClr>
                </a:solidFill>
                <a:latin typeface="+mn-lt"/>
                <a:cs typeface="Courier New" panose="02070309020205020404" pitchFamily="49" charset="0"/>
              </a:rPr>
            </a:br>
            <a:endParaRPr lang="ru-RU" sz="2000" b="1" cap="none" dirty="0">
              <a:ln/>
              <a:solidFill>
                <a:schemeClr val="bg2">
                  <a:lumMod val="50000"/>
                </a:schemeClr>
              </a:solidFill>
              <a:latin typeface="+mn-lt"/>
              <a:cs typeface="Courier New" panose="02070309020205020404" pitchFamily="49" charset="0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68628" y="2189284"/>
            <a:ext cx="1049801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600" b="1" dirty="0" smtClean="0">
                <a:solidFill>
                  <a:schemeClr val="tx2"/>
                </a:solidFill>
              </a:rPr>
              <a:t>ИГРП НА ОП НОИР ЗА 2018 г. </a:t>
            </a:r>
          </a:p>
          <a:p>
            <a:pPr algn="ctr"/>
            <a:endParaRPr lang="bg-BG" sz="2600" b="1" dirty="0">
              <a:solidFill>
                <a:schemeClr val="tx2"/>
              </a:solidFill>
            </a:endParaRPr>
          </a:p>
          <a:p>
            <a:pPr algn="ctr"/>
            <a:r>
              <a:rPr lang="bg-BG" sz="2600" b="1" dirty="0" err="1">
                <a:solidFill>
                  <a:schemeClr val="tx2"/>
                </a:solidFill>
              </a:rPr>
              <a:t>С</a:t>
            </a:r>
            <a:r>
              <a:rPr lang="ru-RU" sz="2600" b="1" dirty="0" err="1" smtClean="0">
                <a:solidFill>
                  <a:schemeClr val="tx2"/>
                </a:solidFill>
              </a:rPr>
              <a:t>едмо</a:t>
            </a:r>
            <a:r>
              <a:rPr lang="ru-RU" sz="2600" b="1" dirty="0" smtClean="0">
                <a:solidFill>
                  <a:schemeClr val="tx2"/>
                </a:solidFill>
              </a:rPr>
              <a:t> </a:t>
            </a:r>
            <a:r>
              <a:rPr lang="ru-RU" sz="2600" b="1" dirty="0">
                <a:solidFill>
                  <a:schemeClr val="tx2"/>
                </a:solidFill>
              </a:rPr>
              <a:t>заседание на </a:t>
            </a:r>
            <a:r>
              <a:rPr lang="ru-RU" sz="2600" b="1" dirty="0" smtClean="0">
                <a:solidFill>
                  <a:schemeClr val="tx2"/>
                </a:solidFill>
              </a:rPr>
              <a:t>Комитета </a:t>
            </a:r>
            <a:r>
              <a:rPr lang="ru-RU" sz="2600" b="1" dirty="0">
                <a:solidFill>
                  <a:schemeClr val="tx2"/>
                </a:solidFill>
              </a:rPr>
              <a:t>за наблюдение на </a:t>
            </a:r>
            <a:endParaRPr lang="ru-RU" sz="2600" b="1" dirty="0" smtClean="0">
              <a:solidFill>
                <a:schemeClr val="tx2"/>
              </a:solidFill>
            </a:endParaRPr>
          </a:p>
          <a:p>
            <a:pPr algn="ctr"/>
            <a:r>
              <a:rPr lang="ru-RU" sz="2600" b="1" dirty="0" smtClean="0">
                <a:solidFill>
                  <a:schemeClr val="tx2"/>
                </a:solidFill>
              </a:rPr>
              <a:t>Оперативна </a:t>
            </a:r>
            <a:r>
              <a:rPr lang="ru-RU" sz="2600" b="1" dirty="0" err="1">
                <a:solidFill>
                  <a:schemeClr val="tx2"/>
                </a:solidFill>
              </a:rPr>
              <a:t>програма</a:t>
            </a:r>
            <a:r>
              <a:rPr lang="ru-RU" sz="2600" b="1" dirty="0">
                <a:solidFill>
                  <a:schemeClr val="tx2"/>
                </a:solidFill>
              </a:rPr>
              <a:t> „Наука и образование за </a:t>
            </a:r>
            <a:r>
              <a:rPr lang="ru-RU" sz="2600" b="1" dirty="0" err="1">
                <a:solidFill>
                  <a:schemeClr val="tx2"/>
                </a:solidFill>
              </a:rPr>
              <a:t>интелигентен</a:t>
            </a:r>
            <a:r>
              <a:rPr lang="ru-RU" sz="2600" b="1" dirty="0">
                <a:solidFill>
                  <a:schemeClr val="tx2"/>
                </a:solidFill>
              </a:rPr>
              <a:t> </a:t>
            </a:r>
            <a:r>
              <a:rPr lang="ru-RU" sz="2600" b="1" dirty="0" err="1">
                <a:solidFill>
                  <a:schemeClr val="tx2"/>
                </a:solidFill>
              </a:rPr>
              <a:t>растеж</a:t>
            </a:r>
            <a:r>
              <a:rPr lang="ru-RU" sz="2600" b="1" dirty="0">
                <a:solidFill>
                  <a:schemeClr val="tx2"/>
                </a:solidFill>
              </a:rPr>
              <a:t>“ 2014 – 2020 г. </a:t>
            </a:r>
            <a:endParaRPr lang="en-GB" sz="26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bg-BG" sz="2400" dirty="0" smtClean="0"/>
              <a:t>Индикативна годишна работна програма 2018 г.</a:t>
            </a:r>
            <a:endParaRPr lang="bg-BG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3643" y="2252109"/>
            <a:ext cx="10058400" cy="425172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 smtClean="0"/>
              <a:t>         Обща стойност на планираните процедури за 2018 г.: </a:t>
            </a:r>
            <a:r>
              <a:rPr lang="ru-RU" dirty="0" smtClean="0"/>
              <a:t>18</a:t>
            </a:r>
            <a:r>
              <a:rPr lang="en-US" dirty="0" smtClean="0"/>
              <a:t>0</a:t>
            </a:r>
            <a:r>
              <a:rPr lang="ru-RU" dirty="0" smtClean="0"/>
              <a:t> </a:t>
            </a:r>
            <a:r>
              <a:rPr lang="ru-RU" dirty="0" smtClean="0"/>
              <a:t>500 000 лв.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 smtClean="0"/>
              <a:t>	4 </a:t>
            </a:r>
            <a:r>
              <a:rPr lang="ru-RU" dirty="0" err="1" smtClean="0"/>
              <a:t>процедури</a:t>
            </a:r>
            <a:r>
              <a:rPr lang="ru-RU" dirty="0"/>
              <a:t> </a:t>
            </a:r>
            <a:r>
              <a:rPr lang="ru-RU" dirty="0" smtClean="0"/>
              <a:t>за подбор на </a:t>
            </a:r>
            <a:r>
              <a:rPr lang="ru-RU" dirty="0" err="1" smtClean="0"/>
              <a:t>проектни</a:t>
            </a:r>
            <a:r>
              <a:rPr lang="ru-RU" dirty="0" smtClean="0"/>
              <a:t> предложения и 5 </a:t>
            </a:r>
            <a:r>
              <a:rPr lang="ru-RU" dirty="0" err="1" smtClean="0"/>
              <a:t>процедури</a:t>
            </a:r>
            <a:r>
              <a:rPr lang="ru-RU" dirty="0" smtClean="0"/>
              <a:t> за </a:t>
            </a:r>
            <a:r>
              <a:rPr lang="ru-RU" dirty="0" err="1" smtClean="0"/>
              <a:t>директно</a:t>
            </a:r>
            <a:r>
              <a:rPr lang="ru-RU" dirty="0" smtClean="0"/>
              <a:t> </a:t>
            </a:r>
            <a:r>
              <a:rPr lang="ru-RU" dirty="0" err="1" smtClean="0"/>
              <a:t>предоставяне</a:t>
            </a:r>
            <a:r>
              <a:rPr lang="ru-RU" dirty="0" smtClean="0"/>
              <a:t> на БФП на конкретен </a:t>
            </a:r>
            <a:r>
              <a:rPr lang="ru-RU" dirty="0" err="1" smtClean="0"/>
              <a:t>бенефициент</a:t>
            </a:r>
            <a:r>
              <a:rPr lang="ru-RU" dirty="0" smtClean="0"/>
              <a:t>. </a:t>
            </a:r>
          </a:p>
          <a:p>
            <a:endParaRPr lang="ru-RU" dirty="0" smtClean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006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348" y="1143124"/>
            <a:ext cx="10373779" cy="676883"/>
          </a:xfrm>
        </p:spPr>
        <p:txBody>
          <a:bodyPr>
            <a:normAutofit/>
          </a:bodyPr>
          <a:lstStyle/>
          <a:p>
            <a:pPr algn="ctr"/>
            <a:r>
              <a:rPr lang="bg-BG" sz="2400" dirty="0" smtClean="0"/>
              <a:t>Процедури ИГРП 2018 г.</a:t>
            </a:r>
            <a:endParaRPr lang="bg-BG" sz="24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15730109"/>
              </p:ext>
            </p:extLst>
          </p:nvPr>
        </p:nvGraphicFramePr>
        <p:xfrm>
          <a:off x="808264" y="1916723"/>
          <a:ext cx="10397948" cy="43845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307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6725" y="1063994"/>
            <a:ext cx="10373779" cy="676883"/>
          </a:xfrm>
        </p:spPr>
        <p:txBody>
          <a:bodyPr>
            <a:normAutofit fontScale="90000"/>
          </a:bodyPr>
          <a:lstStyle/>
          <a:p>
            <a:pPr lvl="0" algn="ctr"/>
            <a:r>
              <a:rPr lang="bg-BG" sz="2400" dirty="0" smtClean="0"/>
              <a:t>Процедури по Приоритетна ос 1. </a:t>
            </a:r>
            <a:r>
              <a:rPr lang="ru-RU" sz="2400" dirty="0" err="1"/>
              <a:t>Научни</a:t>
            </a:r>
            <a:r>
              <a:rPr lang="ru-RU" sz="2400" dirty="0"/>
              <a:t> </a:t>
            </a:r>
            <a:r>
              <a:rPr lang="ru-RU" sz="2400" dirty="0" err="1"/>
              <a:t>изследвания</a:t>
            </a:r>
            <a:r>
              <a:rPr lang="ru-RU" sz="2400" dirty="0"/>
              <a:t> и технологично </a:t>
            </a:r>
            <a:r>
              <a:rPr lang="ru-RU" sz="2400" dirty="0" smtClean="0"/>
              <a:t>развитие </a:t>
            </a:r>
            <a:r>
              <a:rPr lang="en-US" sz="2400" dirty="0" smtClean="0"/>
              <a:t>(1/2)</a:t>
            </a:r>
            <a:endParaRPr lang="bg-BG" sz="24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54027597"/>
              </p:ext>
            </p:extLst>
          </p:nvPr>
        </p:nvGraphicFramePr>
        <p:xfrm>
          <a:off x="577986" y="1820008"/>
          <a:ext cx="11189141" cy="4879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25329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6725" y="1063994"/>
            <a:ext cx="10373779" cy="676883"/>
          </a:xfrm>
        </p:spPr>
        <p:txBody>
          <a:bodyPr>
            <a:normAutofit fontScale="90000"/>
          </a:bodyPr>
          <a:lstStyle/>
          <a:p>
            <a:pPr lvl="0" algn="ctr"/>
            <a:r>
              <a:rPr lang="bg-BG" sz="2400" dirty="0" smtClean="0"/>
              <a:t>Процедури по Приоритетна ос 1. </a:t>
            </a:r>
            <a:r>
              <a:rPr lang="ru-RU" sz="2400" dirty="0" err="1"/>
              <a:t>Научни</a:t>
            </a:r>
            <a:r>
              <a:rPr lang="ru-RU" sz="2400" dirty="0"/>
              <a:t> </a:t>
            </a:r>
            <a:r>
              <a:rPr lang="ru-RU" sz="2400" dirty="0" err="1"/>
              <a:t>изследвания</a:t>
            </a:r>
            <a:r>
              <a:rPr lang="ru-RU" sz="2400" dirty="0"/>
              <a:t> и технологично </a:t>
            </a:r>
            <a:r>
              <a:rPr lang="ru-RU" sz="2400" dirty="0" smtClean="0"/>
              <a:t>развитие </a:t>
            </a:r>
            <a:r>
              <a:rPr lang="en-US" sz="2400" dirty="0" smtClean="0"/>
              <a:t>(</a:t>
            </a:r>
            <a:r>
              <a:rPr lang="bg-BG" sz="2400" dirty="0" smtClean="0"/>
              <a:t>2</a:t>
            </a:r>
            <a:r>
              <a:rPr lang="en-US" sz="2400" dirty="0" smtClean="0"/>
              <a:t>/2)</a:t>
            </a:r>
            <a:endParaRPr lang="bg-BG" sz="24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742974254"/>
              </p:ext>
            </p:extLst>
          </p:nvPr>
        </p:nvGraphicFramePr>
        <p:xfrm>
          <a:off x="577986" y="1820008"/>
          <a:ext cx="11189141" cy="4879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042173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987" y="1063994"/>
            <a:ext cx="11189140" cy="676883"/>
          </a:xfrm>
        </p:spPr>
        <p:txBody>
          <a:bodyPr>
            <a:normAutofit/>
          </a:bodyPr>
          <a:lstStyle/>
          <a:p>
            <a:pPr lvl="0" algn="ctr"/>
            <a:r>
              <a:rPr lang="bg-BG" sz="2400" dirty="0" smtClean="0"/>
              <a:t>Процедури по Приоритетна ос 2. </a:t>
            </a:r>
            <a:r>
              <a:rPr lang="ru-RU" sz="2400" dirty="0"/>
              <a:t>Образование и </a:t>
            </a:r>
            <a:r>
              <a:rPr lang="ru-RU" sz="2400" dirty="0" err="1"/>
              <a:t>учене</a:t>
            </a:r>
            <a:r>
              <a:rPr lang="ru-RU" sz="2400" dirty="0"/>
              <a:t> </a:t>
            </a:r>
            <a:r>
              <a:rPr lang="ru-RU" sz="2400" dirty="0" err="1"/>
              <a:t>през</a:t>
            </a:r>
            <a:r>
              <a:rPr lang="ru-RU" sz="2400" dirty="0"/>
              <a:t> </a:t>
            </a:r>
            <a:r>
              <a:rPr lang="ru-RU" sz="2400" dirty="0" err="1"/>
              <a:t>целия</a:t>
            </a:r>
            <a:r>
              <a:rPr lang="ru-RU" sz="2400" dirty="0"/>
              <a:t> </a:t>
            </a:r>
            <a:r>
              <a:rPr lang="ru-RU" sz="2400" dirty="0" smtClean="0"/>
              <a:t>живот </a:t>
            </a:r>
            <a:r>
              <a:rPr lang="en-US" sz="2400" dirty="0" smtClean="0"/>
              <a:t>(</a:t>
            </a:r>
            <a:r>
              <a:rPr lang="bg-BG" sz="2400" dirty="0" smtClean="0"/>
              <a:t>1</a:t>
            </a:r>
            <a:r>
              <a:rPr lang="en-US" sz="2400" dirty="0" smtClean="0"/>
              <a:t>/</a:t>
            </a:r>
            <a:r>
              <a:rPr lang="bg-BG" sz="2400" dirty="0" smtClean="0"/>
              <a:t>5</a:t>
            </a:r>
            <a:r>
              <a:rPr lang="en-US" sz="2400" dirty="0" smtClean="0"/>
              <a:t>)</a:t>
            </a:r>
            <a:endParaRPr lang="bg-BG" sz="24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65031355"/>
              </p:ext>
            </p:extLst>
          </p:nvPr>
        </p:nvGraphicFramePr>
        <p:xfrm>
          <a:off x="577986" y="1820008"/>
          <a:ext cx="11189141" cy="4879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794564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987" y="1063994"/>
            <a:ext cx="11189140" cy="676883"/>
          </a:xfrm>
        </p:spPr>
        <p:txBody>
          <a:bodyPr>
            <a:normAutofit/>
          </a:bodyPr>
          <a:lstStyle/>
          <a:p>
            <a:pPr lvl="0" algn="ctr"/>
            <a:r>
              <a:rPr lang="bg-BG" sz="2400" dirty="0" smtClean="0"/>
              <a:t>Процедури по Приоритетна ос 2. </a:t>
            </a:r>
            <a:r>
              <a:rPr lang="ru-RU" sz="2400" dirty="0"/>
              <a:t>Образование и </a:t>
            </a:r>
            <a:r>
              <a:rPr lang="ru-RU" sz="2400" dirty="0" err="1"/>
              <a:t>учене</a:t>
            </a:r>
            <a:r>
              <a:rPr lang="ru-RU" sz="2400" dirty="0"/>
              <a:t> </a:t>
            </a:r>
            <a:r>
              <a:rPr lang="ru-RU" sz="2400" dirty="0" err="1"/>
              <a:t>през</a:t>
            </a:r>
            <a:r>
              <a:rPr lang="ru-RU" sz="2400" dirty="0"/>
              <a:t> </a:t>
            </a:r>
            <a:r>
              <a:rPr lang="ru-RU" sz="2400" dirty="0" err="1"/>
              <a:t>целия</a:t>
            </a:r>
            <a:r>
              <a:rPr lang="ru-RU" sz="2400" dirty="0"/>
              <a:t> </a:t>
            </a:r>
            <a:r>
              <a:rPr lang="ru-RU" sz="2400" dirty="0" smtClean="0"/>
              <a:t>живот </a:t>
            </a:r>
            <a:r>
              <a:rPr lang="en-US" sz="2400" dirty="0" smtClean="0"/>
              <a:t>(</a:t>
            </a:r>
            <a:r>
              <a:rPr lang="bg-BG" sz="2400" dirty="0" smtClean="0"/>
              <a:t>2</a:t>
            </a:r>
            <a:r>
              <a:rPr lang="en-US" sz="2400" dirty="0" smtClean="0"/>
              <a:t>/</a:t>
            </a:r>
            <a:r>
              <a:rPr lang="bg-BG" sz="2400" dirty="0" smtClean="0"/>
              <a:t>5</a:t>
            </a:r>
            <a:r>
              <a:rPr lang="en-US" sz="2400" dirty="0" smtClean="0"/>
              <a:t>)</a:t>
            </a:r>
            <a:endParaRPr lang="bg-BG" sz="24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3006965"/>
              </p:ext>
            </p:extLst>
          </p:nvPr>
        </p:nvGraphicFramePr>
        <p:xfrm>
          <a:off x="577986" y="1740877"/>
          <a:ext cx="11189141" cy="495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257760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987" y="1063994"/>
            <a:ext cx="11189140" cy="676883"/>
          </a:xfrm>
        </p:spPr>
        <p:txBody>
          <a:bodyPr>
            <a:normAutofit/>
          </a:bodyPr>
          <a:lstStyle/>
          <a:p>
            <a:pPr lvl="0" algn="ctr"/>
            <a:r>
              <a:rPr lang="bg-BG" sz="2400" dirty="0" smtClean="0"/>
              <a:t>Процедури по Приоритетна ос 2. </a:t>
            </a:r>
            <a:r>
              <a:rPr lang="ru-RU" sz="2400" dirty="0"/>
              <a:t>Образование и </a:t>
            </a:r>
            <a:r>
              <a:rPr lang="ru-RU" sz="2400" dirty="0" err="1"/>
              <a:t>учене</a:t>
            </a:r>
            <a:r>
              <a:rPr lang="ru-RU" sz="2400" dirty="0"/>
              <a:t> </a:t>
            </a:r>
            <a:r>
              <a:rPr lang="ru-RU" sz="2400" dirty="0" err="1"/>
              <a:t>през</a:t>
            </a:r>
            <a:r>
              <a:rPr lang="ru-RU" sz="2400" dirty="0"/>
              <a:t> </a:t>
            </a:r>
            <a:r>
              <a:rPr lang="ru-RU" sz="2400" dirty="0" err="1"/>
              <a:t>целия</a:t>
            </a:r>
            <a:r>
              <a:rPr lang="ru-RU" sz="2400" dirty="0"/>
              <a:t> </a:t>
            </a:r>
            <a:r>
              <a:rPr lang="ru-RU" sz="2400" dirty="0" smtClean="0"/>
              <a:t>живот </a:t>
            </a:r>
            <a:r>
              <a:rPr lang="en-US" sz="2400" dirty="0" smtClean="0"/>
              <a:t>(</a:t>
            </a:r>
            <a:r>
              <a:rPr lang="bg-BG" sz="2400" dirty="0" smtClean="0"/>
              <a:t>3</a:t>
            </a:r>
            <a:r>
              <a:rPr lang="en-US" sz="2400" dirty="0" smtClean="0"/>
              <a:t>/</a:t>
            </a:r>
            <a:r>
              <a:rPr lang="bg-BG" sz="2400" dirty="0" smtClean="0"/>
              <a:t>5</a:t>
            </a:r>
            <a:r>
              <a:rPr lang="en-US" sz="2400" dirty="0" smtClean="0"/>
              <a:t>)</a:t>
            </a:r>
            <a:endParaRPr lang="bg-BG" sz="24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58291016"/>
              </p:ext>
            </p:extLst>
          </p:nvPr>
        </p:nvGraphicFramePr>
        <p:xfrm>
          <a:off x="439439" y="1740877"/>
          <a:ext cx="11420052" cy="495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27057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987" y="1063994"/>
            <a:ext cx="11189140" cy="676883"/>
          </a:xfrm>
        </p:spPr>
        <p:txBody>
          <a:bodyPr>
            <a:normAutofit/>
          </a:bodyPr>
          <a:lstStyle/>
          <a:p>
            <a:pPr lvl="0" algn="ctr"/>
            <a:r>
              <a:rPr lang="bg-BG" sz="2400" dirty="0" smtClean="0"/>
              <a:t>Процедури по Приоритетна ос 2. </a:t>
            </a:r>
            <a:r>
              <a:rPr lang="ru-RU" sz="2400" dirty="0"/>
              <a:t>Образование и </a:t>
            </a:r>
            <a:r>
              <a:rPr lang="ru-RU" sz="2400" dirty="0" err="1"/>
              <a:t>учене</a:t>
            </a:r>
            <a:r>
              <a:rPr lang="ru-RU" sz="2400" dirty="0"/>
              <a:t> </a:t>
            </a:r>
            <a:r>
              <a:rPr lang="ru-RU" sz="2400" dirty="0" err="1"/>
              <a:t>през</a:t>
            </a:r>
            <a:r>
              <a:rPr lang="ru-RU" sz="2400" dirty="0"/>
              <a:t> </a:t>
            </a:r>
            <a:r>
              <a:rPr lang="ru-RU" sz="2400" dirty="0" err="1"/>
              <a:t>целия</a:t>
            </a:r>
            <a:r>
              <a:rPr lang="ru-RU" sz="2400" dirty="0"/>
              <a:t> </a:t>
            </a:r>
            <a:r>
              <a:rPr lang="ru-RU" sz="2400" dirty="0" smtClean="0"/>
              <a:t>живот </a:t>
            </a:r>
            <a:r>
              <a:rPr lang="en-US" sz="2400" dirty="0" smtClean="0"/>
              <a:t>(</a:t>
            </a:r>
            <a:r>
              <a:rPr lang="bg-BG" sz="2400" dirty="0" smtClean="0"/>
              <a:t>4</a:t>
            </a:r>
            <a:r>
              <a:rPr lang="en-US" sz="2400" dirty="0" smtClean="0"/>
              <a:t>/</a:t>
            </a:r>
            <a:r>
              <a:rPr lang="bg-BG" sz="2400" dirty="0" smtClean="0"/>
              <a:t>5</a:t>
            </a:r>
            <a:r>
              <a:rPr lang="en-US" sz="2400" dirty="0" smtClean="0"/>
              <a:t>)</a:t>
            </a:r>
            <a:endParaRPr lang="bg-BG" sz="24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1470579"/>
              </p:ext>
            </p:extLst>
          </p:nvPr>
        </p:nvGraphicFramePr>
        <p:xfrm>
          <a:off x="439439" y="1740877"/>
          <a:ext cx="11420052" cy="495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10216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987" y="1063994"/>
            <a:ext cx="11189140" cy="676883"/>
          </a:xfrm>
        </p:spPr>
        <p:txBody>
          <a:bodyPr>
            <a:normAutofit/>
          </a:bodyPr>
          <a:lstStyle/>
          <a:p>
            <a:pPr lvl="0" algn="ctr"/>
            <a:r>
              <a:rPr lang="bg-BG" sz="2400" dirty="0" smtClean="0"/>
              <a:t>Процедури по Приоритетна ос 2. </a:t>
            </a:r>
            <a:r>
              <a:rPr lang="ru-RU" sz="2400" dirty="0"/>
              <a:t>Образование и </a:t>
            </a:r>
            <a:r>
              <a:rPr lang="ru-RU" sz="2400" dirty="0" err="1"/>
              <a:t>учене</a:t>
            </a:r>
            <a:r>
              <a:rPr lang="ru-RU" sz="2400" dirty="0"/>
              <a:t> </a:t>
            </a:r>
            <a:r>
              <a:rPr lang="ru-RU" sz="2400" dirty="0" err="1"/>
              <a:t>през</a:t>
            </a:r>
            <a:r>
              <a:rPr lang="ru-RU" sz="2400" dirty="0"/>
              <a:t> </a:t>
            </a:r>
            <a:r>
              <a:rPr lang="ru-RU" sz="2400" dirty="0" err="1"/>
              <a:t>целия</a:t>
            </a:r>
            <a:r>
              <a:rPr lang="ru-RU" sz="2400" dirty="0"/>
              <a:t> </a:t>
            </a:r>
            <a:r>
              <a:rPr lang="ru-RU" sz="2400" dirty="0" smtClean="0"/>
              <a:t>живот </a:t>
            </a:r>
            <a:r>
              <a:rPr lang="en-US" sz="2400" dirty="0" smtClean="0"/>
              <a:t>(</a:t>
            </a:r>
            <a:r>
              <a:rPr lang="bg-BG" sz="2400" dirty="0" smtClean="0"/>
              <a:t>4</a:t>
            </a:r>
            <a:r>
              <a:rPr lang="en-US" sz="2400" dirty="0" smtClean="0"/>
              <a:t>/</a:t>
            </a:r>
            <a:r>
              <a:rPr lang="bg-BG" sz="2400" dirty="0" smtClean="0"/>
              <a:t>5</a:t>
            </a:r>
            <a:r>
              <a:rPr lang="en-US" sz="2400" dirty="0" smtClean="0"/>
              <a:t>)</a:t>
            </a:r>
            <a:endParaRPr lang="bg-BG" sz="24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92109359"/>
              </p:ext>
            </p:extLst>
          </p:nvPr>
        </p:nvGraphicFramePr>
        <p:xfrm>
          <a:off x="439439" y="1740877"/>
          <a:ext cx="11420052" cy="495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27372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987" y="1063994"/>
            <a:ext cx="11189140" cy="676883"/>
          </a:xfrm>
        </p:spPr>
        <p:txBody>
          <a:bodyPr>
            <a:normAutofit/>
          </a:bodyPr>
          <a:lstStyle/>
          <a:p>
            <a:pPr lvl="0" algn="ctr"/>
            <a:r>
              <a:rPr lang="bg-BG" sz="2400" dirty="0" smtClean="0"/>
              <a:t>Процедури по Приоритетна ос 2. </a:t>
            </a:r>
            <a:r>
              <a:rPr lang="ru-RU" sz="2400" dirty="0"/>
              <a:t>Образование и </a:t>
            </a:r>
            <a:r>
              <a:rPr lang="ru-RU" sz="2400" dirty="0" err="1"/>
              <a:t>учене</a:t>
            </a:r>
            <a:r>
              <a:rPr lang="ru-RU" sz="2400" dirty="0"/>
              <a:t> </a:t>
            </a:r>
            <a:r>
              <a:rPr lang="ru-RU" sz="2400" dirty="0" err="1"/>
              <a:t>през</a:t>
            </a:r>
            <a:r>
              <a:rPr lang="ru-RU" sz="2400" dirty="0"/>
              <a:t> </a:t>
            </a:r>
            <a:r>
              <a:rPr lang="ru-RU" sz="2400" dirty="0" err="1"/>
              <a:t>целия</a:t>
            </a:r>
            <a:r>
              <a:rPr lang="ru-RU" sz="2400" dirty="0"/>
              <a:t> </a:t>
            </a:r>
            <a:r>
              <a:rPr lang="ru-RU" sz="2400" dirty="0" smtClean="0"/>
              <a:t>живот </a:t>
            </a:r>
            <a:r>
              <a:rPr lang="en-US" sz="2400" dirty="0" smtClean="0"/>
              <a:t>(</a:t>
            </a:r>
            <a:r>
              <a:rPr lang="bg-BG" sz="2400" dirty="0" smtClean="0"/>
              <a:t>5</a:t>
            </a:r>
            <a:r>
              <a:rPr lang="en-US" sz="2400" dirty="0" smtClean="0"/>
              <a:t>/</a:t>
            </a:r>
            <a:r>
              <a:rPr lang="bg-BG" sz="2400" dirty="0" smtClean="0"/>
              <a:t>5</a:t>
            </a:r>
            <a:r>
              <a:rPr lang="en-US" sz="2400" dirty="0" smtClean="0"/>
              <a:t>)</a:t>
            </a:r>
            <a:endParaRPr lang="bg-BG" sz="24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47325133"/>
              </p:ext>
            </p:extLst>
          </p:nvPr>
        </p:nvGraphicFramePr>
        <p:xfrm>
          <a:off x="439439" y="1740877"/>
          <a:ext cx="11420052" cy="495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67012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987" y="1063994"/>
            <a:ext cx="11189140" cy="676883"/>
          </a:xfrm>
        </p:spPr>
        <p:txBody>
          <a:bodyPr>
            <a:normAutofit fontScale="90000"/>
          </a:bodyPr>
          <a:lstStyle/>
          <a:p>
            <a:pPr lvl="0" algn="ctr"/>
            <a:r>
              <a:rPr lang="bg-BG" sz="2400" dirty="0" smtClean="0"/>
              <a:t>Процедури по Приоритетна ос 3. </a:t>
            </a:r>
            <a:r>
              <a:rPr lang="ru-RU" sz="2400" dirty="0" err="1"/>
              <a:t>Образователна</a:t>
            </a:r>
            <a:r>
              <a:rPr lang="ru-RU" sz="2400" dirty="0"/>
              <a:t> среда за активно </a:t>
            </a:r>
            <a:r>
              <a:rPr lang="ru-RU" sz="2400" dirty="0" err="1"/>
              <a:t>социално</a:t>
            </a:r>
            <a:r>
              <a:rPr lang="ru-RU" sz="2400" dirty="0"/>
              <a:t> </a:t>
            </a:r>
            <a:r>
              <a:rPr lang="ru-RU" sz="2400" dirty="0" err="1" smtClean="0"/>
              <a:t>приобщаване</a:t>
            </a:r>
            <a:r>
              <a:rPr lang="ru-RU" sz="2400" dirty="0" smtClean="0"/>
              <a:t> </a:t>
            </a:r>
            <a:r>
              <a:rPr lang="en-US" sz="2400" dirty="0" smtClean="0"/>
              <a:t>(</a:t>
            </a:r>
            <a:r>
              <a:rPr lang="bg-BG" sz="2400" dirty="0" smtClean="0"/>
              <a:t>1</a:t>
            </a:r>
            <a:r>
              <a:rPr lang="en-US" sz="2400" dirty="0" smtClean="0"/>
              <a:t>/</a:t>
            </a:r>
            <a:r>
              <a:rPr lang="bg-BG" sz="2400" dirty="0" smtClean="0"/>
              <a:t>2</a:t>
            </a:r>
            <a:r>
              <a:rPr lang="en-US" sz="2400" dirty="0" smtClean="0"/>
              <a:t>)</a:t>
            </a:r>
            <a:endParaRPr lang="bg-BG" sz="24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20081076"/>
              </p:ext>
            </p:extLst>
          </p:nvPr>
        </p:nvGraphicFramePr>
        <p:xfrm>
          <a:off x="439439" y="1740877"/>
          <a:ext cx="11420052" cy="495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7556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987" y="1063994"/>
            <a:ext cx="11189140" cy="676883"/>
          </a:xfrm>
        </p:spPr>
        <p:txBody>
          <a:bodyPr>
            <a:normAutofit fontScale="90000"/>
          </a:bodyPr>
          <a:lstStyle/>
          <a:p>
            <a:pPr lvl="0" algn="ctr"/>
            <a:r>
              <a:rPr lang="bg-BG" sz="2400" dirty="0" smtClean="0"/>
              <a:t>Процедури по Приоритетна ос 3. </a:t>
            </a:r>
            <a:r>
              <a:rPr lang="ru-RU" sz="2400" dirty="0" err="1"/>
              <a:t>Образователна</a:t>
            </a:r>
            <a:r>
              <a:rPr lang="ru-RU" sz="2400" dirty="0"/>
              <a:t> среда за активно </a:t>
            </a:r>
            <a:r>
              <a:rPr lang="ru-RU" sz="2400" dirty="0" err="1"/>
              <a:t>социално</a:t>
            </a:r>
            <a:r>
              <a:rPr lang="ru-RU" sz="2400" dirty="0"/>
              <a:t> </a:t>
            </a:r>
            <a:r>
              <a:rPr lang="ru-RU" sz="2400" dirty="0" err="1" smtClean="0"/>
              <a:t>приобщаване</a:t>
            </a:r>
            <a:r>
              <a:rPr lang="ru-RU" sz="2400" dirty="0" smtClean="0"/>
              <a:t> </a:t>
            </a:r>
            <a:r>
              <a:rPr lang="en-US" sz="2400" dirty="0" smtClean="0"/>
              <a:t>(</a:t>
            </a:r>
            <a:r>
              <a:rPr lang="bg-BG" sz="2400" dirty="0" smtClean="0"/>
              <a:t>2</a:t>
            </a:r>
            <a:r>
              <a:rPr lang="en-US" sz="2400" dirty="0" smtClean="0"/>
              <a:t>/</a:t>
            </a:r>
            <a:r>
              <a:rPr lang="bg-BG" sz="2400" dirty="0" smtClean="0"/>
              <a:t>2</a:t>
            </a:r>
            <a:r>
              <a:rPr lang="en-US" sz="2400" dirty="0" smtClean="0"/>
              <a:t>)</a:t>
            </a:r>
            <a:endParaRPr lang="bg-BG" sz="24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6465789"/>
              </p:ext>
            </p:extLst>
          </p:nvPr>
        </p:nvGraphicFramePr>
        <p:xfrm>
          <a:off x="439439" y="1740877"/>
          <a:ext cx="11420052" cy="495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505994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7987" y="1063994"/>
            <a:ext cx="11189140" cy="676883"/>
          </a:xfrm>
        </p:spPr>
        <p:txBody>
          <a:bodyPr>
            <a:normAutofit fontScale="90000"/>
          </a:bodyPr>
          <a:lstStyle/>
          <a:p>
            <a:pPr lvl="0" algn="ctr"/>
            <a:r>
              <a:rPr lang="bg-BG" sz="2400" dirty="0" smtClean="0"/>
              <a:t>Процедури по Приоритетна ос 3. </a:t>
            </a:r>
            <a:r>
              <a:rPr lang="ru-RU" sz="2400" dirty="0" err="1"/>
              <a:t>Образователна</a:t>
            </a:r>
            <a:r>
              <a:rPr lang="ru-RU" sz="2400" dirty="0"/>
              <a:t> среда за активно </a:t>
            </a:r>
            <a:r>
              <a:rPr lang="ru-RU" sz="2400" dirty="0" err="1"/>
              <a:t>социално</a:t>
            </a:r>
            <a:r>
              <a:rPr lang="ru-RU" sz="2400" dirty="0"/>
              <a:t> </a:t>
            </a:r>
            <a:r>
              <a:rPr lang="ru-RU" sz="2400" dirty="0" err="1" smtClean="0"/>
              <a:t>приобщаване</a:t>
            </a:r>
            <a:r>
              <a:rPr lang="ru-RU" sz="2400" dirty="0" smtClean="0"/>
              <a:t> </a:t>
            </a:r>
            <a:r>
              <a:rPr lang="en-US" sz="2400" dirty="0" smtClean="0"/>
              <a:t>(</a:t>
            </a:r>
            <a:r>
              <a:rPr lang="bg-BG" sz="2400" dirty="0" smtClean="0"/>
              <a:t>2</a:t>
            </a:r>
            <a:r>
              <a:rPr lang="en-US" sz="2400" dirty="0" smtClean="0"/>
              <a:t>/</a:t>
            </a:r>
            <a:r>
              <a:rPr lang="bg-BG" sz="2400" dirty="0" smtClean="0"/>
              <a:t>2</a:t>
            </a:r>
            <a:r>
              <a:rPr lang="en-US" sz="2400" dirty="0" smtClean="0"/>
              <a:t>)</a:t>
            </a:r>
            <a:endParaRPr lang="bg-BG" sz="24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21122988"/>
              </p:ext>
            </p:extLst>
          </p:nvPr>
        </p:nvGraphicFramePr>
        <p:xfrm>
          <a:off x="439439" y="1740877"/>
          <a:ext cx="11420052" cy="495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313382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bg-BG" dirty="0" smtClean="0"/>
          </a:p>
          <a:p>
            <a:pPr algn="just"/>
            <a:endParaRPr lang="en-GB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bg-BG" sz="3200" b="1" dirty="0" smtClean="0">
                <a:cs typeface="Times New Roman" panose="02020603050405020304" pitchFamily="18" charset="0"/>
              </a:rPr>
              <a:t>БЛАГОДАРЯ ЗА ВНИМАНИЕТО!</a:t>
            </a:r>
            <a:endParaRPr lang="bg-BG" sz="3200" b="1" dirty="0"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013816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3797</TotalTime>
  <Words>3133</Words>
  <Application>Microsoft Office PowerPoint</Application>
  <PresentationFormat>Custom</PresentationFormat>
  <Paragraphs>270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Retrospect</vt:lpstr>
      <vt:lpstr>София, 24 ноември 2017 г. </vt:lpstr>
      <vt:lpstr>Индикативна годишна работна програма 2018 г.</vt:lpstr>
      <vt:lpstr>Процедури ИГРП 2018 г.</vt:lpstr>
      <vt:lpstr>Процедури по Приоритетна ос 1. Научни изследвания и технологично развитие (1/2)</vt:lpstr>
      <vt:lpstr>Процедури по Приоритетна ос 1. Научни изследвания и технологично развитие (2/2)</vt:lpstr>
      <vt:lpstr>Процедури по Приоритетна ос 2. Образование и учене през целия живот (1/5)</vt:lpstr>
      <vt:lpstr>Процедури по Приоритетна ос 2. Образование и учене през целия живот (2/5)</vt:lpstr>
      <vt:lpstr>Процедури по Приоритетна ос 2. Образование и учене през целия живот (3/5)</vt:lpstr>
      <vt:lpstr>Процедури по Приоритетна ос 2. Образование и учене през целия живот (4/5)</vt:lpstr>
      <vt:lpstr>Процедури по Приоритетна ос 2. Образование и учене през целия живот (4/5)</vt:lpstr>
      <vt:lpstr>Процедури по Приоритетна ос 2. Образование и учене през целия живот (5/5)</vt:lpstr>
      <vt:lpstr>Процедури по Приоритетна ос 3. Образователна среда за активно социално приобщаване (1/2)</vt:lpstr>
      <vt:lpstr>Процедури по Приоритетна ос 3. Образователна среда за активно социално приобщаване (2/2)</vt:lpstr>
      <vt:lpstr>Процедури по Приоритетна ос 3. Образователна среда за активно социално приобщаване (2/2)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 ЗА ИЗПЪЛНЕНИЕТО НА ОПЕРАТИВНА ПРОГРАМА  „НАУКА И ОБРАЗОВАНИЕ ЗА ИНТЕЛИГЕНТЕН РАСТЕЖ“ 2014-2020 Г.</dc:title>
  <dc:creator>Svetomira G Kaloyanova</dc:creator>
  <cp:lastModifiedBy>user</cp:lastModifiedBy>
  <cp:revision>286</cp:revision>
  <cp:lastPrinted>2017-07-22T14:43:57Z</cp:lastPrinted>
  <dcterms:created xsi:type="dcterms:W3CDTF">2016-05-13T12:08:51Z</dcterms:created>
  <dcterms:modified xsi:type="dcterms:W3CDTF">2017-11-23T19:33:11Z</dcterms:modified>
</cp:coreProperties>
</file>