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2"/>
  </p:notesMasterIdLst>
  <p:handoutMasterIdLst>
    <p:handoutMasterId r:id="rId13"/>
  </p:handoutMasterIdLst>
  <p:sldIdLst>
    <p:sldId id="257" r:id="rId2"/>
    <p:sldId id="311" r:id="rId3"/>
    <p:sldId id="310" r:id="rId4"/>
    <p:sldId id="313" r:id="rId5"/>
    <p:sldId id="315" r:id="rId6"/>
    <p:sldId id="317" r:id="rId7"/>
    <p:sldId id="318" r:id="rId8"/>
    <p:sldId id="319" r:id="rId9"/>
    <p:sldId id="320" r:id="rId10"/>
    <p:sldId id="294" r:id="rId11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91" autoAdjust="0"/>
  </p:normalViewPr>
  <p:slideViewPr>
    <p:cSldViewPr snapToGrid="0">
      <p:cViewPr varScale="1">
        <p:scale>
          <a:sx n="66" d="100"/>
          <a:sy n="66" d="100"/>
        </p:scale>
        <p:origin x="10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26.9.2018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26.9.2018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xmlns="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689472"/>
            <a:ext cx="10866848" cy="4798414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4000" dirty="0" smtClean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Изпълнение на мерките в </a:t>
            </a:r>
            <a:br>
              <a:rPr lang="bg-BG" sz="4000" dirty="0" smtClean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</a:br>
            <a:r>
              <a:rPr lang="bg-BG" sz="4000" dirty="0" smtClean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План </a:t>
            </a:r>
            <a:r>
              <a:rPr lang="bg-BG" sz="4000" dirty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за действие по предварителен одитен доклад от одитна мисия № </a:t>
            </a:r>
            <a:r>
              <a:rPr lang="en-US" sz="4000" dirty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REGC214BG0033</a:t>
            </a:r>
            <a:r>
              <a:rPr lang="bg-BG" sz="4000" dirty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 на </a:t>
            </a:r>
            <a:r>
              <a:rPr lang="bg-BG" sz="4000" dirty="0" smtClean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ГД „Регионална </a:t>
            </a:r>
            <a:r>
              <a:rPr lang="bg-BG" sz="4000" dirty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и урбанистична политика” и </a:t>
            </a:r>
            <a:r>
              <a:rPr lang="bg-BG" sz="4000" dirty="0" smtClean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ГД „Трудова </a:t>
            </a:r>
            <a:r>
              <a:rPr lang="bg-BG" sz="4000" dirty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заетост, социални въпроси и приобщаване” на </a:t>
            </a:r>
            <a:r>
              <a:rPr lang="bg-BG" sz="4000" dirty="0" smtClean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  <a:t>ЕК на ОПНОИР”</a:t>
            </a:r>
            <a:br>
              <a:rPr lang="bg-BG" sz="4000" dirty="0" smtClean="0">
                <a:ln/>
                <a:solidFill>
                  <a:srgbClr val="C00000"/>
                </a:solidFill>
                <a:latin typeface="+mn-lt"/>
                <a:cs typeface="Courier New" panose="02070309020205020404" pitchFamily="49" charset="0"/>
              </a:rPr>
            </a:b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>София, 24 ноември 2017 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г.</a:t>
            </a:r>
            <a:r>
              <a:rPr lang="ru-RU" sz="2000" b="1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Courier New" panose="02070309020205020404" pitchFamily="49" charset="0"/>
              </a:rPr>
              <a:t/>
            </a:r>
            <a:br>
              <a:rPr lang="ru-RU" sz="2000" b="1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Courier New" panose="02070309020205020404" pitchFamily="49" charset="0"/>
              </a:rPr>
            </a:br>
            <a:endParaRPr lang="ru-RU" sz="20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684212" y="1689472"/>
            <a:ext cx="10866848" cy="430492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bg-BG" sz="2800" b="1" cap="none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bg-BG" sz="2800" b="1" cap="none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2800" b="1" cap="none" dirty="0">
              <a:ln/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114000"/>
              </a:lnSpc>
            </a:pP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Основни препоръки:</a:t>
            </a:r>
            <a:endParaRPr lang="bg-BG" sz="24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b="1" dirty="0" smtClean="0"/>
              <a:t>  Промяна </a:t>
            </a:r>
            <a:r>
              <a:rPr lang="bg-BG" b="1" dirty="0"/>
              <a:t>в структурата на </a:t>
            </a:r>
            <a:r>
              <a:rPr lang="bg-BG" b="1" dirty="0" smtClean="0"/>
              <a:t>УО;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/>
              <a:t>  Укрепване на административния капацитет и капацитета по отношение на разкриване на нередности и измами</a:t>
            </a:r>
            <a:r>
              <a:rPr lang="bg-BG" dirty="0" smtClean="0"/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/>
              <a:t>  Актуализиране </a:t>
            </a:r>
            <a:r>
              <a:rPr lang="bg-BG" b="1" dirty="0"/>
              <a:t>на системите за управление и контрол и процедурния наръчник</a:t>
            </a:r>
            <a:r>
              <a:rPr lang="bg-BG" dirty="0"/>
              <a:t>; </a:t>
            </a:r>
            <a:endParaRPr lang="bg-BG" dirty="0" smtClean="0"/>
          </a:p>
          <a:p>
            <a:pPr lvl="0" algn="just">
              <a:buFont typeface="Wingdings" panose="05000000000000000000" pitchFamily="2" charset="2"/>
              <a:buChar char="v"/>
            </a:pPr>
            <a:r>
              <a:rPr lang="bg-BG" b="1" dirty="0" smtClean="0"/>
              <a:t>  Повторна </a:t>
            </a:r>
            <a:r>
              <a:rPr lang="bg-BG" b="1" dirty="0"/>
              <a:t>оценка на проектни предложения по три процедури за БФП – 2.009, 3.001, 3.002;</a:t>
            </a:r>
          </a:p>
          <a:p>
            <a:pPr>
              <a:buFont typeface="Wingdings" panose="05000000000000000000" pitchFamily="2" charset="2"/>
              <a:buChar char="v"/>
            </a:pPr>
            <a:endParaRPr lang="bg-BG" dirty="0"/>
          </a:p>
          <a:p>
            <a:pPr>
              <a:buFont typeface="Wingdings" panose="05000000000000000000" pitchFamily="2" charset="2"/>
              <a:buChar char="v"/>
            </a:pPr>
            <a:endParaRPr lang="bg-BG" dirty="0" smtClean="0"/>
          </a:p>
          <a:p>
            <a:pPr>
              <a:buFont typeface="Wingdings" panose="05000000000000000000" pitchFamily="2" charset="2"/>
              <a:buChar char="v"/>
            </a:pPr>
            <a:endParaRPr lang="bg-BG" dirty="0"/>
          </a:p>
          <a:p>
            <a:pPr>
              <a:buFont typeface="Wingdings" panose="05000000000000000000" pitchFamily="2" charset="2"/>
              <a:buChar char="v"/>
            </a:pPr>
            <a:endParaRPr lang="bg-BG" b="1" dirty="0" smtClean="0"/>
          </a:p>
          <a:p>
            <a:pPr marL="0" indent="0">
              <a:buNone/>
            </a:pPr>
            <a:endParaRPr lang="bg-BG" b="1" dirty="0"/>
          </a:p>
          <a:p>
            <a:pPr marL="0" lvl="0" indent="0">
              <a:buNone/>
            </a:pPr>
            <a:endParaRPr lang="bg-BG" dirty="0"/>
          </a:p>
          <a:p>
            <a:endParaRPr lang="bg-B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/>
              <a:t>  Анализ </a:t>
            </a:r>
            <a:r>
              <a:rPr lang="bg-BG" b="1" dirty="0"/>
              <a:t>на изпълнението на действащите проекти на МОН </a:t>
            </a:r>
            <a:r>
              <a:rPr lang="bg-BG" dirty="0"/>
              <a:t>като конкретен бенефициент</a:t>
            </a:r>
            <a:r>
              <a:rPr lang="bg-BG" dirty="0" smtClean="0"/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/>
              <a:t> Оптимизиране </a:t>
            </a:r>
            <a:r>
              <a:rPr lang="bg-BG" b="1" dirty="0"/>
              <a:t>на екипите за управление </a:t>
            </a:r>
            <a:r>
              <a:rPr lang="bg-BG" dirty="0"/>
              <a:t>на проектите с конкретен бенефициент МОН</a:t>
            </a:r>
            <a:r>
              <a:rPr lang="bg-BG" dirty="0" smtClean="0"/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 </a:t>
            </a:r>
            <a:r>
              <a:rPr lang="bg-BG" b="1" dirty="0" smtClean="0"/>
              <a:t>При програмиране на бъдещи процедури за БФП</a:t>
            </a:r>
            <a:r>
              <a:rPr lang="bg-BG" dirty="0" smtClean="0"/>
              <a:t>, МОН да бъде директен бенефициент само по изключение и при наличие на солидна аргументация</a:t>
            </a:r>
            <a:endParaRPr lang="bg-BG" dirty="0"/>
          </a:p>
          <a:p>
            <a:pPr marL="0" indent="0">
              <a:buNone/>
            </a:pPr>
            <a:endParaRPr lang="bg-BG" dirty="0"/>
          </a:p>
          <a:p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709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8264" y="1099226"/>
            <a:ext cx="10373779" cy="593387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                                                 План за действие на УО на ОП НОИР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402687"/>
              </p:ext>
            </p:extLst>
          </p:nvPr>
        </p:nvGraphicFramePr>
        <p:xfrm>
          <a:off x="513806" y="1772871"/>
          <a:ext cx="11327214" cy="3608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9885">
                  <a:extLst>
                    <a:ext uri="{9D8B030D-6E8A-4147-A177-3AD203B41FA5}">
                      <a16:colId xmlns:a16="http://schemas.microsoft.com/office/drawing/2014/main" xmlns="" val="2741948360"/>
                    </a:ext>
                  </a:extLst>
                </a:gridCol>
                <a:gridCol w="5217329">
                  <a:extLst>
                    <a:ext uri="{9D8B030D-6E8A-4147-A177-3AD203B41FA5}">
                      <a16:colId xmlns:a16="http://schemas.microsoft.com/office/drawing/2014/main" xmlns="" val="3085869804"/>
                    </a:ext>
                  </a:extLst>
                </a:gridCol>
              </a:tblGrid>
              <a:tr h="5273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Констатация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Действия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792256212"/>
                  </a:ext>
                </a:extLst>
              </a:tr>
              <a:tr h="1799500">
                <a:tc>
                  <a:txBody>
                    <a:bodyPr/>
                    <a:lstStyle/>
                    <a:p>
                      <a:pPr algn="just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Неправилно разделение на функциите относно подбора на операциите и проверките на управлението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ИА ОПНОИР – 1.11.2017 г.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Анализ</a:t>
                      </a: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изпълнението на проектите с КБ – МОН – ефективност, ефикасност, икономичност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Актуализиран ПН и СУК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9288578"/>
                  </a:ext>
                </a:extLst>
              </a:tr>
              <a:tr h="12820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Неправилно изпълнение на процедурата за подбор на операциите и липса на одитна пътека за процеса на оценка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bg-BG" sz="1800" b="1" i="1" dirty="0" smtClean="0"/>
                        <a:t>1. К</a:t>
                      </a:r>
                      <a:r>
                        <a:rPr lang="bg-BG" sz="1800" b="1" i="1" baseline="0" dirty="0" smtClean="0"/>
                        <a:t>орекция на бюджетите с КБ - МОН</a:t>
                      </a:r>
                      <a:endParaRPr lang="bg-BG" sz="1800" b="1" i="1" dirty="0" smtClean="0"/>
                    </a:p>
                    <a:p>
                      <a:pPr algn="l"/>
                      <a:r>
                        <a:rPr lang="bg-BG" sz="1800" b="1" i="1" dirty="0" smtClean="0"/>
                        <a:t>2. Повторна</a:t>
                      </a:r>
                      <a:r>
                        <a:rPr lang="bg-BG" sz="1800" b="1" i="1" baseline="0" dirty="0" smtClean="0"/>
                        <a:t> оценка на ПП и предложение за плоска финансова корекция</a:t>
                      </a:r>
                    </a:p>
                    <a:p>
                      <a:pPr algn="l"/>
                      <a:r>
                        <a:rPr lang="bg-BG" sz="1800" b="1" i="1" baseline="0" dirty="0" smtClean="0"/>
                        <a:t>3. Нова структура на УО на ОП НОИР</a:t>
                      </a:r>
                      <a:endParaRPr lang="en-US" sz="18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8311520"/>
                  </a:ext>
                </a:extLst>
              </a:tr>
            </a:tbl>
          </a:graphicData>
        </a:graphic>
      </p:graphicFrame>
      <p:graphicFrame>
        <p:nvGraphicFramePr>
          <p:cNvPr id="6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8697910"/>
              </p:ext>
            </p:extLst>
          </p:nvPr>
        </p:nvGraphicFramePr>
        <p:xfrm>
          <a:off x="537028" y="4740166"/>
          <a:ext cx="11303991" cy="2533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81486">
                  <a:extLst>
                    <a:ext uri="{9D8B030D-6E8A-4147-A177-3AD203B41FA5}">
                      <a16:colId xmlns:a16="http://schemas.microsoft.com/office/drawing/2014/main" xmlns="" val="2741948360"/>
                    </a:ext>
                  </a:extLst>
                </a:gridCol>
                <a:gridCol w="5222505">
                  <a:extLst>
                    <a:ext uri="{9D8B030D-6E8A-4147-A177-3AD203B41FA5}">
                      <a16:colId xmlns:a16="http://schemas.microsoft.com/office/drawing/2014/main" xmlns="" val="3085869804"/>
                    </a:ext>
                  </a:extLst>
                </a:gridCol>
              </a:tblGrid>
              <a:tr h="4301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Констатация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Действия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792256212"/>
                  </a:ext>
                </a:extLst>
              </a:tr>
              <a:tr h="1114890">
                <a:tc>
                  <a:txBody>
                    <a:bodyPr/>
                    <a:lstStyle/>
                    <a:p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Недопустими операции, избрани от комисията по оценяване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УО спазва изискванията на чл. 14, пар.</a:t>
                      </a: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4 от Регламент </a:t>
                      </a:r>
                      <a:r>
                        <a:rPr lang="en-GB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</a:t>
                      </a:r>
                      <a:r>
                        <a:rPr lang="en-GB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1304/ 2013 г. и чл.67 от Регламент 1303/ 2013 г.</a:t>
                      </a:r>
                      <a:endParaRPr lang="bg-BG" sz="1800" b="1" i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Варианти на ОР в УО на ОП НОИР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9288578"/>
                  </a:ext>
                </a:extLst>
              </a:tr>
              <a:tr h="5626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Неправилно работно време на ЗИП и потенциално несъответствие с Директивата за работното време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Оптимизация на екипите в проекти </a:t>
                      </a:r>
                      <a:r>
                        <a:rPr lang="bg-BG" sz="1800" b="1" i="1" baseline="0" dirty="0" smtClean="0"/>
                        <a:t>с КБ – МОН и промяна в длъжностните характеристики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8311520"/>
                  </a:ext>
                </a:extLst>
              </a:tr>
            </a:tbl>
          </a:graphicData>
        </a:graphic>
      </p:graphicFrame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15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92650" y="1135755"/>
            <a:ext cx="10373779" cy="522777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                                                     План за действие на УО на ОП НОИР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3724097"/>
              </p:ext>
            </p:extLst>
          </p:nvPr>
        </p:nvGraphicFramePr>
        <p:xfrm>
          <a:off x="492076" y="1632107"/>
          <a:ext cx="11369965" cy="2847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945">
                  <a:extLst>
                    <a:ext uri="{9D8B030D-6E8A-4147-A177-3AD203B41FA5}">
                      <a16:colId xmlns:a16="http://schemas.microsoft.com/office/drawing/2014/main" xmlns="" val="2741948360"/>
                    </a:ext>
                  </a:extLst>
                </a:gridCol>
                <a:gridCol w="5237020">
                  <a:extLst>
                    <a:ext uri="{9D8B030D-6E8A-4147-A177-3AD203B41FA5}">
                      <a16:colId xmlns:a16="http://schemas.microsoft.com/office/drawing/2014/main" xmlns="" val="3085869804"/>
                    </a:ext>
                  </a:extLst>
                </a:gridCol>
              </a:tblGrid>
              <a:tr h="4702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Констатация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Действия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792256212"/>
                  </a:ext>
                </a:extLst>
              </a:tr>
              <a:tr h="1393371">
                <a:tc>
                  <a:txBody>
                    <a:bodyPr/>
                    <a:lstStyle/>
                    <a:p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Неподходящи процедури за подбор на вътрешни и външни експерти за извършване на дейности в ЗИП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Анализ и корективни действия относно процедурите за подбор на вътрешни и външни експерти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Указания на УО за конкретните бенефициенти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9288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Ненадеждна информационна система за управление на микроданните във връзка с крайните получатели на помощта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Преглед на отчетените микроданни</a:t>
                      </a:r>
                    </a:p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КЛ</a:t>
                      </a: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за верификация – включена е проверка на отчетените микроданни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8311520"/>
                  </a:ext>
                </a:extLst>
              </a:tr>
            </a:tbl>
          </a:graphicData>
        </a:graphic>
      </p:graphicFrame>
      <p:graphicFrame>
        <p:nvGraphicFramePr>
          <p:cNvPr id="4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2001100"/>
              </p:ext>
            </p:extLst>
          </p:nvPr>
        </p:nvGraphicFramePr>
        <p:xfrm>
          <a:off x="531222" y="4508938"/>
          <a:ext cx="11309797" cy="25859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2778">
                  <a:extLst>
                    <a:ext uri="{9D8B030D-6E8A-4147-A177-3AD203B41FA5}">
                      <a16:colId xmlns:a16="http://schemas.microsoft.com/office/drawing/2014/main" xmlns="" val="2741948360"/>
                    </a:ext>
                  </a:extLst>
                </a:gridCol>
                <a:gridCol w="5237019">
                  <a:extLst>
                    <a:ext uri="{9D8B030D-6E8A-4147-A177-3AD203B41FA5}">
                      <a16:colId xmlns:a16="http://schemas.microsoft.com/office/drawing/2014/main" xmlns="" val="3085869804"/>
                    </a:ext>
                  </a:extLst>
                </a:gridCol>
              </a:tblGrid>
              <a:tr h="7571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Констатация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Действия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792256212"/>
                  </a:ext>
                </a:extLst>
              </a:tr>
              <a:tr h="600867">
                <a:tc>
                  <a:txBody>
                    <a:bodyPr/>
                    <a:lstStyle/>
                    <a:p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Непълни административни проверки на управлението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Промяна в КЛ за верификация – проверки за съответствие на извършените дейности и отчетените разходи</a:t>
                      </a:r>
                      <a:endParaRPr lang="bg-BG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9288578"/>
                  </a:ext>
                </a:extLst>
              </a:tr>
              <a:tr h="858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Липса на подходящи показатели за резултатите, включени в операция BG 05M2OP001-2.004, за да се отразят целите на ОП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Промяна в заповедта за БФП – подходящи индикатори за резултат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8311520"/>
                  </a:ext>
                </a:extLst>
              </a:tr>
            </a:tbl>
          </a:graphicData>
        </a:graphic>
      </p:graphicFrame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8264" y="1366983"/>
            <a:ext cx="10373779" cy="522777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                                                  План за действие на УО на ОП НОИР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785303"/>
              </p:ext>
            </p:extLst>
          </p:nvPr>
        </p:nvGraphicFramePr>
        <p:xfrm>
          <a:off x="479763" y="1889760"/>
          <a:ext cx="11369965" cy="165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945">
                  <a:extLst>
                    <a:ext uri="{9D8B030D-6E8A-4147-A177-3AD203B41FA5}">
                      <a16:colId xmlns:a16="http://schemas.microsoft.com/office/drawing/2014/main" xmlns="" val="2741948360"/>
                    </a:ext>
                  </a:extLst>
                </a:gridCol>
                <a:gridCol w="5237020">
                  <a:extLst>
                    <a:ext uri="{9D8B030D-6E8A-4147-A177-3AD203B41FA5}">
                      <a16:colId xmlns:a16="http://schemas.microsoft.com/office/drawing/2014/main" xmlns="" val="30858698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Констатация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Действия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792256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Доразвиване на ИСУН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Отговорна институция - ЦКЗ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9288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 Разработване на стандартизирани инструменти за процедурите за възлагане на обществени поръчки и авансовите плащания за бенефициерите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Към ръководствата за изпълнение на проекти са включени стандартизирани образци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8311520"/>
                  </a:ext>
                </a:extLst>
              </a:tr>
            </a:tbl>
          </a:graphicData>
        </a:graphic>
      </p:graphicFrame>
      <p:graphicFrame>
        <p:nvGraphicFramePr>
          <p:cNvPr id="4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1763315"/>
              </p:ext>
            </p:extLst>
          </p:nvPr>
        </p:nvGraphicFramePr>
        <p:xfrm>
          <a:off x="479762" y="4027533"/>
          <a:ext cx="11369965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945">
                  <a:extLst>
                    <a:ext uri="{9D8B030D-6E8A-4147-A177-3AD203B41FA5}">
                      <a16:colId xmlns:a16="http://schemas.microsoft.com/office/drawing/2014/main" xmlns="" val="2741948360"/>
                    </a:ext>
                  </a:extLst>
                </a:gridCol>
                <a:gridCol w="5237020">
                  <a:extLst>
                    <a:ext uri="{9D8B030D-6E8A-4147-A177-3AD203B41FA5}">
                      <a16:colId xmlns:a16="http://schemas.microsoft.com/office/drawing/2014/main" xmlns="" val="30858698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Констатация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Действия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792256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 Повишаване на знанията за нередностите и измамите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УО е увеличен броят на служителите по нередности и е</a:t>
                      </a:r>
                      <a:r>
                        <a:rPr lang="bg-BG" sz="1800" b="1" i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осигурена възможност за регулярни обучения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9288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 Повишаване на знанията за използването на инструмента за оценка на риска Arachne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4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Отговорна институция - ЦКЗ</a:t>
                      </a:r>
                      <a:endParaRPr lang="en-US" sz="2400" b="1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8311520"/>
                  </a:ext>
                </a:extLst>
              </a:tr>
            </a:tbl>
          </a:graphicData>
        </a:graphic>
      </p:graphicFrame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28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8264" y="1366983"/>
            <a:ext cx="10373779" cy="522777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                                               План за действие на УО на ОП НОИР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7734281"/>
              </p:ext>
            </p:extLst>
          </p:nvPr>
        </p:nvGraphicFramePr>
        <p:xfrm>
          <a:off x="471055" y="2825750"/>
          <a:ext cx="11369965" cy="247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945">
                  <a:extLst>
                    <a:ext uri="{9D8B030D-6E8A-4147-A177-3AD203B41FA5}">
                      <a16:colId xmlns:a16="http://schemas.microsoft.com/office/drawing/2014/main" xmlns="" val="2741948360"/>
                    </a:ext>
                  </a:extLst>
                </a:gridCol>
                <a:gridCol w="5237020">
                  <a:extLst>
                    <a:ext uri="{9D8B030D-6E8A-4147-A177-3AD203B41FA5}">
                      <a16:colId xmlns:a16="http://schemas.microsoft.com/office/drawing/2014/main" xmlns="" val="30858698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Констатация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Действия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xmlns="" val="2792256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 Ограничено време, което е предвидено за обществените консултации по проектонасоките за кандидатстване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Определеният срок, съгласно наръчник на УО, за обществено обсъждане на проекти на насоки е не по-малко от две седмици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9288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 Неспазване на сроковете за процеса за оценка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bg-BG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Актуализирани работни процедури на УО, предприети действия във връзка с повишаване на капацитета </a:t>
                      </a:r>
                      <a:r>
                        <a:rPr lang="bg-BG" sz="1800" b="1" i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компетентността на експертите</a:t>
                      </a:r>
                      <a:endParaRPr lang="en-US"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8311520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808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146" y="1369426"/>
            <a:ext cx="10076275" cy="1065766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14000"/>
              </a:lnSpc>
            </a:pPr>
            <a:r>
              <a:rPr lang="en-GB" sz="24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en-GB" sz="2400" dirty="0" smtClean="0">
                <a:solidFill>
                  <a:srgbClr val="C00000"/>
                </a:solidFill>
                <a:latin typeface="+mn-lt"/>
              </a:rPr>
            </a:br>
            <a:r>
              <a:rPr lang="en-GB" sz="2400" dirty="0">
                <a:solidFill>
                  <a:srgbClr val="C00000"/>
                </a:solidFill>
                <a:latin typeface="+mn-lt"/>
              </a:rPr>
              <a:t/>
            </a:r>
            <a:br>
              <a:rPr lang="en-GB" sz="2400" dirty="0">
                <a:solidFill>
                  <a:srgbClr val="C00000"/>
                </a:solidFill>
                <a:latin typeface="+mn-lt"/>
              </a:rPr>
            </a:br>
            <a:r>
              <a:rPr lang="en-GB" sz="24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en-GB" sz="2400" dirty="0" smtClean="0">
                <a:solidFill>
                  <a:srgbClr val="C00000"/>
                </a:solidFill>
                <a:latin typeface="+mn-lt"/>
              </a:rPr>
            </a:b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Повторна оценка </a:t>
            </a:r>
            <a:r>
              <a:rPr lang="bg-BG" sz="2400" dirty="0">
                <a:solidFill>
                  <a:srgbClr val="C00000"/>
                </a:solidFill>
                <a:latin typeface="+mn-lt"/>
              </a:rPr>
              <a:t>на </a:t>
            </a: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база извадка от проектни </a:t>
            </a:r>
            <a:r>
              <a:rPr lang="bg-BG" sz="2400" dirty="0">
                <a:solidFill>
                  <a:srgbClr val="C00000"/>
                </a:solidFill>
                <a:latin typeface="+mn-lt"/>
              </a:rPr>
              <a:t>предложения </a:t>
            </a: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bg-BG" sz="2400" dirty="0" smtClean="0">
                <a:solidFill>
                  <a:srgbClr val="C00000"/>
                </a:solidFill>
                <a:latin typeface="+mn-lt"/>
              </a:rPr>
            </a:b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по процедури за БФП  - 2.009</a:t>
            </a:r>
            <a:r>
              <a:rPr lang="bg-BG" sz="2400" dirty="0">
                <a:solidFill>
                  <a:srgbClr val="C00000"/>
                </a:solidFill>
                <a:latin typeface="+mn-lt"/>
              </a:rPr>
              <a:t>, </a:t>
            </a: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3.001, 3.002</a:t>
            </a:r>
            <a:endParaRPr lang="bg-BG" sz="24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147" y="2367815"/>
            <a:ext cx="4955635" cy="4383022"/>
          </a:xfrm>
        </p:spPr>
        <p:txBody>
          <a:bodyPr>
            <a:normAutofit fontScale="925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  Извадка </a:t>
            </a:r>
            <a:r>
              <a:rPr lang="bg-BG" dirty="0"/>
              <a:t>от 34 броя проектни предложения по процедури BG05M2OP001-3.001 „Подкрепа за предучилищното възпитание и подготовка на деца в неравностойно положение“, BG05M2OP001-3.002 „Образователна интеграция на учениците от етническите малцинства и/ или търсещи или получили международна закрила“ (1 и 2 срок) и BG05M2OP001</a:t>
            </a:r>
            <a:r>
              <a:rPr lang="en-US" dirty="0"/>
              <a:t>-</a:t>
            </a:r>
            <a:r>
              <a:rPr lang="bg-BG" dirty="0"/>
              <a:t>2.009 „Подкрепа за развитието на докторанти, постдокторанти, специализанти и млади учени – фаза 1“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796" y="2367814"/>
            <a:ext cx="4925212" cy="4365667"/>
          </a:xfrm>
        </p:spPr>
        <p:txBody>
          <a:bodyPr>
            <a:normAutofit fontScale="925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  Общият </a:t>
            </a:r>
            <a:r>
              <a:rPr lang="bg-BG" dirty="0"/>
              <a:t>брой на проектните предложения </a:t>
            </a:r>
            <a:r>
              <a:rPr lang="en-GB" dirty="0"/>
              <a:t>(</a:t>
            </a:r>
            <a:r>
              <a:rPr lang="bg-BG" dirty="0"/>
              <a:t>ПП</a:t>
            </a:r>
            <a:r>
              <a:rPr lang="en-GB" dirty="0"/>
              <a:t>)</a:t>
            </a:r>
            <a:r>
              <a:rPr lang="bg-BG" dirty="0"/>
              <a:t> по процедури 3.001, 3.002 </a:t>
            </a:r>
            <a:r>
              <a:rPr lang="en-US" dirty="0"/>
              <a:t>(</a:t>
            </a:r>
            <a:r>
              <a:rPr lang="bg-BG" dirty="0"/>
              <a:t>1 и 2 срок</a:t>
            </a:r>
            <a:r>
              <a:rPr lang="en-US" dirty="0"/>
              <a:t>)</a:t>
            </a:r>
            <a:r>
              <a:rPr lang="bg-BG" dirty="0"/>
              <a:t> и 2.009, е 597 ПП. </a:t>
            </a:r>
            <a:endParaRPr lang="en-US" dirty="0" smtClean="0"/>
          </a:p>
          <a:p>
            <a:pPr algn="just"/>
            <a:r>
              <a:rPr lang="bg-BG" dirty="0" smtClean="0"/>
              <a:t>За </a:t>
            </a:r>
            <a:r>
              <a:rPr lang="bg-BG" dirty="0"/>
              <a:t>да се прецизира популацията, от която ще се формира извадката на УО, от общия брой ПП бяха изключени: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 smtClean="0"/>
              <a:t>    15 </a:t>
            </a:r>
            <a:r>
              <a:rPr lang="bg-BG" dirty="0"/>
              <a:t>бр. ПП - извадката на ИА ОСЕС;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 smtClean="0"/>
              <a:t>     4 </a:t>
            </a:r>
            <a:r>
              <a:rPr lang="bg-BG" dirty="0"/>
              <a:t>бр. ПП, проверени от ЕК, съгласно </a:t>
            </a:r>
            <a:r>
              <a:rPr lang="bg-BG" dirty="0" smtClean="0"/>
              <a:t>       констатация </a:t>
            </a:r>
            <a:r>
              <a:rPr lang="bg-BG" dirty="0"/>
              <a:t>2 от предварителен одитен доклад </a:t>
            </a:r>
            <a:r>
              <a:rPr lang="en-US" dirty="0"/>
              <a:t>(</a:t>
            </a:r>
            <a:r>
              <a:rPr lang="bg-BG" dirty="0"/>
              <a:t>одитна мисия № </a:t>
            </a:r>
            <a:r>
              <a:rPr lang="en-US" dirty="0"/>
              <a:t>REGC214BG0033)</a:t>
            </a:r>
            <a:r>
              <a:rPr lang="bg-BG" dirty="0"/>
              <a:t> – 3.001-0027, 3.001-0028; 3.001-0035, 3.001-0066.</a:t>
            </a:r>
            <a:r>
              <a:rPr lang="en-GB" dirty="0"/>
              <a:t> </a:t>
            </a:r>
            <a:endParaRPr lang="bg-BG" dirty="0"/>
          </a:p>
          <a:p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009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360717"/>
            <a:ext cx="10058400" cy="73315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14000"/>
              </a:lnSpc>
            </a:pP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Повторна оценка </a:t>
            </a:r>
            <a:r>
              <a:rPr lang="bg-BG" sz="2400" dirty="0">
                <a:solidFill>
                  <a:srgbClr val="C00000"/>
                </a:solidFill>
                <a:latin typeface="+mn-lt"/>
              </a:rPr>
              <a:t>на </a:t>
            </a: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база извадка от проектни </a:t>
            </a:r>
            <a:r>
              <a:rPr lang="bg-BG" sz="2400" dirty="0">
                <a:solidFill>
                  <a:srgbClr val="C00000"/>
                </a:solidFill>
                <a:latin typeface="+mn-lt"/>
              </a:rPr>
              <a:t>предложения </a:t>
            </a: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bg-BG" sz="2400" dirty="0" smtClean="0">
                <a:solidFill>
                  <a:srgbClr val="C00000"/>
                </a:solidFill>
                <a:latin typeface="+mn-lt"/>
              </a:rPr>
            </a:b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по  процедури за БФП - 2.009</a:t>
            </a:r>
            <a:r>
              <a:rPr lang="bg-BG" sz="2400" dirty="0">
                <a:solidFill>
                  <a:srgbClr val="C00000"/>
                </a:solidFill>
                <a:latin typeface="+mn-lt"/>
              </a:rPr>
              <a:t>, </a:t>
            </a: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3.001,3.002</a:t>
            </a:r>
            <a:endParaRPr lang="bg-BG" sz="24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dirty="0" smtClean="0"/>
              <a:t>Извадката </a:t>
            </a:r>
            <a:r>
              <a:rPr lang="bg-BG" dirty="0"/>
              <a:t>на УО, включва общо 578 броя ПП, в следните категории: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bg-BG" dirty="0"/>
              <a:t>Одобрени ПП – 147 бр. ПП;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bg-BG" dirty="0"/>
              <a:t>Отхвърлени ПП – 347 бр. ПП;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bg-BG" dirty="0"/>
              <a:t>Резервни ПП – 84 бр. ПП.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Изчислен е </a:t>
            </a:r>
            <a:r>
              <a:rPr lang="bg-BG" dirty="0"/>
              <a:t>минимален размер от </a:t>
            </a:r>
            <a:r>
              <a:rPr lang="bg-BG" dirty="0" smtClean="0"/>
              <a:t>5</a:t>
            </a:r>
            <a:r>
              <a:rPr lang="en-GB" dirty="0" smtClean="0"/>
              <a:t> </a:t>
            </a:r>
            <a:r>
              <a:rPr lang="bg-BG" dirty="0" smtClean="0"/>
              <a:t>% </a:t>
            </a:r>
            <a:r>
              <a:rPr lang="bg-BG" dirty="0"/>
              <a:t>върху популацията от общо 578 </a:t>
            </a:r>
            <a:r>
              <a:rPr lang="bg-BG" dirty="0" smtClean="0"/>
              <a:t>ПП или 30 ПП по </a:t>
            </a:r>
            <a:r>
              <a:rPr lang="bg-BG" dirty="0"/>
              <a:t>трите </a:t>
            </a:r>
            <a:r>
              <a:rPr lang="bg-BG" dirty="0" smtClean="0"/>
              <a:t>категории, на които се извърши повторна оценка:</a:t>
            </a:r>
            <a:endParaRPr lang="bg-BG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bg-BG" dirty="0"/>
              <a:t>Одобрени ПП – 8 бр.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bg-BG" dirty="0"/>
              <a:t>Отхвърлени ПП – 18 бр.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bg-BG" dirty="0"/>
              <a:t>Резервни ПП – 4 бр. </a:t>
            </a:r>
            <a:endParaRPr lang="bg-BG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bg-BG" dirty="0"/>
              <a:t>Общо – 30 бр. </a:t>
            </a:r>
            <a:r>
              <a:rPr lang="bg-BG" dirty="0" smtClean="0"/>
              <a:t>ПП</a:t>
            </a:r>
            <a:endParaRPr lang="bg-BG" dirty="0"/>
          </a:p>
          <a:p>
            <a:endParaRPr lang="bg-B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7" y="2138016"/>
            <a:ext cx="5684483" cy="4595466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На </a:t>
            </a:r>
            <a:r>
              <a:rPr lang="bg-BG" dirty="0"/>
              <a:t>база оценка на </a:t>
            </a:r>
            <a:r>
              <a:rPr lang="bg-BG" dirty="0" smtClean="0"/>
              <a:t>риска се избраха 4 </a:t>
            </a:r>
            <a:r>
              <a:rPr lang="bg-BG" dirty="0"/>
              <a:t>одобрени проектни предложения по процедури 3.001, 3.002 </a:t>
            </a:r>
            <a:r>
              <a:rPr lang="bg-BG" dirty="0" smtClean="0"/>
              <a:t>и </a:t>
            </a:r>
            <a:r>
              <a:rPr lang="bg-BG" dirty="0"/>
              <a:t>2.009, които са получили най-голям размер </a:t>
            </a:r>
            <a:r>
              <a:rPr lang="bg-BG" dirty="0" smtClean="0"/>
              <a:t>на БФП и на които също се извърши повторна оценка:</a:t>
            </a:r>
            <a:endParaRPr lang="bg-BG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BG05M2OP001-3.001-0044; размер на БФП: </a:t>
            </a:r>
            <a:endParaRPr lang="bg-BG" dirty="0" smtClean="0"/>
          </a:p>
          <a:p>
            <a:pPr algn="just">
              <a:buNone/>
            </a:pPr>
            <a:r>
              <a:rPr lang="bg-BG" dirty="0" smtClean="0"/>
              <a:t>500 </a:t>
            </a:r>
            <a:r>
              <a:rPr lang="bg-BG" dirty="0"/>
              <a:t>000,00 лв. бенефициент: община Габрово;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BG05M2OP001-3.002-0024 /1-ви срок/; размер на БФП: 845 653,93 лв.; бенефициент: Сдружение „Разнообразни и равни“ /НПО/;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BG05M2OP001-3.002-0246 /2-ри срок/; размер на БФП: 802 642,50 лв.; бенефициент: община Хасково;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BG05M2OP001-2.009-0028; размер на БФП: </a:t>
            </a:r>
            <a:endParaRPr lang="bg-BG" dirty="0" smtClean="0"/>
          </a:p>
          <a:p>
            <a:pPr algn="just">
              <a:buNone/>
            </a:pPr>
            <a:r>
              <a:rPr lang="bg-BG" dirty="0" smtClean="0"/>
              <a:t>796 </a:t>
            </a:r>
            <a:r>
              <a:rPr lang="bg-BG" dirty="0"/>
              <a:t>396,12 лв.; бенефициент: Софийски университет "Св. Климент Охридски".</a:t>
            </a:r>
          </a:p>
          <a:p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186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9010" y="1352008"/>
            <a:ext cx="10215412" cy="928737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14000"/>
              </a:lnSpc>
            </a:pPr>
            <a:r>
              <a:rPr lang="bg-BG" sz="2400" dirty="0" smtClean="0">
                <a:solidFill>
                  <a:srgbClr val="C00000"/>
                </a:solidFill>
                <a:latin typeface="+mn-lt"/>
              </a:rPr>
              <a:t>Резултати  от повторната оценка и предложение </a:t>
            </a:r>
            <a:r>
              <a:rPr lang="bg-BG" sz="2400" dirty="0">
                <a:solidFill>
                  <a:srgbClr val="C00000"/>
                </a:solidFill>
                <a:latin typeface="+mn-lt"/>
              </a:rPr>
              <a:t>за налагане на плоска финансова корекция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479" y="2304389"/>
            <a:ext cx="4937760" cy="4322384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endParaRPr lang="bg-BG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Въз </a:t>
            </a:r>
            <a:r>
              <a:rPr lang="bg-BG" dirty="0"/>
              <a:t>основа на резултатите от извършената повторна </a:t>
            </a:r>
            <a:r>
              <a:rPr lang="bg-BG" dirty="0" smtClean="0"/>
              <a:t>оценка</a:t>
            </a:r>
            <a:r>
              <a:rPr lang="bg-BG" dirty="0"/>
              <a:t>,</a:t>
            </a:r>
            <a:r>
              <a:rPr lang="bg-BG" dirty="0" smtClean="0"/>
              <a:t> размерът </a:t>
            </a:r>
            <a:r>
              <a:rPr lang="bg-BG" dirty="0"/>
              <a:t>на грешката в извадката на </a:t>
            </a:r>
            <a:r>
              <a:rPr lang="bg-BG" dirty="0" smtClean="0"/>
              <a:t>УО,</a:t>
            </a:r>
            <a:r>
              <a:rPr lang="en-GB" dirty="0" smtClean="0"/>
              <a:t> </a:t>
            </a:r>
            <a:r>
              <a:rPr lang="bg-BG" dirty="0" smtClean="0"/>
              <a:t>е </a:t>
            </a:r>
            <a:r>
              <a:rPr lang="bg-BG" dirty="0"/>
              <a:t>на стойност </a:t>
            </a:r>
            <a:endParaRPr lang="bg-BG" dirty="0" smtClean="0"/>
          </a:p>
          <a:p>
            <a:pPr algn="just">
              <a:buNone/>
            </a:pPr>
            <a:r>
              <a:rPr lang="bg-BG" dirty="0" smtClean="0"/>
              <a:t>1 </a:t>
            </a:r>
            <a:r>
              <a:rPr lang="bg-BG" dirty="0"/>
              <a:t>006 493,79 лв. или 22,05</a:t>
            </a:r>
            <a:r>
              <a:rPr lang="bg-BG" dirty="0" smtClean="0"/>
              <a:t>%.</a:t>
            </a:r>
          </a:p>
          <a:p>
            <a:pPr marL="0" indent="0">
              <a:buNone/>
            </a:pPr>
            <a:endParaRPr lang="bg-BG" b="1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УО предлага да се наложи </a:t>
            </a:r>
            <a:r>
              <a:rPr lang="en-US" dirty="0" smtClean="0"/>
              <a:t>10</a:t>
            </a:r>
            <a:r>
              <a:rPr lang="bg-BG" dirty="0" smtClean="0"/>
              <a:t> % </a:t>
            </a:r>
            <a:r>
              <a:rPr lang="bg-BG" dirty="0"/>
              <a:t>плоска финансова корекция върху сумата на сключените </a:t>
            </a:r>
            <a:r>
              <a:rPr lang="bg-BG" dirty="0" smtClean="0"/>
              <a:t>договори по трите процедури </a:t>
            </a:r>
            <a:r>
              <a:rPr lang="bg-BG" dirty="0"/>
              <a:t>(50 229 555,66 лв</a:t>
            </a:r>
            <a:r>
              <a:rPr lang="bg-BG" dirty="0" smtClean="0"/>
              <a:t>.</a:t>
            </a:r>
            <a:r>
              <a:rPr lang="en-GB" dirty="0" smtClean="0"/>
              <a:t>)</a:t>
            </a:r>
            <a:r>
              <a:rPr lang="bg-BG" dirty="0" smtClean="0"/>
              <a:t>, т.е. сумата на финансовата корекция е в размер на </a:t>
            </a:r>
          </a:p>
          <a:p>
            <a:pPr algn="just">
              <a:buNone/>
            </a:pPr>
            <a:r>
              <a:rPr lang="en-US" dirty="0" smtClean="0"/>
              <a:t>5 022 955</a:t>
            </a:r>
            <a:r>
              <a:rPr lang="bg-BG" dirty="0" smtClean="0"/>
              <a:t> лв. </a:t>
            </a:r>
          </a:p>
          <a:p>
            <a:pPr marL="0" indent="0">
              <a:buNone/>
            </a:pPr>
            <a:endParaRPr lang="bg-B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9" y="2535616"/>
            <a:ext cx="4937760" cy="4159474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/>
              <a:t> УО е  процес на усъвършенстване </a:t>
            </a:r>
            <a:r>
              <a:rPr lang="bg-BG" dirty="0"/>
              <a:t>на </a:t>
            </a:r>
            <a:r>
              <a:rPr lang="bg-BG" dirty="0" smtClean="0"/>
              <a:t>оперативните процедури и разписване на подробни </a:t>
            </a:r>
            <a:r>
              <a:rPr lang="bg-BG" dirty="0"/>
              <a:t>указания </a:t>
            </a:r>
            <a:r>
              <a:rPr lang="bg-BG" dirty="0" smtClean="0"/>
              <a:t>относно процеса на оценяване с </a:t>
            </a:r>
            <a:r>
              <a:rPr lang="bg-BG" dirty="0"/>
              <a:t>акцент върху </a:t>
            </a:r>
            <a:r>
              <a:rPr lang="bg-BG" dirty="0" err="1"/>
              <a:t>одитната</a:t>
            </a:r>
            <a:r>
              <a:rPr lang="bg-BG" dirty="0"/>
              <a:t> </a:t>
            </a:r>
            <a:r>
              <a:rPr lang="bg-BG" dirty="0" smtClean="0"/>
              <a:t>пътека</a:t>
            </a:r>
            <a:r>
              <a:rPr lang="bg-BG" dirty="0"/>
              <a:t> </a:t>
            </a:r>
            <a:r>
              <a:rPr lang="bg-BG" dirty="0" smtClean="0"/>
              <a:t>за прилагане на единни критерии и подход от оценителните комисии.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/>
              <a:t>При обявяване на бъдещи процедури за предоставяне на БФП </a:t>
            </a:r>
            <a:r>
              <a:rPr lang="bg-BG" dirty="0" smtClean="0"/>
              <a:t>да се предоставя </a:t>
            </a:r>
            <a:r>
              <a:rPr lang="bg-BG" dirty="0"/>
              <a:t>информация за най-често допускани грешки при </a:t>
            </a:r>
            <a:r>
              <a:rPr lang="bg-BG" dirty="0" smtClean="0"/>
              <a:t>кандидатстване. </a:t>
            </a:r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411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200" b="1" dirty="0" smtClean="0">
                <a:cs typeface="Times New Roman" panose="02020603050405020304" pitchFamily="18" charset="0"/>
              </a:rPr>
              <a:t>БЛАГОДАРЯ ЗА ВНИМАНИЕТО!</a:t>
            </a:r>
            <a:endParaRPr lang="bg-BG" sz="3200" b="1" dirty="0"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4047</TotalTime>
  <Words>1225</Words>
  <Application>Microsoft Office PowerPoint</Application>
  <PresentationFormat>Widescreen</PresentationFormat>
  <Paragraphs>124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 Black</vt:lpstr>
      <vt:lpstr>Calibri</vt:lpstr>
      <vt:lpstr>Calibri Light</vt:lpstr>
      <vt:lpstr>Courier New</vt:lpstr>
      <vt:lpstr>Times New Roman</vt:lpstr>
      <vt:lpstr>Wingdings</vt:lpstr>
      <vt:lpstr>Retrospect</vt:lpstr>
      <vt:lpstr> Изпълнение на мерките в  План за действие по предварителен одитен доклад от одитна мисия № REGC214BG0033 на ГД „Регионална и урбанистична политика” и ГД „Трудова заетост, социални въпроси и приобщаване” на ЕК на ОПНОИР”  София, 24 ноември 2017 г. </vt:lpstr>
      <vt:lpstr>Основни препоръки:</vt:lpstr>
      <vt:lpstr>                                                 План за действие на УО на ОП НОИР</vt:lpstr>
      <vt:lpstr>                                                     План за действие на УО на ОП НОИР</vt:lpstr>
      <vt:lpstr>                                                  План за действие на УО на ОП НОИР</vt:lpstr>
      <vt:lpstr>                                               План за действие на УО на ОП НОИР</vt:lpstr>
      <vt:lpstr>   Повторна оценка на база извадка от проектни предложения  по процедури за БФП  - 2.009, 3.001, 3.002</vt:lpstr>
      <vt:lpstr>Повторна оценка на база извадка от проектни предложения  по  процедури за БФП - 2.009, 3.001,3.002</vt:lpstr>
      <vt:lpstr>Резултати  от повторната оценка и предложение за налагане на плоска финансова корекция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Kiril Geratliev</cp:lastModifiedBy>
  <cp:revision>304</cp:revision>
  <cp:lastPrinted>2017-07-22T14:43:57Z</cp:lastPrinted>
  <dcterms:created xsi:type="dcterms:W3CDTF">2016-05-13T12:08:51Z</dcterms:created>
  <dcterms:modified xsi:type="dcterms:W3CDTF">2018-09-26T15:39:54Z</dcterms:modified>
</cp:coreProperties>
</file>