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  <p:sldMasterId id="2147483654" r:id="rId2"/>
  </p:sldMasterIdLst>
  <p:notesMasterIdLst>
    <p:notesMasterId r:id="rId38"/>
  </p:notesMasterIdLst>
  <p:sldIdLst>
    <p:sldId id="369" r:id="rId3"/>
    <p:sldId id="256" r:id="rId4"/>
    <p:sldId id="330" r:id="rId5"/>
    <p:sldId id="335" r:id="rId6"/>
    <p:sldId id="341" r:id="rId7"/>
    <p:sldId id="357" r:id="rId8"/>
    <p:sldId id="818" r:id="rId9"/>
    <p:sldId id="807" r:id="rId10"/>
    <p:sldId id="808" r:id="rId11"/>
    <p:sldId id="809" r:id="rId12"/>
    <p:sldId id="810" r:id="rId13"/>
    <p:sldId id="811" r:id="rId14"/>
    <p:sldId id="800" r:id="rId15"/>
    <p:sldId id="819" r:id="rId16"/>
    <p:sldId id="342" r:id="rId17"/>
    <p:sldId id="820" r:id="rId18"/>
    <p:sldId id="821" r:id="rId19"/>
    <p:sldId id="801" r:id="rId20"/>
    <p:sldId id="822" r:id="rId21"/>
    <p:sldId id="823" r:id="rId22"/>
    <p:sldId id="824" r:id="rId23"/>
    <p:sldId id="344" r:id="rId24"/>
    <p:sldId id="352" r:id="rId25"/>
    <p:sldId id="351" r:id="rId26"/>
    <p:sldId id="350" r:id="rId27"/>
    <p:sldId id="353" r:id="rId28"/>
    <p:sldId id="360" r:id="rId29"/>
    <p:sldId id="362" r:id="rId30"/>
    <p:sldId id="825" r:id="rId31"/>
    <p:sldId id="826" r:id="rId32"/>
    <p:sldId id="827" r:id="rId33"/>
    <p:sldId id="813" r:id="rId34"/>
    <p:sldId id="365" r:id="rId35"/>
    <p:sldId id="814" r:id="rId36"/>
    <p:sldId id="333" r:id="rId37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44A92C-FC6B-46C3-BDB3-F85B1AFFAC7A}">
          <p14:sldIdLst>
            <p14:sldId id="369"/>
            <p14:sldId id="256"/>
            <p14:sldId id="330"/>
            <p14:sldId id="335"/>
            <p14:sldId id="341"/>
            <p14:sldId id="357"/>
            <p14:sldId id="818"/>
            <p14:sldId id="807"/>
            <p14:sldId id="808"/>
            <p14:sldId id="809"/>
            <p14:sldId id="810"/>
            <p14:sldId id="811"/>
            <p14:sldId id="800"/>
            <p14:sldId id="819"/>
            <p14:sldId id="342"/>
            <p14:sldId id="820"/>
            <p14:sldId id="821"/>
            <p14:sldId id="801"/>
            <p14:sldId id="822"/>
            <p14:sldId id="823"/>
            <p14:sldId id="824"/>
            <p14:sldId id="344"/>
            <p14:sldId id="352"/>
            <p14:sldId id="351"/>
            <p14:sldId id="350"/>
            <p14:sldId id="353"/>
            <p14:sldId id="360"/>
            <p14:sldId id="362"/>
            <p14:sldId id="825"/>
            <p14:sldId id="826"/>
            <p14:sldId id="827"/>
            <p14:sldId id="813"/>
            <p14:sldId id="365"/>
            <p14:sldId id="814"/>
          </p14:sldIdLst>
        </p14:section>
        <p14:section name="Untitled Section" id="{52B0977C-0AC9-4D01-9ECA-7E208D5902D2}">
          <p14:sldIdLst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/>
  <p:cmAuthor id="2" name="Author" initials="VT" lastIdx="1" clrIdx="1"/>
  <p:cmAuthor id="3" name="Zhivko Yordanov" initials="ZY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C7E5"/>
    <a:srgbClr val="50D0FF"/>
    <a:srgbClr val="FFFFFF"/>
    <a:srgbClr val="4DDB5E"/>
    <a:srgbClr val="C8DEF0"/>
    <a:srgbClr val="84B4DC"/>
    <a:srgbClr val="66A2D4"/>
    <a:srgbClr val="CAFAF9"/>
    <a:srgbClr val="A5F5F3"/>
    <a:srgbClr val="69ED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97" autoAdjust="0"/>
    <p:restoredTop sz="93883" autoAdjust="0"/>
  </p:normalViewPr>
  <p:slideViewPr>
    <p:cSldViewPr snapToGrid="0">
      <p:cViewPr varScale="1">
        <p:scale>
          <a:sx n="107" d="100"/>
          <a:sy n="107" d="100"/>
        </p:scale>
        <p:origin x="480" y="102"/>
      </p:cViewPr>
      <p:guideLst/>
    </p:cSldViewPr>
  </p:slideViewPr>
  <p:outlineViewPr>
    <p:cViewPr>
      <p:scale>
        <a:sx n="33" d="100"/>
        <a:sy n="33" d="100"/>
      </p:scale>
      <p:origin x="0" y="-29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7" d="100"/>
          <a:sy n="47" d="100"/>
        </p:scale>
        <p:origin x="2792" y="6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ommentAuthors" Target="commentAuthor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10.11.2025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3</a:t>
            </a:fld>
            <a:endParaRPr lang="bg-BG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9790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28</a:t>
            </a:fld>
            <a:endParaRPr lang="bg-BG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29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608741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30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264251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31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94205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/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/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/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/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/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/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/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/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/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/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/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/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/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/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/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/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/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/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/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/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/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/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/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/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/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/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>
            <a:fillRect/>
          </a:stretch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>
            <a:fillRect/>
          </a:stretch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ufunds.bg/bg/node/8220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ec.europa.eu/info/sites/default/files/eu-emblem-rules_en.pdf" TargetMode="External"/><Relationship Id="rId2" Type="http://schemas.openxmlformats.org/officeDocument/2006/relationships/hyperlink" Target="https://ec.europa.eu/regional_policy/en/information/logos_downloadcenter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E511954A-C7FF-4215-8981-8976B0192003}"/>
              </a:ext>
            </a:extLst>
          </p:cNvPr>
          <p:cNvSpPr txBox="1"/>
          <p:nvPr/>
        </p:nvSpPr>
        <p:spPr>
          <a:xfrm>
            <a:off x="316871" y="967666"/>
            <a:ext cx="11452634" cy="30272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2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bg-BG" sz="2800" b="1" dirty="0">
                <a:latin typeface="Arial" panose="020B0604020202020204" pitchFamily="34" charset="0"/>
                <a:cs typeface="Arial" panose="020B0604020202020204" pitchFamily="34" charset="0"/>
              </a:rPr>
              <a:t>ВЪВЕЖДАЩО ОБУЧЕНИЕ </a:t>
            </a:r>
          </a:p>
          <a:p>
            <a:pPr marL="0" indent="0"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bg-BG" sz="2800" b="1" dirty="0">
                <a:latin typeface="Arial" panose="020B0604020202020204" pitchFamily="34" charset="0"/>
                <a:cs typeface="Arial" panose="020B0604020202020204" pitchFamily="34" charset="0"/>
              </a:rPr>
              <a:t>По процедура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BG05SFPR001-</a:t>
            </a:r>
            <a:r>
              <a:rPr lang="bg-BG" sz="28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.00</a:t>
            </a:r>
            <a:r>
              <a:rPr lang="bg-BG" sz="28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br>
              <a:rPr lang="ru-RU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„Развитие на дуалната система на обучение в ПОО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(чрез прилагане на подхода ИТИ)“</a:t>
            </a:r>
            <a:endParaRPr lang="bg-BG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23BFDF-1B47-48B2-BDB8-D327BF21C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935" y="3341533"/>
            <a:ext cx="6170506" cy="33395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95309" y="1047565"/>
            <a:ext cx="5477521" cy="5477522"/>
          </a:xfrm>
        </p:spPr>
        <p:txBody>
          <a:bodyPr>
            <a:noAutofit/>
          </a:bodyPr>
          <a:lstStyle/>
          <a:p>
            <a:pPr algn="ctr">
              <a:lnSpc>
                <a:spcPct val="114000"/>
              </a:lnSpc>
              <a:spcAft>
                <a:spcPts val="600"/>
              </a:spcAft>
            </a:pP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Процедура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BG05SFPR001-</a:t>
            </a: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.00</a:t>
            </a: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„Развитие на дуалната система на обучение в ПОО </a:t>
            </a:r>
            <a:br>
              <a:rPr lang="ru-RU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(чрез прилагане на подхода ИТИ)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b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bg-BG" sz="2800" dirty="0">
                <a:latin typeface="Arial" panose="020B0604020202020204" pitchFamily="34" charset="0"/>
                <a:cs typeface="Arial" panose="020B0604020202020204" pitchFamily="34" charset="0"/>
              </a:rPr>
              <a:t>Техническо и финансово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изпълнение, опростено отчитане на проектните дейности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3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8096" y="1081023"/>
            <a:ext cx="10645320" cy="89409"/>
          </a:xfrm>
        </p:spPr>
        <p:txBody>
          <a:bodyPr/>
          <a:lstStyle/>
          <a:p>
            <a:pPr algn="ctr"/>
            <a:br>
              <a:rPr lang="bg-BG" sz="4400" b="1" u="sng" dirty="0"/>
            </a:br>
            <a:endParaRPr lang="bg-BG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3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600635" y="931603"/>
            <a:ext cx="10910048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bg-BG" altLang="bg-BG" sz="2400" b="1" dirty="0">
                <a:latin typeface="Arial" panose="020B0604020202020204" pitchFamily="34" charset="0"/>
              </a:rPr>
              <a:t>Указания и нормативни документи</a:t>
            </a: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>
          <a:xfrm>
            <a:off x="344488" y="1487923"/>
            <a:ext cx="11358562" cy="5153025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 за възстановяване на разходите </a:t>
            </a:r>
          </a:p>
          <a:p>
            <a:pPr algn="ctr">
              <a:lnSpc>
                <a:spcPct val="100000"/>
              </a:lnSpc>
            </a:pPr>
            <a:r>
              <a:rPr lang="ru-RU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по процедура </a:t>
            </a:r>
            <a:r>
              <a:rPr lang="en-GB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BG05SFPR001-</a:t>
            </a: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.00</a:t>
            </a: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altLang="bg-BG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ru-RU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„Развитие на дуалната система на обучение в ПОО </a:t>
            </a:r>
          </a:p>
          <a:p>
            <a:pPr algn="ctr">
              <a:lnSpc>
                <a:spcPct val="100000"/>
              </a:lnSpc>
            </a:pPr>
            <a:r>
              <a:rPr lang="ru-RU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(чрез прилагане на подхода ИТИ)“</a:t>
            </a:r>
            <a:endParaRPr lang="en-US" altLang="bg-BG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bg-BG" altLang="bg-BG" sz="2600" i="1" dirty="0">
                <a:latin typeface="Arial" panose="020B0604020202020204" pitchFamily="34" charset="0"/>
                <a:cs typeface="Arial" panose="020B0604020202020204" pitchFamily="34" charset="0"/>
              </a:rPr>
              <a:t>Приложение </a:t>
            </a:r>
            <a:r>
              <a:rPr lang="en-US" altLang="bg-BG" sz="2600" i="1" dirty="0">
                <a:latin typeface="Arial" panose="020B0604020202020204" pitchFamily="34" charset="0"/>
                <a:cs typeface="Arial" panose="020B0604020202020204" pitchFamily="34" charset="0"/>
              </a:rPr>
              <a:t>XI </a:t>
            </a:r>
            <a:r>
              <a:rPr lang="bg-BG" altLang="bg-BG" sz="2600" i="1" dirty="0">
                <a:latin typeface="Arial" panose="020B0604020202020204" pitchFamily="34" charset="0"/>
                <a:cs typeface="Arial" panose="020B0604020202020204" pitchFamily="34" charset="0"/>
              </a:rPr>
              <a:t>ТЕРЕС-</a:t>
            </a:r>
            <a:r>
              <a:rPr lang="bg-BG" altLang="bg-BG" sz="2600" i="1" dirty="0" err="1">
                <a:latin typeface="Arial" panose="020B0604020202020204" pitchFamily="34" charset="0"/>
                <a:cs typeface="Arial" panose="020B0604020202020204" pitchFamily="34" charset="0"/>
              </a:rPr>
              <a:t>Дуално</a:t>
            </a:r>
            <a:r>
              <a:rPr lang="bg-BG" altLang="bg-BG" sz="2600" i="1" dirty="0">
                <a:latin typeface="Arial" panose="020B0604020202020204" pitchFamily="34" charset="0"/>
                <a:cs typeface="Arial" panose="020B0604020202020204" pitchFamily="34" charset="0"/>
              </a:rPr>
              <a:t>-ИТИ </a:t>
            </a: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– за информация</a:t>
            </a:r>
            <a:endParaRPr lang="ru-RU" altLang="bg-BG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br>
              <a:rPr lang="bg-BG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 за управление </a:t>
            </a: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на средствата от Европейските фондове при споделено управление (ЗУСЕФСУ)</a:t>
            </a:r>
            <a:br>
              <a:rPr lang="en-US" altLang="bg-BG" sz="2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ПМС № 86/01</a:t>
            </a:r>
            <a:r>
              <a:rPr lang="en-US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</a:t>
            </a: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 </a:t>
            </a: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за определяне на национални правила за допустимост на разходите по програмите, финансирани от Европейските фондове при споделено управление, </a:t>
            </a:r>
            <a:b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за програмен период 2021-2027 г.</a:t>
            </a:r>
            <a:br>
              <a:rPr lang="en-US" altLang="bg-BG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4</a:t>
            </a:fld>
            <a:endParaRPr lang="en-US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618565" y="931603"/>
            <a:ext cx="10748682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bg-BG" altLang="bg-BG" sz="2400" b="1" dirty="0">
                <a:latin typeface="Arial" panose="020B0604020202020204" pitchFamily="34" charset="0"/>
              </a:rPr>
              <a:t>Указания и нормативни документи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title"/>
          </p:nvPr>
        </p:nvSpPr>
        <p:spPr>
          <a:xfrm>
            <a:off x="344488" y="1491002"/>
            <a:ext cx="11358562" cy="5113984"/>
          </a:xfrm>
        </p:spPr>
        <p:txBody>
          <a:bodyPr anchor="t"/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 за професионалното образование и обучение</a:t>
            </a:r>
            <a:br>
              <a:rPr lang="bg-BG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(последни изм. и доп., ДВ, бр. 41 от </a:t>
            </a:r>
            <a:r>
              <a:rPr lang="bg-BG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10.05.2024 г.</a:t>
            </a:r>
            <a: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Наредба № 1 от 8 септември 2015 г. за условията и реда за провеждане на обучение чрез работа (дуална система на обучение)</a:t>
            </a:r>
            <a:b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последни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изм. и доп., ДВ, бр. 74 от 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30.08.2024 г.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Наредба № РД-04-4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от 8 ноември 2019 г. за условията и реда за създаване и поддържане на </a:t>
            </a:r>
            <a: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информационна база данни на работодателите,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които отговарят на изискванията за участие в партньорства за осъществяване на обучение чрез работа (дуална система на обучение)</a:t>
            </a:r>
            <a:br>
              <a:rPr lang="bg-BG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обн.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, ДВ, бр. 91 от 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19.11.2019 г.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Наредба № 15 от 22 юли 2019 г. за статута и професионалното развитие на учителите, директорите и другите педагогически специалисти</a:t>
            </a:r>
            <a:b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последни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изм. и доп., ДВ, бр. 67 от 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15.08.2025 г.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5</a:t>
            </a:fld>
            <a:endParaRPr lang="en-US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82994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Различни правила в отношенията между Управляващия орган, бенефициентите/партньорите и наетите физически лица 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: Rounded Corners 7"/>
          <p:cNvSpPr/>
          <p:nvPr/>
        </p:nvSpPr>
        <p:spPr>
          <a:xfrm>
            <a:off x="885825" y="2151380"/>
            <a:ext cx="3800475" cy="5816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Wingdings" panose="05000000000000000000" pitchFamily="2" charset="2"/>
              <a:buNone/>
            </a:pPr>
            <a:r>
              <a:rPr lang="bg-BG" sz="2400" b="1" dirty="0">
                <a:solidFill>
                  <a:schemeClr val="tx1"/>
                </a:solidFill>
                <a:sym typeface="+mn-ea"/>
              </a:rPr>
              <a:t>Управляващ орган</a:t>
            </a:r>
            <a:endParaRPr lang="bg-BG" sz="2400" dirty="0">
              <a:solidFill>
                <a:schemeClr val="tx1"/>
              </a:solidFill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1183640" y="4359910"/>
            <a:ext cx="552450" cy="1532255"/>
          </a:xfrm>
          <a:prstGeom prst="down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Up Arrow 18"/>
          <p:cNvSpPr/>
          <p:nvPr/>
        </p:nvSpPr>
        <p:spPr>
          <a:xfrm>
            <a:off x="1183640" y="2768600"/>
            <a:ext cx="552450" cy="1679575"/>
          </a:xfrm>
          <a:prstGeom prst="up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 Placeholder 4"/>
          <p:cNvSpPr txBox="1">
            <a:spLocks noGrp="1"/>
          </p:cNvSpPr>
          <p:nvPr/>
        </p:nvSpPr>
        <p:spPr>
          <a:xfrm>
            <a:off x="1943100" y="2945765"/>
            <a:ext cx="2880360" cy="29362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b="1" dirty="0">
                <a:solidFill>
                  <a:srgbClr val="203864"/>
                </a:solidFill>
              </a:rPr>
              <a:t>Единични разходи</a:t>
            </a: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endParaRPr lang="bg-BG" sz="1200" b="1" dirty="0">
              <a:solidFill>
                <a:srgbClr val="203864"/>
              </a:solidFill>
            </a:endParaRP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b="1" dirty="0">
                <a:solidFill>
                  <a:srgbClr val="203864"/>
                </a:solidFill>
              </a:rPr>
              <a:t>Финансиране с единна ставка</a:t>
            </a: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endParaRPr lang="bg-BG" sz="1200" b="1" dirty="0">
              <a:solidFill>
                <a:srgbClr val="203864"/>
              </a:solidFill>
            </a:endParaRP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altLang="ru-RU" sz="2000" i="1" dirty="0">
                <a:solidFill>
                  <a:srgbClr val="FF0000"/>
                </a:solidFill>
                <a:latin typeface="Calibri" panose="020F0502020204030204"/>
                <a:sym typeface="+mn-ea"/>
              </a:rPr>
              <a:t>Не се представят разходооправдателни документи</a:t>
            </a:r>
          </a:p>
        </p:txBody>
      </p:sp>
      <p:sp>
        <p:nvSpPr>
          <p:cNvPr id="18" name="Rectangle: Rounded Corners 7"/>
          <p:cNvSpPr/>
          <p:nvPr/>
        </p:nvSpPr>
        <p:spPr>
          <a:xfrm>
            <a:off x="885825" y="5927090"/>
            <a:ext cx="3800475" cy="5816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Wingdings" panose="05000000000000000000" pitchFamily="2" charset="2"/>
              <a:buNone/>
            </a:pPr>
            <a:r>
              <a:rPr lang="bg-BG" sz="2400" b="1" dirty="0">
                <a:solidFill>
                  <a:schemeClr val="tx1"/>
                </a:solidFill>
              </a:rPr>
              <a:t>Бенефициент</a:t>
            </a:r>
          </a:p>
        </p:txBody>
      </p:sp>
      <p:sp>
        <p:nvSpPr>
          <p:cNvPr id="3" name="Rectangle: Rounded Corners 7"/>
          <p:cNvSpPr/>
          <p:nvPr/>
        </p:nvSpPr>
        <p:spPr>
          <a:xfrm>
            <a:off x="7339330" y="2151380"/>
            <a:ext cx="3800475" cy="5816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Wingdings" panose="05000000000000000000" pitchFamily="2" charset="2"/>
              <a:buNone/>
            </a:pPr>
            <a:r>
              <a:rPr lang="bg-BG" sz="2400" b="1" dirty="0">
                <a:solidFill>
                  <a:schemeClr val="tx1"/>
                </a:solidFill>
                <a:sym typeface="+mn-ea"/>
              </a:rPr>
              <a:t>Бенефициент/партньор</a:t>
            </a:r>
            <a:endParaRPr lang="bg-BG" sz="2400" dirty="0">
              <a:solidFill>
                <a:schemeClr val="tx1"/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7637145" y="4359910"/>
            <a:ext cx="552450" cy="1532255"/>
          </a:xfrm>
          <a:prstGeom prst="down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Up Arrow 4"/>
          <p:cNvSpPr/>
          <p:nvPr/>
        </p:nvSpPr>
        <p:spPr>
          <a:xfrm>
            <a:off x="7637145" y="2768600"/>
            <a:ext cx="552450" cy="1679575"/>
          </a:xfrm>
          <a:prstGeom prst="up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 Placeholder 4"/>
          <p:cNvSpPr txBox="1">
            <a:spLocks noGrp="1"/>
          </p:cNvSpPr>
          <p:nvPr/>
        </p:nvSpPr>
        <p:spPr>
          <a:xfrm>
            <a:off x="8396605" y="2945765"/>
            <a:ext cx="2880360" cy="29362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b="1" dirty="0">
                <a:solidFill>
                  <a:srgbClr val="203864"/>
                </a:solidFill>
              </a:rPr>
              <a:t>Приложимо законодателство</a:t>
            </a: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endParaRPr lang="bg-BG" sz="1200" b="1" dirty="0">
              <a:solidFill>
                <a:srgbClr val="203864"/>
              </a:solidFill>
            </a:endParaRP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b="1" dirty="0">
                <a:solidFill>
                  <a:srgbClr val="203864"/>
                </a:solidFill>
              </a:rPr>
              <a:t>Вътрешни правила</a:t>
            </a: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endParaRPr lang="bg-BG" sz="1200" b="1" dirty="0">
              <a:solidFill>
                <a:srgbClr val="203864"/>
              </a:solidFill>
            </a:endParaRP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altLang="ru-RU" sz="2000" i="1" dirty="0">
                <a:solidFill>
                  <a:srgbClr val="FF0000"/>
                </a:solidFill>
                <a:latin typeface="Calibri" panose="020F0502020204030204"/>
                <a:sym typeface="+mn-ea"/>
              </a:rPr>
              <a:t>Цялата документация се съхранява при бенефициента/ партньора</a:t>
            </a:r>
          </a:p>
        </p:txBody>
      </p:sp>
      <p:sp>
        <p:nvSpPr>
          <p:cNvPr id="7" name="Rectangle: Rounded Corners 7"/>
          <p:cNvSpPr/>
          <p:nvPr/>
        </p:nvSpPr>
        <p:spPr>
          <a:xfrm>
            <a:off x="7339330" y="5927090"/>
            <a:ext cx="3800475" cy="5816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Wingdings" panose="05000000000000000000" pitchFamily="2" charset="2"/>
              <a:buNone/>
            </a:pPr>
            <a:r>
              <a:rPr lang="bg-BG" sz="2400" b="1" dirty="0">
                <a:solidFill>
                  <a:schemeClr val="tx1"/>
                </a:solidFill>
              </a:rPr>
              <a:t>Наети физически лица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17" grpId="0" bldLvl="0" animBg="1"/>
      <p:bldP spid="19" grpId="0" bldLvl="0" animBg="1"/>
      <p:bldP spid="20" grpId="0"/>
      <p:bldP spid="18" grpId="0" animBg="1"/>
      <p:bldP spid="3" grpId="0" animBg="1"/>
      <p:bldP spid="4" grpId="0" animBg="1"/>
      <p:bldP spid="5" grpId="0" animBg="1"/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6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334963" y="1997476"/>
            <a:ext cx="11377612" cy="470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Постигнат резултат </a:t>
            </a: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възстановява се определеният единичен разход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 УО </a:t>
            </a: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се отчитат </a:t>
            </a: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разходооправдателни документи; граждански договори; договори с външни изпълнители и т.н.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бюджета, формиран от единичните разходи за възнаграждения на наетите лица за Дейност 1, Дейност 2 и Дейност 4, и допълнителната единна ставка от 40 %, се покриват всички необходими разходи за извършване на съответните конкретни дейности.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Бенефициентът </a:t>
            </a: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самостоятелно определя </a:t>
            </a: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начина на изпълнението, вида и размера на разходите, които реално се извършват. Спазват се приложимите нормативни изисквания и вътрешните правила.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Планиране и разходване на бюджет,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формиран от единични разходи (ЕР) и единна ставка</a:t>
            </a:r>
            <a:r>
              <a:rPr lang="bg-BG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 (ФЕС)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7</a:t>
            </a:fld>
            <a:endParaRPr lang="en-US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Как се определят допустимите разходи?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15C521D-CD06-4542-9B1E-FE378FB04566}"/>
              </a:ext>
            </a:extLst>
          </p:cNvPr>
          <p:cNvSpPr/>
          <p:nvPr/>
        </p:nvSpPr>
        <p:spPr>
          <a:xfrm>
            <a:off x="916434" y="1760634"/>
            <a:ext cx="10180654" cy="131991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bg-BG" sz="3000" b="1" dirty="0">
                <a:solidFill>
                  <a:srgbClr val="FF0000"/>
                </a:solidFill>
                <a:highlight>
                  <a:srgbClr val="FFFF00"/>
                </a:highlight>
              </a:rPr>
              <a:t>1. Постигнати резултати</a:t>
            </a:r>
          </a:p>
          <a:p>
            <a:pPr algn="ctr">
              <a:spcAft>
                <a:spcPts val="600"/>
              </a:spcAft>
            </a:pPr>
            <a:r>
              <a:rPr lang="bg-BG" sz="2400" b="1" dirty="0">
                <a:solidFill>
                  <a:schemeClr val="tx1"/>
                </a:solidFill>
              </a:rPr>
              <a:t>Пробно стажуване 1 + Допълнително обучение 2 + Събитие 3 + ….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8D917BC-2080-407F-B4A3-9888473E3978}"/>
              </a:ext>
            </a:extLst>
          </p:cNvPr>
          <p:cNvSpPr/>
          <p:nvPr/>
        </p:nvSpPr>
        <p:spPr>
          <a:xfrm>
            <a:off x="933441" y="3360090"/>
            <a:ext cx="10180655" cy="15137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bg-BG" sz="3000" b="1" dirty="0">
                <a:solidFill>
                  <a:srgbClr val="FF0000"/>
                </a:solidFill>
                <a:highlight>
                  <a:srgbClr val="FFFF00"/>
                </a:highlight>
              </a:rPr>
              <a:t>2. Човешки ресурси за 1 обучение/събитие</a:t>
            </a:r>
          </a:p>
          <a:p>
            <a:pPr algn="ctr">
              <a:spcAft>
                <a:spcPts val="600"/>
              </a:spcAft>
            </a:pPr>
            <a:r>
              <a:rPr lang="bg-BG" sz="2400" b="1" dirty="0">
                <a:solidFill>
                  <a:schemeClr val="tx1"/>
                </a:solidFill>
              </a:rPr>
              <a:t>Наставник/Учител/Лектор/Кариерен консултант – обосновка за брой експерти и брой часове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7737D6E-F0B4-4BEB-A804-34DF361EBCC0}"/>
              </a:ext>
            </a:extLst>
          </p:cNvPr>
          <p:cNvSpPr/>
          <p:nvPr/>
        </p:nvSpPr>
        <p:spPr>
          <a:xfrm>
            <a:off x="916433" y="5146324"/>
            <a:ext cx="10180655" cy="144978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bg-BG" sz="3000" b="1" dirty="0">
                <a:solidFill>
                  <a:srgbClr val="FF0000"/>
                </a:solidFill>
                <a:highlight>
                  <a:srgbClr val="FFFF00"/>
                </a:highlight>
              </a:rPr>
              <a:t>3. Разходи за 1 обучение/събитие</a:t>
            </a:r>
          </a:p>
          <a:p>
            <a:pPr algn="ctr">
              <a:spcAft>
                <a:spcPts val="600"/>
              </a:spcAft>
            </a:pPr>
            <a:r>
              <a:rPr lang="bg-BG" sz="2400" b="1" dirty="0">
                <a:solidFill>
                  <a:schemeClr val="tx1"/>
                </a:solidFill>
              </a:rPr>
              <a:t>Брой часове Х Единичен разход + 40 % за други преки и непреки разходи + стипендии за пробно стажуване</a:t>
            </a:r>
          </a:p>
        </p:txBody>
      </p:sp>
    </p:spTree>
    <p:extLst>
      <p:ext uri="{BB962C8B-B14F-4D97-AF65-F5344CB8AC3E}">
        <p14:creationId xmlns:p14="http://schemas.microsoft.com/office/powerpoint/2010/main" val="3797098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8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8"/>
          <p:cNvSpPr txBox="1">
            <a:spLocks noChangeArrowheads="1"/>
          </p:cNvSpPr>
          <p:nvPr/>
        </p:nvSpPr>
        <p:spPr bwMode="auto">
          <a:xfrm>
            <a:off x="388543" y="1587296"/>
            <a:ext cx="11522076" cy="5013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Авансово искане за плащане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– от началната дата на сключване на договора до крайната дата, посочена в административния договор за предоставяне на БФП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Първо междинно искане за плащане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– от началото на договора до датата на представяне на искането в ИСУН;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Следващи междинни искания за плащане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– от датата</a:t>
            </a:r>
            <a:r>
              <a:rPr lang="bg-BG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 следваща датата на представяне на предходното ИП</a:t>
            </a:r>
            <a:r>
              <a:rPr lang="bg-BG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 до датата на представяне на искането в ИСУН; 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Окончателно искане за плащане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– от датата</a:t>
            </a:r>
            <a:r>
              <a:rPr lang="bg-BG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 следваща датата на представяне на предходното ИП</a:t>
            </a:r>
            <a:r>
              <a:rPr lang="bg-BG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 до датата на представяне на искането в ИСУН;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Началната и крайната дата на периода на отчитане следва да бъде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bg-BG" alt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същ</a:t>
            </a:r>
            <a:r>
              <a:rPr lang="bg-BG" alt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 всеки отделен документ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от Пакета отчетни документи –                    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Искане за плащане, Технически отчет и Финансов отчет.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88543" y="977495"/>
            <a:ext cx="11522075" cy="43088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тчитане на договорите за предоставяне на безвъзмездна финансова помощ</a:t>
            </a:r>
            <a:endParaRPr lang="bg-BG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9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512755"/>
            <a:ext cx="11595509" cy="5225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Попълнено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Искане за авансово плащане 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в ИСУН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Финансова идентификационна форма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, заверена от съответната банка и подписана от представляващия бенефициента – сканиран оригинал.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Обезпечение за авансово плащане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се изисква 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от бенефициенти - разпоредители с бюджет по чл. 11, ал. 3 и 9 от Закона за публичните финанси (ЗПФ), от разпоредители с бюджет от по-ниска степен, от юридическите лица по чл. 13, ал. 4 от същия закон, с изключение на случаите по чл. 7, ал. 1, т. 3 на Наредба № Н-5 от 29.12.2022 г.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Бенефициентите, непопадащи в изключенията на чл. 8, ал. 2 от Наредба Н-5 от 29.12.2022 г.,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представят обезпечение за авансово плащане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, покриващо пълния размер на исканата авансова сума под формата на банкова гаранция или застраховка „Гаранция за авансово плащане“. Представя се в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оригинал на хартиен носител 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с придружително писмо в деловодството на УО.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Авансово плащане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размер до 20 %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от стойността на договорената БФП.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Авансовите плащания се извършват в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двуседмичен срок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от датата на постъпване на искането чрез ИСУН при наличие на разполагаем лимит.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61665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Подаване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на Искане за авансово плащане в ИСУН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10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406219"/>
            <a:ext cx="11595509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altLang="bg-BG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61665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R="0" lvl="0" indent="0"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Подаване на Искане за междинно/окончателно плащане в ИСУН</a:t>
            </a:r>
          </a:p>
        </p:txBody>
      </p:sp>
      <p:graphicFrame>
        <p:nvGraphicFramePr>
          <p:cNvPr id="9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41900"/>
              </p:ext>
            </p:extLst>
          </p:nvPr>
        </p:nvGraphicFramePr>
        <p:xfrm>
          <a:off x="407195" y="1654142"/>
          <a:ext cx="11377612" cy="4838734"/>
        </p:xfrm>
        <a:graphic>
          <a:graphicData uri="http://schemas.openxmlformats.org/drawingml/2006/table">
            <a:tbl>
              <a:tblPr firstRow="1" bandRow="1"/>
              <a:tblGrid>
                <a:gridCol w="11377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616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0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Пакети отчетни документи с искане за</a:t>
                      </a:r>
                      <a:r>
                        <a:rPr lang="bg-BG" sz="2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bg-BG" sz="2000" b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междинно плащане </a:t>
                      </a:r>
                      <a:r>
                        <a:rPr lang="bg-BG" sz="20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 представят на интервали </a:t>
                      </a:r>
                      <a:r>
                        <a:rPr lang="bg-BG" sz="2000" b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по-дълги от 6 месеца.</a:t>
                      </a: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71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just"/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Пакетът отчетни документи с искане за </a:t>
                      </a:r>
                      <a:r>
                        <a:rPr lang="bg-BG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окончателно плащане </a:t>
                      </a: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 представя в срок </a:t>
                      </a:r>
                      <a:r>
                        <a:rPr lang="bg-BG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един месец</a:t>
                      </a:r>
                      <a:r>
                        <a:rPr lang="bg-BG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след изтичане срока на изпълнение на дейностите по проекта.</a:t>
                      </a:r>
                      <a:endParaRPr lang="bg-BG" sz="2000" b="0" i="1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35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Общата сума на </a:t>
                      </a:r>
                      <a:r>
                        <a:rPr lang="bg-BG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авансовото и междинните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плащания </a:t>
                      </a:r>
                      <a:r>
                        <a:rPr lang="bg-BG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 до 80%</a:t>
                      </a:r>
                      <a:r>
                        <a:rPr lang="bg-BG" sz="2000" b="1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стойността на предоставената БФП</a:t>
                      </a:r>
                      <a:r>
                        <a:rPr lang="en-US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обезпечаване на авансовите плащания към бенефициентите </a:t>
                      </a:r>
                      <a:r>
                        <a:rPr lang="ru-RU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r>
                        <a:rPr lang="ru-RU" sz="2000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95%</a:t>
                      </a:r>
                      <a:r>
                        <a:rPr lang="ru-RU" sz="2000" b="1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стойността на финансовата подкрепа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bg-BG" sz="2000" b="0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35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Размерът на </a:t>
                      </a:r>
                      <a:r>
                        <a:rPr lang="bg-BG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окончателното плащане </a:t>
                      </a: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 изчислява, като от всички общо верифицирани разходи по проекта се приспаднат отпуснатите авансово и междинни плащания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лихвите, начислени по банковата сметка, използвана за целите на проекта</a:t>
                      </a: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bg-BG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27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След потвърждаване допустимостта на извършените разходи и при наличие на финансов и физически напредък по проекта, УО извършва плащане </a:t>
                      </a:r>
                      <a:r>
                        <a:rPr lang="ru-RU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80-дневен срок 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постъпване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искането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за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плащане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бенефициента.</a:t>
                      </a:r>
                      <a:endParaRPr lang="bg-BG" sz="2000" b="0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11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436997"/>
            <a:ext cx="11377613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altLang="bg-BG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61665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Подаване на Искане за междинно/окончателно плащане в ИСУН</a:t>
            </a:r>
          </a:p>
        </p:txBody>
      </p:sp>
      <p:graphicFrame>
        <p:nvGraphicFramePr>
          <p:cNvPr id="10" name="Table 5"/>
          <p:cNvGraphicFramePr>
            <a:graphicFrameLocks noGrp="1"/>
          </p:cNvGraphicFramePr>
          <p:nvPr/>
        </p:nvGraphicFramePr>
        <p:xfrm>
          <a:off x="407194" y="1645920"/>
          <a:ext cx="11377612" cy="4968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7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8348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200" b="0" kern="1200" spc="-50" baseline="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Попълнено Искане за междинно/окончателно плащане в ИСУН</a:t>
                      </a:r>
                      <a:endParaRPr lang="bg-BG" sz="2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1031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200" b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Декларация за допустимите разходи</a:t>
                      </a:r>
                      <a:r>
                        <a:rPr lang="bg-BG" sz="2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подписана от ръководителя на проекта или представляващия бенефициента – </a:t>
                      </a:r>
                      <a:r>
                        <a:rPr lang="bg-BG" sz="2200" b="1" i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Приложение 1-ДДР от УВР </a:t>
                      </a: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bg-BG" sz="2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Условия за възстановяване на разходите</a:t>
                      </a: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bg-BG" sz="22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412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200" b="1" kern="1200" spc="-50" baseline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Финансова идентификационна форма </a:t>
                      </a:r>
                      <a:r>
                        <a:rPr lang="bg-BG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bg-BG" sz="2200" b="1" i="1" kern="1200" spc="-50" baseline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Приложение 2-ФИФ от УВР</a:t>
                      </a:r>
                      <a:r>
                        <a:rPr lang="bg-BG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заверена от съответната банка и подписана от представляващия бенефициента – сканиран оригинал </a:t>
                      </a:r>
                      <a:r>
                        <a:rPr lang="en-US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bg-BG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 първо междинно искане за плащане и при промяна</a:t>
                      </a:r>
                      <a:r>
                        <a:rPr lang="en-US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bg-BG" sz="2200" b="0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917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2200" b="1" kern="1200" spc="-50" baseline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Удостоверение за начислените лихви </a:t>
                      </a:r>
                      <a:r>
                        <a:rPr lang="ru-RU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 банковата сметка на проекта</a:t>
                      </a:r>
                      <a:r>
                        <a:rPr lang="en-US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– само при окончателно плащане – сканиран оригинал или извлечение от електронно банкиране</a:t>
                      </a:r>
                      <a:endParaRPr lang="bg-BG" sz="2200" b="0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3159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bg-BG" sz="22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Общата стойност на отчетените разходи трябва да съответства на</a:t>
                      </a:r>
                      <a:r>
                        <a:rPr kumimoji="0" lang="en-US" sz="22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bg-BG" sz="22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стойността на разходите във Финансовия отчет.</a:t>
                      </a:r>
                      <a:endParaRPr kumimoji="0" lang="bg-BG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12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5" y="1406219"/>
            <a:ext cx="11377612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altLang="bg-BG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61665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Подаване на финансов отчет в ИСУН</a:t>
            </a:r>
          </a:p>
        </p:txBody>
      </p:sp>
      <p:graphicFrame>
        <p:nvGraphicFramePr>
          <p:cNvPr id="9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424921"/>
              </p:ext>
            </p:extLst>
          </p:nvPr>
        </p:nvGraphicFramePr>
        <p:xfrm>
          <a:off x="407194" y="1637356"/>
          <a:ext cx="11377612" cy="462438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1377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19566">
                <a:tc>
                  <a:txBody>
                    <a:bodyPr/>
                    <a:lstStyle/>
                    <a:p>
                      <a:pPr algn="just"/>
                      <a:r>
                        <a:rPr lang="bg-BG" sz="2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Декларация за извършените преки дейности, които се финансират чрез единични разходи за възнаграждение – </a:t>
                      </a:r>
                      <a:r>
                        <a:rPr lang="bg-BG" sz="2400" b="1" i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Приложение 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bg-BG" sz="2400" b="1" i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-Декларация-ЕР </a:t>
                      </a:r>
                      <a:r>
                        <a:rPr lang="bg-BG" sz="24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УВР </a:t>
                      </a:r>
                      <a:r>
                        <a:rPr lang="bg-BG" sz="2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bg-BG" sz="2400" b="1" i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Дейност 1, Дейност 2 и Дейност 4</a:t>
                      </a:r>
                      <a:endParaRPr lang="bg-BG" sz="2400" b="1" i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9087">
                <a:tc>
                  <a:txBody>
                    <a:bodyPr/>
                    <a:lstStyle/>
                    <a:p>
                      <a:pPr algn="just"/>
                      <a:r>
                        <a:rPr lang="bg-BG" sz="24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Декларация за другите преки и непреки разходи – </a:t>
                      </a:r>
                      <a:r>
                        <a:rPr lang="bg-BG" sz="2400" b="1" i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Приложение 5-Декларация-ДПНР </a:t>
                      </a:r>
                      <a:r>
                        <a:rPr lang="bg-BG" sz="24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УВР.</a:t>
                      </a:r>
                      <a:endParaRPr lang="bg-BG" sz="2400" b="0" i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528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4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Декларациите 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следва да се обвържат със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съответния ред от бюджета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съответната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дейност 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проекта, както и с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режим „минимална помощ“ 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режим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„непомощ“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bg-BG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gradFill>
                      <a:gsLst>
                        <a:gs pos="24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313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отчитане на разходи в системата се избира издателят на отчетния документ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„Бенефициент“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„Партньор“.</a:t>
                      </a:r>
                      <a:endParaRPr kumimoji="0" lang="bg-BG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gradFill>
                      <a:gsLst>
                        <a:gs pos="29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13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568918"/>
            <a:ext cx="11377613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При попълването на секция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„Изпълнение по дейности“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, в раздели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„Описание на изпълнението за периода на отчитане“, „Постигнати резултати за периода на отчитане“, „Постигнати резултати с натрупване“</a:t>
            </a:r>
            <a:r>
              <a:rPr lang="ru-RU" altLang="bg-BG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за съответната дейност се дава обобщена информация за изпълнените конкретни дейности и постигнатите резултати, които са обвързани с отчетените разходи. Следва да се опишат и всички данни, въз основа на които са изчислени постигнатите индикатори. Всеки разход, включен в искане за плащане, следва да бъде ясно и еднозначно обвързан с отчетения напредък по някоя от проектните дейности.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В секция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„Индикатори“ 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се попълват постигнатите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стойности за периода на отчитане 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като в поле „Коментар“ се посочва как е изчислена стойността на индикатора (може да има референция към документ, прикачен към ТО).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В секция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„Проверки на място от бенефициента“ 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се описват проверките на провежданите обучения на целевата група, пробни стажувания и  практически обучения в реална работна среда, извършени през отчетния период или се посочва, че не са извършвани проверки.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61665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Подаване на Технически отчет в ИСУН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14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5" y="1480577"/>
            <a:ext cx="11377612" cy="531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В секция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„Опис на документи“ 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се прилагат документи (вкл. снимки и видео) по преценка на бенефициента, които доказват отчетения напредък на проектните дейности или списък на връзки към сайтове, на които може да се достъпят документите или снимките. </a:t>
            </a:r>
            <a:endParaRPr lang="bg-BG" altLang="bg-BG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Архивен файл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Документи – Д1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, доказателства за всяко отчетено пробно стажуване или допълнително занимание по професионална подготовка или чужд език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Архивен файл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Документи – Д2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, доказателства за всяко отчетено обучение, смесено обучение или супервизия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Архивен файл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Документи – Д4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, доказателства за всяко отчетено информационно събитие или събитие с кариерни консултанти</a:t>
            </a:r>
            <a:endParaRPr lang="en-GB" altLang="bg-BG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Архивен файл </a:t>
            </a:r>
            <a:r>
              <a:rPr lang="bg-BG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Документи – публичност</a:t>
            </a:r>
            <a:r>
              <a:rPr lang="bg-BG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, доказателства за мерките за публичност</a:t>
            </a:r>
            <a:endParaRPr lang="ru-RU" altLang="bg-BG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Участието на целевите групи, заложени в административния договор, се доказва с попълването на </a:t>
            </a:r>
            <a:r>
              <a:rPr lang="ru-RU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Обобщен списък на участниците – Микроданни участници </a:t>
            </a: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(ЕСФ), в който се попълват данните за всички участници в проекта. От микроданните трябва да може да се извлекат данните за постигнатите резултати и индикатори, посочени в  ТО.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5" y="982375"/>
            <a:ext cx="11377612" cy="461665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Подаване на Технически отчет в ИСУН</a:t>
            </a:r>
          </a:p>
        </p:txBody>
      </p:sp>
    </p:spTree>
    <p:extLst>
      <p:ext uri="{BB962C8B-B14F-4D97-AF65-F5344CB8AC3E}">
        <p14:creationId xmlns:p14="http://schemas.microsoft.com/office/powerpoint/2010/main" val="310132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15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183471" y="1532728"/>
            <a:ext cx="11825057" cy="526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Размерите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разходи</a:t>
            </a:r>
            <a:r>
              <a:rPr lang="bg-BG" altLang="ru-RU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 за възнаграждения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 отделните занимания/обучения се определят като единичният разход за почасово възнаграждение на наетите специалисти 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се умножи по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броя на отработените учебни/астрономически часове.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ИСУН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bg-BG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Описва се накратко всяко отчетено занимание/обучение за периода на отчитане:</a:t>
            </a:r>
          </a:p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buNone/>
            </a:pPr>
            <a:r>
              <a:rPr lang="bg-BG" altLang="bg-BG" sz="1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Например:</a:t>
            </a:r>
            <a:r>
              <a:rPr lang="bg-BG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altLang="bg-BG" sz="1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Пробно стажуване – Предприятие 1 (9в клас, 5 ученици, 3 дни); Предприятие 1 (9а клас, 3 ученици, 5 дни); Предприятие 2 (10а клас, 2 ученици, 5 дни)</a:t>
            </a:r>
          </a:p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buNone/>
            </a:pPr>
            <a:r>
              <a:rPr lang="bg-BG" altLang="bg-BG" sz="1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Допълнителни занимания по професионална подготовка – Клас 8, модулно обучение …, 9 ученици, 35 учебни часа; Клас 9, модулно обучение…, 10 ученици, 20 учебни часа</a:t>
            </a:r>
          </a:p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bg-BG" altLang="bg-BG" sz="1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Допълнителна подкрепа за практическо обучение – 11а клас, предприятие 1, 5 ученици, 30 работни дни;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Програма за изпълнението на Дейност 1, 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която се определят конкретните занимания, ръководителите и броя на възложените учебни/астрономически часове – за всеки учебен срок.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 на проведените занимания с ученици 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Д1 с посочване на клас/група, брой участници, вид на обучението („пробно стажуване“; професионална подготовка или чужд език; практическо обучение), дата/период на провеждане, брой отработени часове, приложим единичен разход и номер на справката за отработени часове (наименование на файла).</a:t>
            </a:r>
            <a:endParaRPr lang="en-US" altLang="bg-BG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976306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Отчитане на разходите за възнаграждения по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Дейност 1 (1/3)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16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183471" y="1550656"/>
            <a:ext cx="11825057" cy="5094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Удостоверение/справка за всеки наставник</a:t>
            </a:r>
            <a:r>
              <a:rPr lang="ru-RU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издадено от предприятието, в което се посочва периодът на „пробно стажуване“/практическо обучение и учениците, за които е отговарял наставникът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Списък на учениците (по групи)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които са участвали в „пробно стажуване“ или практическо обучение в реална работна среда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Сертификат/удостоверение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 всеки ученик, участвал в „пробно стажуване“, в който е посочена неговата продължителност</a:t>
            </a:r>
            <a:endParaRPr lang="en-US" altLang="bg-BG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Списък на учениците (по групи)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които са участвали в допълнителни занимания по професионална подготовка или чужд език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Сертификат/удостоверение 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преминато обучение по професионална подготовка или чужд език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Справка за отработените часове 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всички наети лица за </a:t>
            </a:r>
            <a:r>
              <a:rPr lang="ru-RU" altLang="bg-BG" sz="1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всяко проведено занимание по Дейност 1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(съгласно приложения опис), подписана от работодателя –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приложение 3-Справка-ОЧ.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Ако се представя отделна справка за всяко лице, то тогава в справката задължително се опсиват различните занимания и броя на отработените часове за всяко занимание 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976306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Отчитане на разходите за възнаграждения по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Дейност 1 (2/3)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  <p:extLst>
      <p:ext uri="{BB962C8B-B14F-4D97-AF65-F5344CB8AC3E}">
        <p14:creationId xmlns:p14="http://schemas.microsoft.com/office/powerpoint/2010/main" val="173527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17</a:t>
            </a:fld>
            <a:endParaRPr lang="en-US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976306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Отчитане на разходите за възнаграждения по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Дейност 1 (3/3)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2D785F9-996E-4C10-877B-52F60BF0E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654066"/>
              </p:ext>
            </p:extLst>
          </p:nvPr>
        </p:nvGraphicFramePr>
        <p:xfrm>
          <a:off x="373062" y="1560545"/>
          <a:ext cx="11377613" cy="49323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3410">
                  <a:extLst>
                    <a:ext uri="{9D8B030D-6E8A-4147-A177-3AD203B41FA5}">
                      <a16:colId xmlns:a16="http://schemas.microsoft.com/office/drawing/2014/main" val="1835810707"/>
                    </a:ext>
                  </a:extLst>
                </a:gridCol>
                <a:gridCol w="854781">
                  <a:extLst>
                    <a:ext uri="{9D8B030D-6E8A-4147-A177-3AD203B41FA5}">
                      <a16:colId xmlns:a16="http://schemas.microsoft.com/office/drawing/2014/main" val="3264568982"/>
                    </a:ext>
                  </a:extLst>
                </a:gridCol>
                <a:gridCol w="2869150">
                  <a:extLst>
                    <a:ext uri="{9D8B030D-6E8A-4147-A177-3AD203B41FA5}">
                      <a16:colId xmlns:a16="http://schemas.microsoft.com/office/drawing/2014/main" val="480429439"/>
                    </a:ext>
                  </a:extLst>
                </a:gridCol>
                <a:gridCol w="1435136">
                  <a:extLst>
                    <a:ext uri="{9D8B030D-6E8A-4147-A177-3AD203B41FA5}">
                      <a16:colId xmlns:a16="http://schemas.microsoft.com/office/drawing/2014/main" val="3823583006"/>
                    </a:ext>
                  </a:extLst>
                </a:gridCol>
                <a:gridCol w="1435136">
                  <a:extLst>
                    <a:ext uri="{9D8B030D-6E8A-4147-A177-3AD203B41FA5}">
                      <a16:colId xmlns:a16="http://schemas.microsoft.com/office/drawing/2014/main" val="1311086268"/>
                    </a:ext>
                  </a:extLst>
                </a:gridCol>
              </a:tblGrid>
              <a:tr h="6025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Име на показателите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Специфични изисквания за възстановяване на разхода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Мерна единица</a:t>
                      </a:r>
                      <a:endParaRPr lang="en-GB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Единичен разход</a:t>
                      </a:r>
                      <a:endParaRPr lang="en-GB" sz="1400">
                        <a:effectLst/>
                      </a:endParaRPr>
                    </a:p>
                    <a:p>
                      <a:pPr marL="1377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/в лева/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2354176001"/>
                  </a:ext>
                </a:extLst>
              </a:tr>
              <a:tr h="147097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Възнаграждения на наставник/експерт от бизнеса или учител по професионална подготовка/ при провеждане на „пробно стажуване“ </a:t>
                      </a:r>
                      <a:endParaRPr lang="en-GB" sz="14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i="1" dirty="0">
                          <a:effectLst/>
                        </a:rPr>
                        <a:t>Единичен разход 3.27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 1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Макс. брой участници, за които отговаря: 5</a:t>
                      </a:r>
                      <a:endParaRPr lang="en-GB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Макс. продължителност на 1 пробно стажуване: </a:t>
                      </a:r>
                      <a:endParaRPr lang="en-GB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30 астрономически часа </a:t>
                      </a:r>
                      <a:endParaRPr lang="en-GB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(мин. 6 астрономически часа на ден)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1 отработен астрономически час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33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609619887"/>
                  </a:ext>
                </a:extLst>
              </a:tr>
              <a:tr h="68006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Надбавка за стипендия на учениците, участвали в „пробно стажуване“ </a:t>
                      </a:r>
                      <a:endParaRPr lang="en-GB" sz="14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i="1" dirty="0">
                          <a:effectLst/>
                        </a:rPr>
                        <a:t>Единичен разход 1.87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 1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Макс. продължителност на 1 пробно стажуване: 5 дни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1 ден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20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903409332"/>
                  </a:ext>
                </a:extLst>
              </a:tr>
              <a:tr h="9676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Възнаграждение на преподавател/учител за провеждане на допълнителни занимания по професионална подготовка или чужд език </a:t>
                      </a:r>
                      <a:endParaRPr lang="en-GB" sz="14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i="1" dirty="0">
                          <a:effectLst/>
                        </a:rPr>
                        <a:t>Единичен разход 3.25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 1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Макс. продължителност на 1 допълнително занимание: 70 учебни часа</a:t>
                      </a:r>
                      <a:endParaRPr lang="en-GB" sz="14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Мин. брой участници: 5 ученици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1 проведен учебен час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25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444089040"/>
                  </a:ext>
                </a:extLst>
              </a:tr>
              <a:tr h="12110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Възнаграждение на наставник за провеждане на практическо обучение в реална работна среда </a:t>
                      </a:r>
                      <a:endParaRPr lang="en-GB" sz="14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i="1" dirty="0">
                          <a:effectLst/>
                        </a:rPr>
                        <a:t>Единичен разход 3.27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 1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Макс. продължителност: 1 астрономически час на ден</a:t>
                      </a:r>
                      <a:endParaRPr lang="en-GB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Макс. продължителност за 1 учебна година: 95 астрономически часа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1 отработен астрономически час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33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6789932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460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18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183471" y="1624218"/>
            <a:ext cx="11825057" cy="4994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Размерът</a:t>
            </a:r>
            <a:r>
              <a:rPr lang="ru-RU" altLang="bg-BG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на допустимите разходи за възнаграждения на лекторите/обучителите по Д2 се определя като броят на академичните часове за едно обучение за една отчетена група обучаеми се умножи по съответния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единичен разход за 1 академичен час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ИСУН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Описва се накратко всяко отчетено обучение/супервизия за периода на отчитане </a:t>
            </a:r>
            <a:endParaRPr lang="en-US" altLang="bg-BG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 на проведените обучения 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по Д2 с посочване на тема на обучението; вид (обучения на учители; обучения на наставници; смесени обучения); обучител/обучителна организация; група; брой участници, които са получили удостоверение; брой проведени академични часове; приложим единичен разход. </a:t>
            </a:r>
            <a:endParaRPr lang="en-US" altLang="bg-BG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За всички обучени лица се прилагат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Удостоверения за проведени обучения 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и присъждане на квалификационни кредити съгласно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Приложение № 14 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от Наредба № 15 от 22.07.2019 г., съответно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Удостоверения/сертификати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 за проведени обучения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 присъждане на кредити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Карта за всяка проведена супервизия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в която са посочени: участниците; датата за провеждане на супервизия в училището и броят на проведените учебни часове; датата за провеждане на супервизия в предприятието и броят на проведените учебни часове; препоръки за подобрение на работата.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Справка за отработените часове 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всички наети лица за </a:t>
            </a:r>
            <a:r>
              <a:rPr lang="ru-RU" altLang="bg-BG" sz="1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всяко проведено обучение по Дейност 2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(съгласно приложения опис), подписана от работодателя –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приложение 3-Справка-ОЧ.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994657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Отчитане на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разходите за възнаграждения по Дейност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 (1/2)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19</a:t>
            </a:fld>
            <a:endParaRPr lang="en-US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976306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Отчитане на разходите за възнаграждения по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Дейност 2 (2/2)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2D785F9-996E-4C10-877B-52F60BF0E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6613498"/>
              </p:ext>
            </p:extLst>
          </p:nvPr>
        </p:nvGraphicFramePr>
        <p:xfrm>
          <a:off x="373061" y="1646732"/>
          <a:ext cx="11377613" cy="46373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3410">
                  <a:extLst>
                    <a:ext uri="{9D8B030D-6E8A-4147-A177-3AD203B41FA5}">
                      <a16:colId xmlns:a16="http://schemas.microsoft.com/office/drawing/2014/main" val="1835810707"/>
                    </a:ext>
                  </a:extLst>
                </a:gridCol>
                <a:gridCol w="854781">
                  <a:extLst>
                    <a:ext uri="{9D8B030D-6E8A-4147-A177-3AD203B41FA5}">
                      <a16:colId xmlns:a16="http://schemas.microsoft.com/office/drawing/2014/main" val="3264568982"/>
                    </a:ext>
                  </a:extLst>
                </a:gridCol>
                <a:gridCol w="3546215">
                  <a:extLst>
                    <a:ext uri="{9D8B030D-6E8A-4147-A177-3AD203B41FA5}">
                      <a16:colId xmlns:a16="http://schemas.microsoft.com/office/drawing/2014/main" val="480429439"/>
                    </a:ext>
                  </a:extLst>
                </a:gridCol>
                <a:gridCol w="1272209">
                  <a:extLst>
                    <a:ext uri="{9D8B030D-6E8A-4147-A177-3AD203B41FA5}">
                      <a16:colId xmlns:a16="http://schemas.microsoft.com/office/drawing/2014/main" val="3823583006"/>
                    </a:ext>
                  </a:extLst>
                </a:gridCol>
                <a:gridCol w="920998">
                  <a:extLst>
                    <a:ext uri="{9D8B030D-6E8A-4147-A177-3AD203B41FA5}">
                      <a16:colId xmlns:a16="http://schemas.microsoft.com/office/drawing/2014/main" val="1311086268"/>
                    </a:ext>
                  </a:extLst>
                </a:gridCol>
              </a:tblGrid>
              <a:tr h="4663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Име на показателите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Специфични изисквания за възстановяване на разхода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Мерна единица</a:t>
                      </a:r>
                      <a:endParaRPr lang="en-GB" sz="1400" dirty="0">
                        <a:effectLst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Единичен разход</a:t>
                      </a:r>
                      <a:endParaRPr lang="en-GB" sz="1400" dirty="0">
                        <a:effectLst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2354176001"/>
                  </a:ext>
                </a:extLst>
              </a:tr>
              <a:tr h="12235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Възнаграждения на </a:t>
                      </a:r>
                      <a:r>
                        <a:rPr lang="ru-RU" sz="1400" dirty="0">
                          <a:effectLst/>
                        </a:rPr>
                        <a:t>лектор за провеждане на обучения на учители по професионална подготовка и учители-методици </a:t>
                      </a:r>
                      <a:r>
                        <a:rPr lang="bg-BG" sz="1400" i="1" dirty="0">
                          <a:effectLst/>
                        </a:rPr>
                        <a:t>Единичен разход 3.29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 2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Мин. брой участници: 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Продължителност: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24 академични часа, от които поне 8 академични часа следва да бъдат за практическо обучение в предприятие</a:t>
                      </a: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1 проведен академичен час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26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609619887"/>
                  </a:ext>
                </a:extLst>
              </a:tr>
              <a:tr h="68006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Възнаграждение на лектор за провеждане на обучения на наставници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i="1" dirty="0">
                          <a:effectLst/>
                        </a:rPr>
                        <a:t>Единичен разход 3.29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 2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Мин. брой участници: 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       Продължителност: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24 академични часа, от които поне 8 академични часа следва да бъдат за практическо обучение в училище</a:t>
                      </a: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1 проведен академичен час</a:t>
                      </a: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26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903409332"/>
                  </a:ext>
                </a:extLst>
              </a:tr>
              <a:tr h="9676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Възнаграждение на лектор при провеждане на смесени обучения и/или супервизия на наставници и учители </a:t>
                      </a:r>
                      <a:r>
                        <a:rPr lang="bg-BG" sz="1400" dirty="0">
                          <a:effectLst/>
                        </a:rPr>
                        <a:t> </a:t>
                      </a:r>
                      <a:endParaRPr lang="en-GB" sz="14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i="1" dirty="0">
                          <a:effectLst/>
                        </a:rPr>
                        <a:t>Единичен разход 3.29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 2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Мин. брой участници в смесени обучения: 6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Бр. участници във взаимна супервизия: 2 (1 учител и 1 наставник)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Продължителност на смесените обучения: 16 учебни часа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Продължителност на супервизия: 16 учебни часа (8 уч. часа – супервизия-наставник и 8 уч. часа-супервизия-учител)</a:t>
                      </a: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1 проведен учебен час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26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444089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721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20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183471" y="1552499"/>
            <a:ext cx="11825057" cy="5132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Размерът</a:t>
            </a:r>
            <a:r>
              <a:rPr lang="ru-RU" altLang="bg-BG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на допустимите разходи за възнаграждения на наетите експерти по Д4 се определя като единичният разход за почасово възнаграждение на наетите специалисти се умножи по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броя на отработените астрономически часове.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ИСУН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Описва се накратко всяко отчетено информационно събитие/кариерна консултация.</a:t>
            </a:r>
            <a:endParaRPr lang="en-US" altLang="bg-BG" sz="1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 на проведените информационни събития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 по Дейност 4 с посочване на вид на събитието, дата/период на провеждане, брой отработени часове, приложим единичен разход и номер на справката за отработени часове (наименование на файла). </a:t>
            </a:r>
            <a:endParaRPr lang="en-US" altLang="bg-BG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Справка за отработените часове 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всички наети лица за </a:t>
            </a:r>
            <a:r>
              <a:rPr lang="ru-RU" altLang="bg-BG" sz="1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всяко проведено информационно събитие по Дейност 4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(съгласно описа), подписана от работодателя –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приложение 3-Справка-ОЧ.</a:t>
            </a:r>
            <a:endParaRPr lang="ru-RU" altLang="bg-BG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 на проведените кариерни консултации 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Дейност 4 за всеки кариерен консултант с посочване на вид на консултацията (индивидуална/групова), дата/период на провеждане, брой отработени часове, приложим единичен разход и номер на справката за отработени часове (наименование на файла).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Списък на на учениците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които са участвали в дейности по кариерно ориентиране.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Справка за отработените часове </a:t>
            </a:r>
            <a:r>
              <a:rPr lang="ru-RU" altLang="bg-BG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всеки кариерен консултант (съгласно приложения опис), подписана от работодателя – </a:t>
            </a:r>
            <a:r>
              <a:rPr lang="ru-RU" altLang="bg-BG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приложение 3-Справка-ОЧ.</a:t>
            </a:r>
            <a:r>
              <a:rPr lang="ru-RU" altLang="bg-BG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976306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Отчитане на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разходите за възнаграждения по Дейност </a:t>
            </a: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4 (1/2)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  <p:extLst>
      <p:ext uri="{BB962C8B-B14F-4D97-AF65-F5344CB8AC3E}">
        <p14:creationId xmlns:p14="http://schemas.microsoft.com/office/powerpoint/2010/main" val="300009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21</a:t>
            </a:fld>
            <a:endParaRPr lang="en-US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976306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Отчитане на разходите за възнаграждения по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Дейност 4 (2/2)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2D785F9-996E-4C10-877B-52F60BF0E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458268"/>
              </p:ext>
            </p:extLst>
          </p:nvPr>
        </p:nvGraphicFramePr>
        <p:xfrm>
          <a:off x="373061" y="1651948"/>
          <a:ext cx="11377613" cy="23699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3410">
                  <a:extLst>
                    <a:ext uri="{9D8B030D-6E8A-4147-A177-3AD203B41FA5}">
                      <a16:colId xmlns:a16="http://schemas.microsoft.com/office/drawing/2014/main" val="1835810707"/>
                    </a:ext>
                  </a:extLst>
                </a:gridCol>
                <a:gridCol w="854781">
                  <a:extLst>
                    <a:ext uri="{9D8B030D-6E8A-4147-A177-3AD203B41FA5}">
                      <a16:colId xmlns:a16="http://schemas.microsoft.com/office/drawing/2014/main" val="3264568982"/>
                    </a:ext>
                  </a:extLst>
                </a:gridCol>
                <a:gridCol w="3188406">
                  <a:extLst>
                    <a:ext uri="{9D8B030D-6E8A-4147-A177-3AD203B41FA5}">
                      <a16:colId xmlns:a16="http://schemas.microsoft.com/office/drawing/2014/main" val="480429439"/>
                    </a:ext>
                  </a:extLst>
                </a:gridCol>
                <a:gridCol w="1630018">
                  <a:extLst>
                    <a:ext uri="{9D8B030D-6E8A-4147-A177-3AD203B41FA5}">
                      <a16:colId xmlns:a16="http://schemas.microsoft.com/office/drawing/2014/main" val="3823583006"/>
                    </a:ext>
                  </a:extLst>
                </a:gridCol>
                <a:gridCol w="920998">
                  <a:extLst>
                    <a:ext uri="{9D8B030D-6E8A-4147-A177-3AD203B41FA5}">
                      <a16:colId xmlns:a16="http://schemas.microsoft.com/office/drawing/2014/main" val="1311086268"/>
                    </a:ext>
                  </a:extLst>
                </a:gridCol>
              </a:tblGrid>
              <a:tr h="4663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Име на показателите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>
                          <a:effectLst/>
                        </a:rPr>
                        <a:t>Специфични изисквания за възстановяване на разхода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Мерна единица</a:t>
                      </a:r>
                      <a:endParaRPr lang="en-GB" sz="1400" dirty="0">
                        <a:effectLst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Единичен разход</a:t>
                      </a:r>
                      <a:endParaRPr lang="en-GB" sz="1400" dirty="0">
                        <a:effectLst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2354176001"/>
                  </a:ext>
                </a:extLst>
              </a:tr>
              <a:tr h="12235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Възнаграждение на лектор при провеждане на информационни събития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одици </a:t>
                      </a:r>
                      <a:r>
                        <a:rPr lang="bg-BG" sz="1400" i="1" dirty="0">
                          <a:effectLst/>
                        </a:rPr>
                        <a:t>Единичен разход 3.27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 4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Макс. продължителност: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 часа на ден </a:t>
                      </a: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1 отработен астрономически час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33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609619887"/>
                  </a:ext>
                </a:extLst>
              </a:tr>
              <a:tr h="68006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Възнаграждение на кариерен консултант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i="1" dirty="0">
                          <a:effectLst/>
                        </a:rPr>
                        <a:t>Единичен разход 3.27</a:t>
                      </a:r>
                      <a:endParaRPr lang="en-GB" sz="14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Дейност 4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Макс. продължителност: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 часа на ден</a:t>
                      </a: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1 отработен астрономически час</a:t>
                      </a:r>
                    </a:p>
                  </a:txBody>
                  <a:tcPr marL="29837" marR="298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effectLst/>
                        </a:rPr>
                        <a:t>33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37" marR="29837" marT="0" marB="0" anchor="ctr"/>
                </a:tc>
                <a:extLst>
                  <a:ext uri="{0D108BD9-81ED-4DB2-BD59-A6C34878D82A}">
                    <a16:rowId xmlns:a16="http://schemas.microsoft.com/office/drawing/2014/main" val="903409332"/>
                  </a:ext>
                </a:extLst>
              </a:tr>
            </a:tbl>
          </a:graphicData>
        </a:graphic>
      </p:graphicFrame>
      <p:sp>
        <p:nvSpPr>
          <p:cNvPr id="7" name="Rectangle 8">
            <a:extLst>
              <a:ext uri="{FF2B5EF4-FFF2-40B4-BE49-F238E27FC236}">
                <a16:creationId xmlns:a16="http://schemas.microsoft.com/office/drawing/2014/main" id="{BAFA24C0-FF4B-4394-BA89-A9E3A251C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2" y="4235895"/>
            <a:ext cx="11377612" cy="220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При описанието в ИСУН </a:t>
            </a:r>
            <a:r>
              <a:rPr lang="bg-BG" altLang="bg-BG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задължително се обосновава </a:t>
            </a:r>
            <a:r>
              <a:rPr lang="bg-BG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броят на експертите и броят на отработените часове за </a:t>
            </a:r>
            <a:r>
              <a:rPr lang="bg-BG" altLang="bg-BG" sz="2000" b="1" dirty="0">
                <a:latin typeface="Arial" panose="020B0604020202020204" pitchFamily="34" charset="0"/>
                <a:cs typeface="Arial" panose="020B0604020202020204" pitchFamily="34" charset="0"/>
              </a:rPr>
              <a:t>всяко отчетено информационно събитие</a:t>
            </a:r>
            <a:endParaRPr lang="ru-RU" altLang="bg-BG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УО може да не верифицира всички отчетени часове, ако не са убедително обосновани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ru-RU" altLang="bg-BG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Списък на учениците, участвали в кариерно ориентиране – посочват се учениците, с които е работил </a:t>
            </a:r>
            <a:r>
              <a:rPr lang="bg-BG" altLang="bg-BG" sz="2000" b="1" dirty="0">
                <a:latin typeface="Arial" panose="020B0604020202020204" pitchFamily="34" charset="0"/>
                <a:cs typeface="Arial" panose="020B0604020202020204" pitchFamily="34" charset="0"/>
              </a:rPr>
              <a:t>всеки от кариерните консултанти</a:t>
            </a:r>
            <a:endParaRPr lang="ru-RU" altLang="bg-BG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bg-BG" altLang="bg-BG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071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22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22</a:t>
            </a:fld>
            <a:endParaRPr lang="en-US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603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Единна ставка – други преки и непреки разходи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34963" y="5637320"/>
            <a:ext cx="11377613" cy="914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auto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b="1" dirty="0"/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210661" y="2225533"/>
            <a:ext cx="11626215" cy="3961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Размерът на допустимите други преки и непреки разходи за изпълнението на проекта се определя като </a:t>
            </a: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единната ставка в размер на 40 %</a:t>
            </a: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 се приложи към допустимите преки разходи за персонал (предоставяни чрез единични разходи за възнаграждения).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Сумата, изчислена чрез прилагане на единна ставка от 40 %, се използва за покриване на всички необходими разходи, </a:t>
            </a: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които са различни </a:t>
            </a: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от преките разходи за персонал (разходите за възнаграждения на наетите лица по Дейност 1, Дейност 2 и Дейност 4).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bg-BG" altLang="bg-BG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23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288133" y="981418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Други преки и непреките разходи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доказателства 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8"/>
          <p:cNvSpPr txBox="1">
            <a:spLocks noChangeArrowheads="1"/>
          </p:cNvSpPr>
          <p:nvPr/>
        </p:nvSpPr>
        <p:spPr bwMode="auto">
          <a:xfrm>
            <a:off x="334963" y="1640854"/>
            <a:ext cx="11377612" cy="5097297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marL="342900" indent="-342900" algn="ctr"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Документи или списък на връзки към сайтове, на които може да се достъпят съответните документи или снимки, които доказват изпълнението на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задължителните мерки за видимост, прозрачност и комуникация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ctr"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Документи, които доказват изпълнението на конкретни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дейности или резултати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, посочени в описанието на  дейностите по проекта, които се финансират чрез единна ставка 40 %.</a:t>
            </a:r>
          </a:p>
          <a:p>
            <a:pPr marL="342900" indent="-342900" algn="ctr"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Документи, които доказват изпълнението на </a:t>
            </a:r>
            <a:r>
              <a:rPr lang="bg-BG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индикатори, резултати, продукти</a:t>
            </a:r>
            <a: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, посочени в описанието на Непреките дейности в секция „Допълнителна информация, необходима за оценка на проектното предложение“ в ИСУН.</a:t>
            </a:r>
          </a:p>
          <a:p>
            <a:pPr marL="342900" indent="-342900" algn="ctr">
              <a:buFont typeface="Wingdings" panose="05000000000000000000" pitchFamily="2" charset="2"/>
              <a:buChar char="ü"/>
              <a:defRPr/>
            </a:pP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Декларация за другите преки и непреки разходи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за изпълнение на дейностите по проекта, </a:t>
            </a:r>
            <a:r>
              <a:rPr lang="ru-RU" altLang="bg-BG" sz="2200" i="1" dirty="0">
                <a:latin typeface="Arial" panose="020B0604020202020204" pitchFamily="34" charset="0"/>
                <a:cs typeface="Arial" panose="020B0604020202020204" pitchFamily="34" charset="0"/>
              </a:rPr>
              <a:t>приложение 5-Декларация-ДПНР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, в която се посочва общата сума и извършените или планирани други преки и непреки разходи по съответната дейност. Декларацията може да е електронна и да се попълва в ИСУН.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24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Разходи за възнаграждения – ЗУСЕФСУ, ПМС № 86/2023, Кодекс на труда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title"/>
          </p:nvPr>
        </p:nvSpPr>
        <p:spPr>
          <a:xfrm>
            <a:off x="334963" y="1688841"/>
            <a:ext cx="11377612" cy="930275"/>
          </a:xfrm>
        </p:spPr>
        <p:txBody>
          <a:bodyPr anchor="t"/>
          <a:lstStyle/>
          <a:p>
            <a:pPr algn="ctr" eaLnBrk="1" hangingPunct="1"/>
            <a:r>
              <a:rPr lang="bg-BG" altLang="bg-BG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Служители на бенефициента </a:t>
            </a:r>
            <a:r>
              <a:rPr lang="bg-BG" altLang="bg-BG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bg-BG" altLang="bg-BG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altLang="bg-BG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е допустимо сключването на граждански договори</a:t>
            </a:r>
            <a:endParaRPr lang="bg-BG" altLang="bg-BG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8"/>
          <p:cNvSpPr txBox="1">
            <a:spLocks noChangeArrowheads="1"/>
          </p:cNvSpPr>
          <p:nvPr/>
        </p:nvSpPr>
        <p:spPr bwMode="auto">
          <a:xfrm>
            <a:off x="344805" y="2647315"/>
            <a:ext cx="11367770" cy="2145030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algn="ctr">
              <a:lnSpc>
                <a:spcPct val="110000"/>
              </a:lnSpc>
              <a:defRPr/>
            </a:pPr>
            <a:r>
              <a:rPr lang="bg-BG" sz="2400" dirty="0"/>
              <a:t>В съответствие с чл. 49, ал. 3 от ЗУСЕФСУ Управляващият орган </a:t>
            </a:r>
            <a:r>
              <a:rPr lang="bg-BG" sz="2400" b="1" dirty="0"/>
              <a:t>изисква възлагането на работа по проекти по Програма „Образование“ на служители на бенефициента/партньорите да се извършва в рамките на Кодекса на труда </a:t>
            </a:r>
            <a:r>
              <a:rPr lang="bg-BG" sz="2400" dirty="0"/>
              <a:t>чрез сключване на основен трудов договор, на допълнително споразумение към основен трудов договор или на втори трудов договор</a:t>
            </a:r>
            <a:endParaRPr lang="bg-BG" altLang="bg-BG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44487" y="4812701"/>
            <a:ext cx="11377611" cy="1800225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marL="342900" indent="-342900" algn="ctr">
              <a:lnSpc>
                <a:spcPct val="110000"/>
              </a:lnSpc>
              <a:buFont typeface="Wingdings" panose="05000000000000000000" pitchFamily="2" charset="2"/>
              <a:buChar char="ü"/>
              <a:defRPr/>
            </a:pPr>
            <a:r>
              <a:rPr lang="bg-BG" altLang="bg-BG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Възнагражденията не се отчитат пред УО</a:t>
            </a:r>
            <a:br>
              <a:rPr lang="bg-BG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Размерът на възнагражденията, правилата за възлагане на работа, заплащане и отчитане се определят от бенефициента/партньора</a:t>
            </a:r>
          </a:p>
          <a:p>
            <a:pPr marL="342900" indent="-342900" algn="ctr">
              <a:buFont typeface="Wingdings" panose="05000000000000000000" pitchFamily="2" charset="2"/>
              <a:buChar char="ü"/>
              <a:defRPr/>
            </a:pPr>
            <a:r>
              <a:rPr lang="bg-BG" altLang="bg-BG" sz="2000" b="1" dirty="0">
                <a:latin typeface="Arial" panose="020B0604020202020204" pitchFamily="34" charset="0"/>
                <a:cs typeface="Arial" panose="020B0604020202020204" pitchFamily="34" charset="0"/>
              </a:rPr>
              <a:t>Документацията се съхранява в съответната организация и следва да бъде представена при проверка на място</a:t>
            </a:r>
            <a:endParaRPr lang="bg-BG" altLang="bg-BG" sz="2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25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type="title"/>
          </p:nvPr>
        </p:nvSpPr>
        <p:spPr>
          <a:xfrm>
            <a:off x="335280" y="1563370"/>
            <a:ext cx="11356975" cy="5229860"/>
          </a:xfrm>
        </p:spPr>
        <p:txBody>
          <a:bodyPr anchor="t"/>
          <a:lstStyle/>
          <a:p>
            <a:pPr algn="ctr" eaLnBrk="1" hangingPunct="1">
              <a:lnSpc>
                <a:spcPct val="114000"/>
              </a:lnSpc>
            </a:pP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Регламент (ЕС) № 2021/1060 </a:t>
            </a:r>
            <a:r>
              <a:rPr lang="ru-RU" altLang="bg-BG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(Регламент за </a:t>
            </a:r>
            <a:r>
              <a:rPr lang="bg-BG" altLang="bg-BG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общоприложимите разпоредби</a:t>
            </a:r>
            <a:r>
              <a:rPr lang="ru-RU" altLang="bg-BG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br>
              <a:rPr lang="ru-RU" alt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 </a:t>
            </a:r>
            <a:r>
              <a:rPr lang="ru-RU" alt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чл. 55, параграф 5, </a:t>
            </a:r>
            <a:r>
              <a:rPr lang="bg-BG" alt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Преки разходи за персонал</a:t>
            </a:r>
            <a:br>
              <a:rPr lang="bg-BG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ПМС № 86/2023, чл. 10, ал. 2</a:t>
            </a:r>
            <a:b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Допустимият размер на разходите за възнаграждения на служителите на бенефициентите/партньорите, които работят на непълно работно време по проекти, финансирани от Програма </a:t>
            </a:r>
            <a:r>
              <a:rPr lang="bg-BG" sz="2400" dirty="0">
                <a:solidFill>
                  <a:schemeClr val="tx1"/>
                </a:solidFill>
              </a:rPr>
              <a:t>„</a:t>
            </a:r>
            <a:r>
              <a:rPr lang="ru-RU" altLang="bg-BG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Образование“ 2021 - 2027 г., може да се изчислява като </a:t>
            </a:r>
            <a:r>
              <a:rPr lang="ru-RU" altLang="bg-BG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фиксиран процент от брутните разходи за труд </a:t>
            </a:r>
            <a:r>
              <a:rPr lang="ru-RU" altLang="bg-BG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(брутната работна заплата и начислените осигуровки за сметка на работодателя) в съответствие с фиксиран процент часове за работа по проекта на месец. Фиксираният процент се определя в длъжностната характеристика и/или се посочва от работодателя във ведомостта за изплатените възнаграждения</a:t>
            </a:r>
            <a:r>
              <a:rPr lang="bg-BG" altLang="ru-RU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bg-BG" altLang="ru-RU" sz="2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47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Опростено отчитане на възнаграждения за работа по проекти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26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Спазване на хоризонталните принципи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344805" y="1569720"/>
            <a:ext cx="11296650" cy="4555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</a:rPr>
              <a:t>Харта за основните права на ЕС и Конвенция на ООН за правата на хората с увреждания</a:t>
            </a:r>
            <a:endParaRPr lang="bg-BG" altLang="bg-BG" sz="2200" dirty="0"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bg-BG" altLang="bg-BG" sz="2400" dirty="0">
                <a:ea typeface="+mj-ea"/>
                <a:cs typeface="Calibri" panose="020F0502020204030204" pitchFamily="34" charset="0"/>
              </a:rPr>
              <a:t>Недопускане на дискриминация и неравно третиране на представителите на целевите групи</a:t>
            </a:r>
          </a:p>
          <a:p>
            <a:pPr algn="ctr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bg-BG" altLang="bg-BG" sz="2400" dirty="0">
                <a:ea typeface="+mj-ea"/>
                <a:cs typeface="Calibri" panose="020F0502020204030204" pitchFamily="34" charset="0"/>
              </a:rPr>
              <a:t>При вътрешен подбор – </a:t>
            </a:r>
            <a:r>
              <a:rPr lang="bg-BG" altLang="bg-BG" sz="2400" b="1" dirty="0">
                <a:ea typeface="+mj-ea"/>
                <a:cs typeface="Calibri" panose="020F0502020204030204" pitchFamily="34" charset="0"/>
              </a:rPr>
              <a:t>прозрачна и недискриминационна </a:t>
            </a:r>
            <a:r>
              <a:rPr lang="bg-BG" altLang="bg-BG" sz="2400" dirty="0">
                <a:ea typeface="+mj-ea"/>
                <a:cs typeface="Calibri" panose="020F0502020204030204" pitchFamily="34" charset="0"/>
              </a:rPr>
              <a:t>процедура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endParaRPr lang="bg-BG" altLang="bg-BG" sz="2200" dirty="0"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bg-BG" sz="2200" b="1" dirty="0">
                <a:latin typeface="Arial" panose="020B0604020202020204" pitchFamily="34" charset="0"/>
              </a:rPr>
              <a:t>Механизъм за ефективно прилагане и изпълнение </a:t>
            </a:r>
            <a:r>
              <a:rPr lang="ru-RU" altLang="bg-BG" sz="2200" dirty="0">
                <a:latin typeface="Arial" panose="020B0604020202020204" pitchFamily="34" charset="0"/>
              </a:rPr>
              <a:t>по проекта на принципите на Хартата на основните права на ЕС и на Конвенцията на ООН за правата на хората с увреждания. </a:t>
            </a:r>
            <a:r>
              <a:rPr lang="bg-BG" altLang="bg-BG" sz="2200" dirty="0">
                <a:latin typeface="Arial" panose="020B0604020202020204" pitchFamily="34" charset="0"/>
              </a:rPr>
              <a:t>                </a:t>
            </a:r>
            <a:r>
              <a:rPr lang="bg-BG" altLang="bg-BG" sz="2200" b="1" dirty="0">
                <a:latin typeface="Arial" panose="020B0604020202020204" pitchFamily="34" charset="0"/>
              </a:rPr>
              <a:t>Контролен лист за проверка </a:t>
            </a:r>
            <a:r>
              <a:rPr lang="bg-BG" altLang="bg-BG" sz="2200" dirty="0">
                <a:latin typeface="Arial" panose="020B0604020202020204" pitchFamily="34" charset="0"/>
              </a:rPr>
              <a:t>на потенциално нарушение на ХОС и на КПХУ, разработен в съответствие с утвърдените Насоки: </a:t>
            </a:r>
            <a:r>
              <a:rPr lang="bg-BG" altLang="bg-BG" sz="2200" dirty="0">
                <a:latin typeface="Arial" panose="020B0604020202020204" pitchFamily="34" charset="0"/>
                <a:hlinkClick r:id="rId2"/>
              </a:rPr>
              <a:t>https://www.eufunds.bg/bg/node/8220</a:t>
            </a:r>
            <a:r>
              <a:rPr lang="bg-BG" altLang="bg-BG" sz="2200" dirty="0">
                <a:latin typeface="Arial" panose="020B0604020202020204" pitchFamily="34" charset="0"/>
              </a:rPr>
              <a:t>  </a:t>
            </a:r>
          </a:p>
        </p:txBody>
      </p:sp>
      <p:sp>
        <p:nvSpPr>
          <p:cNvPr id="10" name="Arrow: Right 9"/>
          <p:cNvSpPr/>
          <p:nvPr/>
        </p:nvSpPr>
        <p:spPr>
          <a:xfrm>
            <a:off x="3941687" y="4714043"/>
            <a:ext cx="1136342" cy="399495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27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Спазване на хоризонталните принципи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8"/>
          <p:cNvSpPr>
            <a:spLocks noGrp="1" noChangeArrowheads="1"/>
          </p:cNvSpPr>
          <p:nvPr>
            <p:ph type="title"/>
          </p:nvPr>
        </p:nvSpPr>
        <p:spPr>
          <a:xfrm>
            <a:off x="334963" y="1677881"/>
            <a:ext cx="11377612" cy="4463038"/>
          </a:xfrm>
        </p:spPr>
        <p:txBody>
          <a:bodyPr rtlCol="0" anchor="t">
            <a:normAutofit/>
          </a:bodyPr>
          <a:lstStyle/>
          <a:p>
            <a:pPr marL="342900" indent="-342900" algn="ctr" eaLnBrk="1" fontAlgn="auto" hangingPunct="1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Недопускане на КОНФЛИКТ НА ИНТЕРЕСИ</a:t>
            </a:r>
            <a:b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br>
              <a:rPr lang="bg-BG" altLang="bg-BG" sz="600" b="1" dirty="0">
                <a:solidFill>
                  <a:srgbClr val="FF0000"/>
                </a:solidFill>
                <a:ea typeface="+mn-ea"/>
                <a:cs typeface="Arial" panose="020B0604020202020204" pitchFamily="34" charset="0"/>
              </a:rPr>
            </a:br>
            <a:r>
              <a:rPr lang="bg-BG" altLang="bg-BG" sz="244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bg-BG" sz="244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езпристрастното и о</a:t>
            </a:r>
            <a:r>
              <a:rPr lang="bg-BG" altLang="bg-BG" sz="244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бективното изпълнение </a:t>
            </a:r>
            <a: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функциите на което и да е лице, е опорочено по причини, свързани със семейния и емоционалния живот, политическата или националната принадлежност, икономически интерес </a:t>
            </a:r>
            <a:b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всякакъв друг </a:t>
            </a:r>
            <a:r>
              <a:rPr lang="bg-BG" sz="2445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пряк или косвен личен интерес</a:t>
            </a:r>
            <a: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които то има с друго лице</a:t>
            </a:r>
            <a:r>
              <a:rPr lang="bg-BG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(чл. 61 от Регламент № 2024/2509)</a:t>
            </a:r>
            <a:endParaRPr lang="bg-BG" altLang="bg-BG" sz="20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28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738668" cy="4247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индикаторите за изпълнение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8460FD-992A-40F6-9A5B-20FDCD631F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510725"/>
              </p:ext>
            </p:extLst>
          </p:nvPr>
        </p:nvGraphicFramePr>
        <p:xfrm>
          <a:off x="1311965" y="1642018"/>
          <a:ext cx="9422296" cy="3723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22296">
                  <a:extLst>
                    <a:ext uri="{9D8B030D-6E8A-4147-A177-3AD203B41FA5}">
                      <a16:colId xmlns:a16="http://schemas.microsoft.com/office/drawing/2014/main" val="35280561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i="0" dirty="0"/>
                        <a:t>ЕЕСO09 Участници с прогимназиален етап на основното образование или пониско</a:t>
                      </a:r>
                      <a:endParaRPr lang="bg-BG" sz="2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2542551"/>
                  </a:ext>
                </a:extLst>
              </a:tr>
              <a:tr h="924707">
                <a:tc>
                  <a:txBody>
                    <a:bodyPr/>
                    <a:lstStyle/>
                    <a:p>
                      <a:endParaRPr lang="ru-RU" i="1" dirty="0"/>
                    </a:p>
                    <a:p>
                      <a:r>
                        <a:rPr lang="ru-RU" i="1" dirty="0"/>
                        <a:t>Индикаторът измерва броя на: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i="1" dirty="0"/>
                        <a:t>учениците, преминали допълнителни занимания по професионална подготовка и/или по чужд език,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i="1" dirty="0"/>
                        <a:t>ученици, участващи в „пробно стажуване“ в партниращо предприятие.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i="1" dirty="0"/>
                        <a:t>Един ученик следва да се отчита в индикатора еднократно, независимо в колко допълнителни занимания по чужд език и/или професионална подготовка и/или „пробни стажувания“ в партниращи предприятия участва. </a:t>
                      </a:r>
                    </a:p>
                    <a:p>
                      <a:endParaRPr lang="bg-BG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395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/>
                        <a:t>ИП 3.10. Брой ученици, участващи в „пробно стажуване“ в партниращо предприятие</a:t>
                      </a:r>
                      <a:endParaRPr lang="bg-BG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137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bg-BG" sz="2000" b="1" i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8375134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A0A22899-7541-4EDE-BAE4-AEAC5D9D44CB}"/>
              </a:ext>
            </a:extLst>
          </p:cNvPr>
          <p:cNvSpPr/>
          <p:nvPr/>
        </p:nvSpPr>
        <p:spPr>
          <a:xfrm>
            <a:off x="334963" y="5569545"/>
            <a:ext cx="117386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altLang="bg-BG" dirty="0">
                <a:latin typeface="Arial" panose="020B0604020202020204" pitchFamily="34" charset="0"/>
                <a:cs typeface="Arial" panose="020B0604020202020204" pitchFamily="34" charset="0"/>
              </a:rPr>
              <a:t>В секция </a:t>
            </a:r>
            <a:r>
              <a:rPr lang="bg-BG" altLang="bg-BG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„Индикатори“ </a:t>
            </a:r>
            <a:r>
              <a:rPr lang="bg-BG" altLang="bg-BG" dirty="0">
                <a:latin typeface="Arial" panose="020B0604020202020204" pitchFamily="34" charset="0"/>
                <a:cs typeface="Arial" panose="020B0604020202020204" pitchFamily="34" charset="0"/>
              </a:rPr>
              <a:t>се попълват постигнатите </a:t>
            </a:r>
            <a:r>
              <a:rPr lang="bg-BG" altLang="bg-BG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стойности за периода на отчитане </a:t>
            </a:r>
            <a:r>
              <a:rPr lang="bg-BG" altLang="bg-BG" dirty="0">
                <a:latin typeface="Arial" panose="020B0604020202020204" pitchFamily="34" charset="0"/>
                <a:cs typeface="Arial" panose="020B0604020202020204" pitchFamily="34" charset="0"/>
              </a:rPr>
              <a:t>като в поле „Коментар“ се посочва как е изчислена стойността на индикатора – </a:t>
            </a:r>
            <a:r>
              <a:rPr lang="bg-BG" altLang="bg-BG" i="1" dirty="0">
                <a:latin typeface="Arial" panose="020B0604020202020204" pitchFamily="34" charset="0"/>
                <a:cs typeface="Arial" panose="020B0604020202020204" pitchFamily="34" charset="0"/>
              </a:rPr>
              <a:t>например, 35 ученици преминали допълнителни занимания и 13 ученици, участвали в „пробно стажуване“, отчетена стойност 48.</a:t>
            </a:r>
            <a:endParaRPr lang="bg-BG" i="1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29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738668" cy="4247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индикаторите за изпълнение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8460FD-992A-40F6-9A5B-20FDCD631F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360573"/>
              </p:ext>
            </p:extLst>
          </p:nvPr>
        </p:nvGraphicFramePr>
        <p:xfrm>
          <a:off x="1311965" y="1642018"/>
          <a:ext cx="9422296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22296">
                  <a:extLst>
                    <a:ext uri="{9D8B030D-6E8A-4147-A177-3AD203B41FA5}">
                      <a16:colId xmlns:a16="http://schemas.microsoft.com/office/drawing/2014/main" val="35280561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i="0" dirty="0"/>
                        <a:t>EECO05 Заети, включително самостоятелно заети</a:t>
                      </a:r>
                      <a:endParaRPr lang="bg-BG" sz="2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2542551"/>
                  </a:ext>
                </a:extLst>
              </a:tr>
              <a:tr h="924707">
                <a:tc>
                  <a:txBody>
                    <a:bodyPr/>
                    <a:lstStyle/>
                    <a:p>
                      <a:r>
                        <a:rPr lang="ru-RU" i="1" dirty="0"/>
                        <a:t>Индикаторът измерва броя на обучените педагогически специалисти (учители по професионална подготовка и учители-методици) и наставници, придобили или надградили уменията си, като едно лице се брои еднократно, независимо в колко обучения по проекта е участвало.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395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i="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EECO15 Малцинства (включително маргинализирани общности като роми)</a:t>
                      </a:r>
                      <a:endParaRPr lang="bg-BG" sz="2000" b="1" i="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137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ЕЕСO09 Участници </a:t>
                      </a:r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прогимназиален етап на основното образование или по-ниско  </a:t>
                      </a:r>
                    </a:p>
                    <a:p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</a:p>
                    <a:p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EECO05 Заети, </a:t>
                      </a:r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включително самостоятелно заети, </a:t>
                      </a:r>
                    </a:p>
                    <a:p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които са представители на маргинализирани групи като роми.</a:t>
                      </a:r>
                    </a:p>
                    <a:p>
                      <a:endParaRPr lang="ru-RU" sz="18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 целите на процедурата „маргинализирани групи“ са лица, чийто майчин език не е български, вкл. мигранти, лица, търсещи или получили международна закрила.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8375134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FD2040B8-ABC6-44AD-B4DC-D517D6B11061}"/>
              </a:ext>
            </a:extLst>
          </p:cNvPr>
          <p:cNvSpPr/>
          <p:nvPr/>
        </p:nvSpPr>
        <p:spPr>
          <a:xfrm>
            <a:off x="334963" y="5752107"/>
            <a:ext cx="117386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altLang="bg-BG" dirty="0">
                <a:cs typeface="Arial" panose="020B0604020202020204" pitchFamily="34" charset="0"/>
              </a:rPr>
              <a:t>В секция </a:t>
            </a:r>
            <a:r>
              <a:rPr lang="bg-BG" altLang="bg-BG" b="1" dirty="0">
                <a:solidFill>
                  <a:srgbClr val="FF0000"/>
                </a:solidFill>
                <a:cs typeface="Arial" panose="020B0604020202020204" pitchFamily="34" charset="0"/>
              </a:rPr>
              <a:t>„Индикатори“ </a:t>
            </a:r>
            <a:r>
              <a:rPr lang="bg-BG" altLang="bg-BG" dirty="0">
                <a:cs typeface="Arial" panose="020B0604020202020204" pitchFamily="34" charset="0"/>
              </a:rPr>
              <a:t>се попълват постигнатите </a:t>
            </a:r>
            <a:r>
              <a:rPr lang="bg-BG" altLang="bg-BG" b="1" dirty="0">
                <a:solidFill>
                  <a:srgbClr val="FF0000"/>
                </a:solidFill>
                <a:cs typeface="Arial" panose="020B0604020202020204" pitchFamily="34" charset="0"/>
              </a:rPr>
              <a:t>стойности за периода на отчитане </a:t>
            </a:r>
            <a:r>
              <a:rPr lang="bg-BG" altLang="bg-BG" dirty="0">
                <a:cs typeface="Arial" panose="020B0604020202020204" pitchFamily="34" charset="0"/>
              </a:rPr>
              <a:t>като в поле „Коментар“ се посочва как е изчислена стойността на индикатора – </a:t>
            </a:r>
            <a:r>
              <a:rPr lang="bg-BG" altLang="bg-BG" i="1" dirty="0">
                <a:cs typeface="Arial" panose="020B0604020202020204" pitchFamily="34" charset="0"/>
              </a:rPr>
              <a:t>например, 25 ученици и 5 учители/наставници съгласно документ </a:t>
            </a:r>
            <a:r>
              <a:rPr lang="bg-BG" altLang="bg-BG" i="1" dirty="0" err="1">
                <a:cs typeface="Arial" panose="020B0604020202020204" pitchFamily="34" charset="0"/>
              </a:rPr>
              <a:t>Микроданни</a:t>
            </a:r>
            <a:r>
              <a:rPr lang="bg-BG" altLang="bg-BG" i="1" dirty="0">
                <a:cs typeface="Arial" panose="020B0604020202020204" pitchFamily="34" charset="0"/>
              </a:rPr>
              <a:t>, отчетена стойност 30.</a:t>
            </a:r>
            <a:endParaRPr lang="bg-BG" i="1" dirty="0"/>
          </a:p>
        </p:txBody>
      </p:sp>
    </p:spTree>
    <p:extLst>
      <p:ext uri="{BB962C8B-B14F-4D97-AF65-F5344CB8AC3E}">
        <p14:creationId xmlns:p14="http://schemas.microsoft.com/office/powerpoint/2010/main" val="252284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30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738668" cy="4247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индикаторите за резултат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8460FD-992A-40F6-9A5B-20FDCD631F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2136692"/>
              </p:ext>
            </p:extLst>
          </p:nvPr>
        </p:nvGraphicFramePr>
        <p:xfrm>
          <a:off x="334964" y="1642018"/>
          <a:ext cx="11738668" cy="3422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38668">
                  <a:extLst>
                    <a:ext uri="{9D8B030D-6E8A-4147-A177-3AD203B41FA5}">
                      <a16:colId xmlns:a16="http://schemas.microsoft.com/office/drawing/2014/main" val="3528056187"/>
                    </a:ext>
                  </a:extLst>
                </a:gridCol>
              </a:tblGrid>
              <a:tr h="465445">
                <a:tc>
                  <a:txBody>
                    <a:bodyPr/>
                    <a:lstStyle/>
                    <a:p>
                      <a:r>
                        <a:rPr lang="ru-RU" sz="2000" i="0" dirty="0"/>
                        <a:t>EECR03 Участници, които при напускане на операцията получават квалификация</a:t>
                      </a:r>
                      <a:endParaRPr lang="bg-BG" sz="2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2542551"/>
                  </a:ext>
                </a:extLst>
              </a:tr>
              <a:tr h="295751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i="1" dirty="0"/>
                        <a:t>Индикаторът измерва броя на: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b="1" i="1" dirty="0"/>
                        <a:t>учителите</a:t>
                      </a:r>
                      <a:r>
                        <a:rPr lang="ru-RU" i="1" dirty="0"/>
                        <a:t> по професионална подготовка и учителите-методици, участвали в обучение по операцията и придобили квалификационни кредити,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i="1" dirty="0"/>
                        <a:t>и броя на </a:t>
                      </a:r>
                      <a:r>
                        <a:rPr lang="ru-RU" b="1" i="1" dirty="0"/>
                        <a:t>наставниците</a:t>
                      </a:r>
                      <a:r>
                        <a:rPr lang="ru-RU" i="1" dirty="0"/>
                        <a:t>, успешно преминали обучение по операцията, удостоверено с документ, 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ru-RU" i="1" dirty="0"/>
                        <a:t>които при напускане на дейностите за обучение (или в рамките на 4 седмици след напускане на дейностите за обучения) са </a:t>
                      </a:r>
                      <a:r>
                        <a:rPr lang="ru-RU" b="1" i="1" dirty="0"/>
                        <a:t>останали на работа в училището </a:t>
                      </a:r>
                      <a:r>
                        <a:rPr lang="ru-RU" i="1" dirty="0"/>
                        <a:t>или в сферата на образованието.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395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2948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31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738668" cy="4247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индикаторите за резултат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8460FD-992A-40F6-9A5B-20FDCD631F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196690"/>
              </p:ext>
            </p:extLst>
          </p:nvPr>
        </p:nvGraphicFramePr>
        <p:xfrm>
          <a:off x="334964" y="1642018"/>
          <a:ext cx="11738668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38668">
                  <a:extLst>
                    <a:ext uri="{9D8B030D-6E8A-4147-A177-3AD203B41FA5}">
                      <a16:colId xmlns:a16="http://schemas.microsoft.com/office/drawing/2014/main" val="35280561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i="0" dirty="0"/>
                        <a:t>EECR04 Участници, които при напускане на операцията имат работа, включително като самостоятелно заети лица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2542551"/>
                  </a:ext>
                </a:extLst>
              </a:tr>
              <a:tr h="924707">
                <a:tc>
                  <a:txBody>
                    <a:bodyPr/>
                    <a:lstStyle/>
                    <a:p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Индикаторът измерва 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броя на учениците</a:t>
                      </a:r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участвали в пробно стажуване и/или допълнителни занимания по професионална подготовка и/или чужд език, които при напускане на дейностите по проекта (или в рамките на 4 седмици след напускане на дейностите по проекта) </a:t>
                      </a:r>
                      <a:r>
                        <a:rPr lang="ru-RU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имат работа</a:t>
                      </a:r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включително като самостоятелно заети лица. „Заети“ са лицата на възраст от 15 до 89 навършени години, които: </a:t>
                      </a:r>
                    </a:p>
                    <a:p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 извършвали работа срещу заплащане, печалба или семейна печалба; </a:t>
                      </a:r>
                    </a:p>
                    <a:p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или не са били на работа, но са имали работа или стопанска дейност, от които временно са отсъствали; </a:t>
                      </a:r>
                    </a:p>
                    <a:p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или са произвеждали селскостопански стоки, чиято основна част е предназначена за продажба или размяна.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395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i="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SRI 3.1 Ученици и студенти, започнали да търсят работа</a:t>
                      </a:r>
                      <a:endParaRPr lang="bg-BG" sz="2000" b="1" i="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137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Индикаторът измерва броя на учениците, участвали в пробно стажуване и допълнителни занимания по професионална подготовка и/или чужд език, и са започнали да търсят работа в рамките на операцията или 6 месеца след приключване на дейностите.</a:t>
                      </a:r>
                    </a:p>
                    <a:p>
                      <a:r>
                        <a:rPr lang="ru-RU" sz="1800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„Ученици, започнали да търсят работа“ трябва да се разбира като ученици, които обикновено са без работа, но са на разположение да започнат работа и активно търсят работа, дори и все още да не са напуснали образователната система. Лицата, които са се регистрирали в дирекции „Бюро по труда“ към Агенция по заетостта като търсещи работа лица, винаги трябва да се броят.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83751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33595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32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406219"/>
            <a:ext cx="11595509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altLang="bg-BG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47300" y="961519"/>
            <a:ext cx="11377612" cy="461665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Режим на минимална помощ</a:t>
            </a:r>
          </a:p>
        </p:txBody>
      </p:sp>
      <p:sp>
        <p:nvSpPr>
          <p:cNvPr id="10" name="Subtitle 3"/>
          <p:cNvSpPr txBox="1"/>
          <p:nvPr/>
        </p:nvSpPr>
        <p:spPr>
          <a:xfrm>
            <a:off x="407193" y="1573194"/>
            <a:ext cx="11277876" cy="5321840"/>
          </a:xfrm>
          <a:prstGeom prst="rect">
            <a:avLst/>
          </a:prstGeom>
        </p:spPr>
        <p:txBody>
          <a:bodyPr anchor="b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Размерът на предоставената </a:t>
            </a:r>
            <a:r>
              <a:rPr lang="ru-RU" sz="9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минимална помощ </a:t>
            </a: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 определен в административния договор – чл. 2.3.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Сумата на минималната помощ е записана в съответните бюджетни редове.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се верифицира </a:t>
            </a: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сумата, която надхвърля посочените размери.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9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Реално извършените разходи </a:t>
            </a: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режим минимална помощ се посочват като размер и получател ЮЛ при подаване на пакет отчетни документи.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 подаване на окончателно искане за плащане по проекти, УО извършва </a:t>
            </a:r>
            <a:r>
              <a:rPr lang="ru-RU" sz="9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проверка за действителния размер </a:t>
            </a: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получената минимална помощ като за целта от бенефициента се изискват необходимите разходооправдателни и счетоводни документи, както и при проверка на място.</a:t>
            </a:r>
          </a:p>
          <a:p>
            <a:pPr marL="342900" indent="-342900" algn="just">
              <a:lnSpc>
                <a:spcPct val="114000"/>
              </a:lnSpc>
              <a:spcBef>
                <a:spcPts val="12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Ø"/>
            </a:pPr>
            <a:endParaRPr lang="bg-BG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33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Спазване на правилата за видимост, прозрачност и комуникация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334963" y="1809417"/>
            <a:ext cx="11296650" cy="4555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200" dirty="0">
                <a:latin typeface="Arial" panose="020B0604020202020204" pitchFamily="34" charset="0"/>
              </a:rPr>
              <a:t>Дейностите за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</a:rPr>
              <a:t>видимост, прозрачност и комуникация </a:t>
            </a:r>
            <a:r>
              <a:rPr lang="ru-RU" altLang="bg-BG" sz="2200" dirty="0">
                <a:latin typeface="Arial" panose="020B0604020202020204" pitchFamily="34" charset="0"/>
              </a:rPr>
              <a:t>следва да отговарят на: условията и изискванията, описани в Дял IV, глава III „Видимост, прозрачност и комуникация“ на Регламент (ЕС) 2021/1060;</a:t>
            </a:r>
            <a:endParaRPr lang="bg-BG" altLang="bg-BG" sz="2200" dirty="0"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200" dirty="0">
                <a:latin typeface="Arial" panose="020B0604020202020204" pitchFamily="34" charset="0"/>
              </a:rPr>
              <a:t>При дейностите за видимост, прозрачност и комуникация следва да се указва произхода на финансирането чрез поставяне на </a:t>
            </a:r>
            <a:r>
              <a:rPr lang="ru-RU" altLang="bg-BG" sz="2200" dirty="0">
                <a:solidFill>
                  <a:srgbClr val="FF0000"/>
                </a:solidFill>
                <a:latin typeface="Arial" panose="020B0604020202020204" pitchFamily="34" charset="0"/>
              </a:rPr>
              <a:t>емблемата на ЕС </a:t>
            </a:r>
            <a:r>
              <a:rPr lang="ru-RU" altLang="bg-BG" sz="2200" dirty="0">
                <a:latin typeface="Arial" panose="020B0604020202020204" pitchFamily="34" charset="0"/>
              </a:rPr>
              <a:t>в съответствие с посочените технически характеристики съгласно чл. 47 и Приложение IX от Регламент (ЕС) 2021/1060, налични на следния линк: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altLang="bg-BG" sz="2200" i="1" dirty="0">
                <a:latin typeface="Arial" panose="020B0604020202020204" pitchFamily="34" charset="0"/>
              </a:rPr>
              <a:t> </a:t>
            </a:r>
            <a:r>
              <a:rPr lang="ru-RU" altLang="bg-BG" sz="2200" i="1" dirty="0">
                <a:latin typeface="Arial" panose="020B0604020202020204" pitchFamily="34" charset="0"/>
                <a:hlinkClick r:id="rId2"/>
              </a:rPr>
              <a:t>https://ec.europa.eu/regional_policy/en/information/logos_downloadcenter/</a:t>
            </a:r>
            <a:r>
              <a:rPr lang="ru-RU" altLang="bg-BG" sz="2200" i="1" dirty="0">
                <a:latin typeface="Arial" panose="020B0604020202020204" pitchFamily="34" charset="0"/>
              </a:rPr>
              <a:t> 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Оперативни насоки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за използване на емблемата на ЕС за периода 2021-2027 г. можете да намерите тук: 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altLang="bg-BG" sz="2200" i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https://ec.europa.eu/info/sites/default/files/eu-emblem-rules_en.pdf</a:t>
            </a:r>
            <a:r>
              <a:rPr lang="ru-RU" altLang="bg-BG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altLang="bg-BG" sz="2200" b="1" dirty="0">
                <a:latin typeface="Arial" panose="020B0604020202020204" pitchFamily="34" charset="0"/>
              </a:rPr>
            </a:br>
            <a:endParaRPr lang="bg-BG" altLang="bg-BG" sz="2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34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 за съхранение на документите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69126" y="1809549"/>
            <a:ext cx="11084119" cy="468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200" dirty="0">
                <a:latin typeface="Arial" panose="020B0604020202020204" pitchFamily="34" charset="0"/>
              </a:rPr>
              <a:t>Бенефициенът е длъжен да съхранява цялата документация по проекта за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</a:rPr>
              <a:t>срок от пет години</a:t>
            </a:r>
            <a:r>
              <a:rPr lang="ru-RU" altLang="bg-BG" sz="2200" dirty="0">
                <a:latin typeface="Arial" panose="020B0604020202020204" pitchFamily="34" charset="0"/>
              </a:rPr>
              <a:t>, считано от 31 декември на годината, в която е извършено последното плащане от УО към бенефициента (чл. 82 от Регламент (ЕС) 2021/1060 и чл. 14.7 от Общите условия).</a:t>
            </a:r>
          </a:p>
          <a:p>
            <a:pPr marL="0" indent="0" algn="ctr">
              <a:lnSpc>
                <a:spcPct val="100000"/>
              </a:lnSpc>
              <a:spcBef>
                <a:spcPts val="1200"/>
              </a:spcBef>
              <a:buNone/>
            </a:pPr>
            <a:endParaRPr lang="ru-RU" altLang="bg-BG" sz="2200" dirty="0">
              <a:latin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200" dirty="0">
                <a:latin typeface="Arial" panose="020B0604020202020204" pitchFamily="34" charset="0"/>
              </a:rPr>
              <a:t>Бенефициенът е длъжен да съхранява документацията относно индивидуалните помощи </a:t>
            </a:r>
            <a:r>
              <a:rPr lang="ru-RU" altLang="bg-BG" sz="2200" b="1" i="1" dirty="0">
                <a:solidFill>
                  <a:srgbClr val="FF0000"/>
                </a:solidFill>
                <a:latin typeface="Arial" panose="020B0604020202020204" pitchFamily="34" charset="0"/>
              </a:rPr>
              <a:t>de minimis </a:t>
            </a:r>
            <a:r>
              <a:rPr lang="ru-RU" altLang="bg-BG" sz="2200" dirty="0">
                <a:latin typeface="Arial" panose="020B0604020202020204" pitchFamily="34" charset="0"/>
              </a:rPr>
              <a:t>за период от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</a:rPr>
              <a:t>10 бюджетни години</a:t>
            </a:r>
            <a:r>
              <a:rPr lang="ru-RU" altLang="bg-BG" sz="2200" dirty="0">
                <a:latin typeface="Arial" panose="020B0604020202020204" pitchFamily="34" charset="0"/>
              </a:rPr>
              <a:t>, считано от датата на тяхното предоставяне (чл. 14.8 от Общите условия). 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br>
              <a:rPr lang="ru-RU" altLang="bg-BG" sz="2200" b="1" dirty="0">
                <a:latin typeface="Arial" panose="020B0604020202020204" pitchFamily="34" charset="0"/>
              </a:rPr>
            </a:br>
            <a:endParaRPr lang="bg-BG" altLang="bg-BG" sz="2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4752</Words>
  <Application>Microsoft Office PowerPoint</Application>
  <PresentationFormat>Widescreen</PresentationFormat>
  <Paragraphs>351</Paragraphs>
  <Slides>35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 Процедура BG05SFPR001-3.005 „Развитие на дуалната система на обучение в ПОО  (чрез прилагане на подхода ИТИ)“  Техническо и финансово изпълнение, опростено отчитане на проектните дейности   </vt:lpstr>
      <vt:lpstr> </vt:lpstr>
      <vt:lpstr>Закон за професионалното образование и обучение (последни изм. и доп., ДВ, бр. 41 от 10.05.2024 г.)  Наредба № 1 от 8 септември 2015 г. за условията и реда за провеждане на обучение чрез работа (дуална система на обучение) (последни изм. и доп., ДВ, бр. 74 от 30.08.2024 г.)  Наредба № РД-04-4 от 8 ноември 2019 г. за условията и реда за създаване и поддържане на информационна база данни на работодателите, които отговарят на изискванията за участие в партньорства за осъществяване на обучение чрез работа (дуална система на обучение) (обн., ДВ, бр. 91 от 19.11.2019 г.)  Наредба № 15 от 22 юли 2019 г. за статута и професионалното развитие на учителите, директорите и другите педагогически специалисти (последни изм. и доп., ДВ, бр. 67 от 15.08.2025 г.)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Служители на бенефициента – не е допустимо сключването на граждански договори</vt:lpstr>
      <vt:lpstr>Регламент (ЕС) № 2021/1060 (Регламент за общоприложимите разпоредби)  √ чл. 55, параграф 5, Преки разходи за персонал ПМС № 86/2023, чл. 10, ал. 2  Допустимият размер на разходите за възнаграждения на служителите на бенефициентите/партньорите, които работят на непълно работно време по проекти, финансирани от Програма „Образование“ 2021 - 2027 г., може да се изчислява като фиксиран процент от брутните разходи за труд (брутната работна заплата и начислените осигуровки за сметка на работодателя) в съответствие с фиксиран процент часове за работа по проекта на месец. Фиксираният процент се определя в длъжностната характеристика и/или се посочва от работодателя във ведомостта за изплатените възнаграждения.</vt:lpstr>
      <vt:lpstr>PowerPoint Presentation</vt:lpstr>
      <vt:lpstr>Недопускане на КОНФЛИКТ НА ИНТЕРЕСИ  Безпристрастното и обективното изпълнение на функциите на което и да е лице, е опорочено по причини, свързани със семейния и емоционалния живот, политическата или националната принадлежност, икономически интерес  или всякакъв друг пряк или косвен личен интерес,  които то има с друго лице (чл. 61 от Регламент № 2024/2509)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Dinko Draganov</cp:lastModifiedBy>
  <cp:revision>1008</cp:revision>
  <cp:lastPrinted>2022-03-17T15:48:00Z</cp:lastPrinted>
  <dcterms:created xsi:type="dcterms:W3CDTF">2021-08-17T08:00:00Z</dcterms:created>
  <dcterms:modified xsi:type="dcterms:W3CDTF">2025-11-10T11:51:06Z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CE87166069CA418BA45237DD850A3C95_12</vt:lpwstr>
  </property>
  <property fmtid="{D5CDD505-2E9C-101B-9397-08002B2CF9AE}" pid="3" name="KSOProductBuildVer">
    <vt:lpwstr>2057-12.2.0.20348</vt:lpwstr>
  </property>
</Properties>
</file>