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7"/>
  </p:notesMasterIdLst>
  <p:handoutMasterIdLst>
    <p:handoutMasterId r:id="rId8"/>
  </p:handoutMasterIdLst>
  <p:sldIdLst>
    <p:sldId id="257" r:id="rId2"/>
    <p:sldId id="301" r:id="rId3"/>
    <p:sldId id="299" r:id="rId4"/>
    <p:sldId id="300" r:id="rId5"/>
    <p:sldId id="294" r:id="rId6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019" autoAdjust="0"/>
  </p:normalViewPr>
  <p:slideViewPr>
    <p:cSldViewPr snapToGrid="0">
      <p:cViewPr varScale="1">
        <p:scale>
          <a:sx n="92" d="100"/>
          <a:sy n="92" d="100"/>
        </p:scale>
        <p:origin x="11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=""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13896" y="2791940"/>
            <a:ext cx="10866848" cy="145851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ПРЕДСТОЯЩИ ПИСМЕНИ ПРОЦЕДУРИ </a:t>
            </a:r>
            <a:b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</a:br>
            <a: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НА КН НА ОП НОИР</a:t>
            </a:r>
            <a:endParaRPr lang="ru-RU" sz="25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2561" y="1296239"/>
            <a:ext cx="11093383" cy="703384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dirty="0" smtClean="0"/>
              <a:t>Планирани писмени процедури за изменение на методология </a:t>
            </a:r>
            <a:r>
              <a:rPr lang="bg-BG" sz="2400" dirty="0"/>
              <a:t>и критерии за подбор на </a:t>
            </a:r>
            <a:r>
              <a:rPr lang="bg-BG" sz="2400" dirty="0" smtClean="0"/>
              <a:t>операции - юни 2018 г.</a:t>
            </a:r>
            <a:endParaRPr lang="en-GB" sz="24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265368676"/>
              </p:ext>
            </p:extLst>
          </p:nvPr>
        </p:nvGraphicFramePr>
        <p:xfrm>
          <a:off x="532561" y="1999623"/>
          <a:ext cx="11093384" cy="4570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1219">
                  <a:extLst>
                    <a:ext uri="{9D8B030D-6E8A-4147-A177-3AD203B41FA5}">
                      <a16:colId xmlns="" xmlns:a16="http://schemas.microsoft.com/office/drawing/2014/main" val="574673386"/>
                    </a:ext>
                  </a:extLst>
                </a:gridCol>
                <a:gridCol w="4230356">
                  <a:extLst>
                    <a:ext uri="{9D8B030D-6E8A-4147-A177-3AD203B41FA5}">
                      <a16:colId xmlns="" xmlns:a16="http://schemas.microsoft.com/office/drawing/2014/main" val="1357321906"/>
                    </a:ext>
                  </a:extLst>
                </a:gridCol>
                <a:gridCol w="2170444">
                  <a:extLst>
                    <a:ext uri="{9D8B030D-6E8A-4147-A177-3AD203B41FA5}">
                      <a16:colId xmlns="" xmlns:a16="http://schemas.microsoft.com/office/drawing/2014/main" val="3499799208"/>
                    </a:ext>
                  </a:extLst>
                </a:gridCol>
                <a:gridCol w="2361365">
                  <a:extLst>
                    <a:ext uri="{9D8B030D-6E8A-4147-A177-3AD203B41FA5}">
                      <a16:colId xmlns="" xmlns:a16="http://schemas.microsoft.com/office/drawing/2014/main" val="370481085"/>
                    </a:ext>
                  </a:extLst>
                </a:gridCol>
              </a:tblGrid>
              <a:tr h="4923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Приоритетна </a:t>
                      </a: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 процедурата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</a:t>
                      </a: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процедурата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 размер на БФП  по процедурата (в лв.)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126393846"/>
                  </a:ext>
                </a:extLst>
              </a:tr>
              <a:tr h="82952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2. </a:t>
                      </a:r>
                      <a:r>
                        <a:rPr lang="bg-BG" sz="16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 и учене през целия живот</a:t>
                      </a:r>
                      <a:endParaRPr lang="bg-BG" sz="1600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Квалификация на педагогическите специалисти – фаза </a:t>
                      </a:r>
                      <a:r>
                        <a:rPr lang="en-GB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Процедура чрез директно предоставяне на БФП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20 000</a:t>
                      </a:r>
                      <a:r>
                        <a:rPr lang="en-GB" sz="16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60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000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64504338"/>
                  </a:ext>
                </a:extLst>
              </a:tr>
              <a:tr h="74844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2. </a:t>
                      </a:r>
                      <a:r>
                        <a:rPr lang="bg-BG" sz="16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r>
                        <a:rPr lang="en-GB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bg-BG" sz="16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учене през целия живот</a:t>
                      </a:r>
                      <a:endParaRPr lang="bg-BG" sz="1600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Подкрепа за развитието на докторанти, постдокторанти, специализанти и млади учени – фаза </a:t>
                      </a:r>
                      <a:r>
                        <a:rPr lang="en-GB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Процедура чрез подбор на проекти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10 111 000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39761379"/>
                  </a:ext>
                </a:extLst>
              </a:tr>
              <a:tr h="82952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3. Образователна среда за активно социално приобщаване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Повишаване на капацитета на педагогическите специалисти за работа в мултикултурна среда</a:t>
                      </a:r>
                      <a:endParaRPr lang="bg-BG" sz="1600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Процедура чрез подбор на проекти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5 000 000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913055460"/>
                  </a:ext>
                </a:extLst>
              </a:tr>
              <a:tr h="791136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3. Образователна среда за активно социално приобщаване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Осигуряване на достъп до качествено образование в малките населени места и в трудно достъпните райони (по подхода ВОМР)</a:t>
                      </a:r>
                      <a:endParaRPr lang="bg-BG" sz="1600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Процедура чрез подбор на проекти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defTabSz="9144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bg-BG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153</a:t>
                      </a:r>
                      <a:r>
                        <a:rPr lang="bg-BG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634</a:t>
                      </a:r>
                      <a:r>
                        <a:rPr lang="bg-BG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GB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</a:t>
                      </a:r>
                      <a:endParaRPr lang="bg-BG" sz="1600" kern="12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 defTabSz="9144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bg-BG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договорени средства</a:t>
                      </a: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212892316"/>
                  </a:ext>
                </a:extLst>
              </a:tr>
              <a:tr h="49782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4. Техническа помощ</a:t>
                      </a:r>
                      <a:endParaRPr lang="en-GB" sz="16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Техническа 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помощ</a:t>
                      </a:r>
                      <a:endParaRPr lang="en-US" sz="16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Процедура чрез директно предоставяне на БФП</a:t>
                      </a: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710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872,6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694947616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27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804" y="2150348"/>
            <a:ext cx="11053186" cy="602900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400" dirty="0" smtClean="0"/>
              <a:t>Планирана писмена процедура за </a:t>
            </a:r>
            <a:r>
              <a:rPr lang="bg-BG" sz="2400" dirty="0"/>
              <a:t>изменение на методология и критерии за подбор на </a:t>
            </a:r>
            <a:r>
              <a:rPr lang="bg-BG" sz="2400" dirty="0" smtClean="0"/>
              <a:t>операция - юли </a:t>
            </a:r>
            <a:r>
              <a:rPr lang="bg-BG" sz="2400" dirty="0"/>
              <a:t>2018 г.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51945672"/>
              </p:ext>
            </p:extLst>
          </p:nvPr>
        </p:nvGraphicFramePr>
        <p:xfrm>
          <a:off x="582803" y="3525036"/>
          <a:ext cx="11053187" cy="15958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3296">
                  <a:extLst>
                    <a:ext uri="{9D8B030D-6E8A-4147-A177-3AD203B41FA5}">
                      <a16:colId xmlns="" xmlns:a16="http://schemas.microsoft.com/office/drawing/2014/main" val="2989260286"/>
                    </a:ext>
                  </a:extLst>
                </a:gridCol>
                <a:gridCol w="3341972">
                  <a:extLst>
                    <a:ext uri="{9D8B030D-6E8A-4147-A177-3AD203B41FA5}">
                      <a16:colId xmlns="" xmlns:a16="http://schemas.microsoft.com/office/drawing/2014/main" val="2209636633"/>
                    </a:ext>
                  </a:extLst>
                </a:gridCol>
                <a:gridCol w="2578604">
                  <a:extLst>
                    <a:ext uri="{9D8B030D-6E8A-4147-A177-3AD203B41FA5}">
                      <a16:colId xmlns="" xmlns:a16="http://schemas.microsoft.com/office/drawing/2014/main" val="1301697123"/>
                    </a:ext>
                  </a:extLst>
                </a:gridCol>
                <a:gridCol w="2369315">
                  <a:extLst>
                    <a:ext uri="{9D8B030D-6E8A-4147-A177-3AD203B41FA5}">
                      <a16:colId xmlns="" xmlns:a16="http://schemas.microsoft.com/office/drawing/2014/main" val="3365846580"/>
                    </a:ext>
                  </a:extLst>
                </a:gridCol>
              </a:tblGrid>
              <a:tr h="7153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Приоритетна ос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на  процедурата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на процедурата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 размер на БФП  по процедурата (в лв.)</a:t>
                      </a:r>
                      <a:endParaRPr lang="en-GB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34296220"/>
                  </a:ext>
                </a:extLst>
              </a:tr>
              <a:tr h="87164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2. </a:t>
                      </a:r>
                      <a:r>
                        <a:rPr lang="bg-BG" sz="18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 и учене през целия живот</a:t>
                      </a:r>
                      <a:endParaRPr lang="bg-BG" sz="1800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Система за осигуряване на качество в професионалното образование и обучение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Процедура чрез директно предоставяне на БФП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3 000 000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728401928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842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757" y="2053380"/>
            <a:ext cx="11043138" cy="733153"/>
          </a:xfrm>
        </p:spPr>
        <p:txBody>
          <a:bodyPr/>
          <a:lstStyle/>
          <a:p>
            <a:pPr algn="ctr"/>
            <a:r>
              <a:rPr lang="bg-BG" sz="2200" dirty="0"/>
              <a:t>Планирана писмена процедура </a:t>
            </a:r>
            <a:r>
              <a:rPr lang="bg-BG" sz="2200" dirty="0" smtClean="0"/>
              <a:t>за </a:t>
            </a:r>
            <a:r>
              <a:rPr lang="bg-BG" sz="2200" dirty="0"/>
              <a:t>изменение на методология и критерии за подбор на операция </a:t>
            </a:r>
            <a:r>
              <a:rPr lang="bg-BG" sz="2200" dirty="0" smtClean="0"/>
              <a:t>– септември 2018 </a:t>
            </a:r>
            <a:r>
              <a:rPr lang="bg-BG" sz="2200" dirty="0"/>
              <a:t>г.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98273147"/>
              </p:ext>
            </p:extLst>
          </p:nvPr>
        </p:nvGraphicFramePr>
        <p:xfrm>
          <a:off x="643095" y="3421916"/>
          <a:ext cx="10852219" cy="15922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3056">
                  <a:extLst>
                    <a:ext uri="{9D8B030D-6E8A-4147-A177-3AD203B41FA5}">
                      <a16:colId xmlns="" xmlns:a16="http://schemas.microsoft.com/office/drawing/2014/main" val="2677637684"/>
                    </a:ext>
                  </a:extLst>
                </a:gridCol>
                <a:gridCol w="3548656">
                  <a:extLst>
                    <a:ext uri="{9D8B030D-6E8A-4147-A177-3AD203B41FA5}">
                      <a16:colId xmlns="" xmlns:a16="http://schemas.microsoft.com/office/drawing/2014/main" val="1433788972"/>
                    </a:ext>
                  </a:extLst>
                </a:gridCol>
                <a:gridCol w="2253966">
                  <a:extLst>
                    <a:ext uri="{9D8B030D-6E8A-4147-A177-3AD203B41FA5}">
                      <a16:colId xmlns="" xmlns:a16="http://schemas.microsoft.com/office/drawing/2014/main" val="908776575"/>
                    </a:ext>
                  </a:extLst>
                </a:gridCol>
                <a:gridCol w="2336541">
                  <a:extLst>
                    <a:ext uri="{9D8B030D-6E8A-4147-A177-3AD203B41FA5}">
                      <a16:colId xmlns="" xmlns:a16="http://schemas.microsoft.com/office/drawing/2014/main" val="2762307664"/>
                    </a:ext>
                  </a:extLst>
                </a:gridCol>
              </a:tblGrid>
              <a:tr h="7912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Приоритетна </a:t>
                      </a: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 процедурата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Вид </a:t>
                      </a: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процедурата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7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 размер на БФП  по процедурата (в лв.)</a:t>
                      </a:r>
                      <a:endParaRPr lang="en-GB" sz="17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688418585"/>
                  </a:ext>
                </a:extLst>
              </a:tr>
              <a:tr h="800979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 2. </a:t>
                      </a:r>
                      <a:r>
                        <a:rPr lang="bg-BG" sz="1800" noProof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Образование и учене през целия живот</a:t>
                      </a:r>
                      <a:endParaRPr lang="bg-BG" sz="1800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Въвеждане на </a:t>
                      </a:r>
                      <a:r>
                        <a:rPr lang="bg-BG" sz="180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дуална</a:t>
                      </a: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система на обучение (ДОМИНО 2)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Процедура чрез подбор на проекти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000 000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970094809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929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70" y="1858945"/>
            <a:ext cx="10397948" cy="3829332"/>
          </a:xfrm>
        </p:spPr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</a:t>
            </a:r>
            <a:r>
              <a:rPr lang="bg-BG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endParaRPr lang="bg-BG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Кирил Гератлиев</a:t>
            </a:r>
          </a:p>
          <a:p>
            <a:pPr algn="ctr"/>
            <a:r>
              <a:rPr lang="bg-BG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Изпълнителен директор на ИА ОПНОИР</a:t>
            </a:r>
            <a:endParaRPr lang="bg-BG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4110</TotalTime>
  <Words>380</Words>
  <Application>Microsoft Office PowerPoint</Application>
  <PresentationFormat>Widescreen</PresentationFormat>
  <Paragraphs>62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SimSun</vt:lpstr>
      <vt:lpstr>Calibri</vt:lpstr>
      <vt:lpstr>Calibri Light</vt:lpstr>
      <vt:lpstr>Courier New</vt:lpstr>
      <vt:lpstr>Times New Roman</vt:lpstr>
      <vt:lpstr>Retrospect</vt:lpstr>
      <vt:lpstr> ПРЕДСТОЯЩИ ПИСМЕНИ ПРОЦЕДУРИ  НА КН НА ОП НОИР</vt:lpstr>
      <vt:lpstr>Планирани писмени процедури за изменение на методология и критерии за подбор на операции - юни 2018 г.</vt:lpstr>
      <vt:lpstr>Планирана писмена процедура за изменение на методология и критерии за подбор на операция - юли 2018 г.</vt:lpstr>
      <vt:lpstr>Планирана писмена процедура за изменение на методология и критерии за подбор на операция – септември 2018 г.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Ivan Popov</cp:lastModifiedBy>
  <cp:revision>315</cp:revision>
  <cp:lastPrinted>2017-07-22T14:43:57Z</cp:lastPrinted>
  <dcterms:created xsi:type="dcterms:W3CDTF">2016-05-13T12:08:51Z</dcterms:created>
  <dcterms:modified xsi:type="dcterms:W3CDTF">2018-05-17T16:59:27Z</dcterms:modified>
</cp:coreProperties>
</file>