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0"/>
  </p:notesMasterIdLst>
  <p:handoutMasterIdLst>
    <p:handoutMasterId r:id="rId11"/>
  </p:handoutMasterIdLst>
  <p:sldIdLst>
    <p:sldId id="257" r:id="rId2"/>
    <p:sldId id="296" r:id="rId3"/>
    <p:sldId id="298" r:id="rId4"/>
    <p:sldId id="299" r:id="rId5"/>
    <p:sldId id="300" r:id="rId6"/>
    <p:sldId id="304" r:id="rId7"/>
    <p:sldId id="305" r:id="rId8"/>
    <p:sldId id="294" r:id="rId9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16" autoAdjust="0"/>
  </p:normalViewPr>
  <p:slideViewPr>
    <p:cSldViewPr snapToGrid="0">
      <p:cViewPr varScale="1">
        <p:scale>
          <a:sx n="106" d="100"/>
          <a:sy n="106" d="100"/>
        </p:scale>
        <p:origin x="67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17.5.2018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17.5.2018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39245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81610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4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="" xmlns:a16="http://schemas.microsoft.com/office/drawing/2014/main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="" xmlns:a16="http://schemas.microsoft.com/office/drawing/2014/main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20" r:id="rId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3682" y="1423333"/>
            <a:ext cx="11294917" cy="2795376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40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Предложения за промяна на Оперативна програма „Наука и образование за интелигентен растеж (2014-2020)“</a:t>
            </a:r>
            <a:endParaRPr lang="ru-RU" sz="4000" b="1" cap="none" dirty="0">
              <a:ln/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3683" y="5112326"/>
            <a:ext cx="8339446" cy="1558637"/>
          </a:xfrm>
        </p:spPr>
        <p:txBody>
          <a:bodyPr>
            <a:normAutofit fontScale="85000" lnSpcReduction="20000"/>
          </a:bodyPr>
          <a:lstStyle/>
          <a:p>
            <a:r>
              <a:rPr lang="bg-BG" dirty="0" smtClean="0"/>
              <a:t>Иван Попов</a:t>
            </a:r>
          </a:p>
          <a:p>
            <a:r>
              <a:rPr lang="bg-BG" dirty="0"/>
              <a:t>д</a:t>
            </a:r>
            <a:r>
              <a:rPr lang="bg-BG" dirty="0" smtClean="0"/>
              <a:t>иректор на дирекция </a:t>
            </a:r>
          </a:p>
          <a:p>
            <a:r>
              <a:rPr lang="bg-BG" dirty="0" smtClean="0"/>
              <a:t>„Програмиране, наблюдение</a:t>
            </a:r>
          </a:p>
          <a:p>
            <a:r>
              <a:rPr lang="bg-BG" dirty="0" smtClean="0"/>
              <a:t>и оценка“</a:t>
            </a:r>
            <a:endParaRPr lang="bg-BG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867" y="1361208"/>
            <a:ext cx="10373779" cy="938647"/>
          </a:xfrm>
        </p:spPr>
        <p:txBody>
          <a:bodyPr>
            <a:noAutofit/>
          </a:bodyPr>
          <a:lstStyle/>
          <a:p>
            <a:pPr algn="ctr"/>
            <a:r>
              <a:rPr lang="bg-BG" sz="2800" dirty="0" smtClean="0"/>
              <a:t>Приоритетна ос 1 „Научни изследвания и технологично развитие“- Промяна в рамка на изпълнението</a:t>
            </a:r>
            <a:endParaRPr lang="bg-BG" sz="28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9364872"/>
              </p:ext>
            </p:extLst>
          </p:nvPr>
        </p:nvGraphicFramePr>
        <p:xfrm>
          <a:off x="124691" y="2452715"/>
          <a:ext cx="11959357" cy="4147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609"/>
                <a:gridCol w="1993900"/>
                <a:gridCol w="1866900"/>
                <a:gridCol w="2034077"/>
                <a:gridCol w="2391871"/>
              </a:tblGrid>
              <a:tr h="896517">
                <a:tc>
                  <a:txBody>
                    <a:bodyPr/>
                    <a:lstStyle/>
                    <a:p>
                      <a:r>
                        <a:rPr lang="bg-BG" sz="2000" dirty="0" smtClean="0">
                          <a:solidFill>
                            <a:schemeClr val="bg1"/>
                          </a:solidFill>
                        </a:rPr>
                        <a:t>Индикатор</a:t>
                      </a:r>
                      <a:endParaRPr lang="bg-BG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>
                          <a:solidFill>
                            <a:schemeClr val="bg1"/>
                          </a:solidFill>
                        </a:rPr>
                        <a:t>Етапна цел 2018 г.</a:t>
                      </a:r>
                      <a:endParaRPr lang="bg-BG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>
                          <a:solidFill>
                            <a:schemeClr val="bg1"/>
                          </a:solidFill>
                        </a:rPr>
                        <a:t>Промяна етапна цел</a:t>
                      </a:r>
                    </a:p>
                    <a:p>
                      <a:r>
                        <a:rPr lang="bg-BG" sz="2000" dirty="0" smtClean="0">
                          <a:solidFill>
                            <a:schemeClr val="bg1"/>
                          </a:solidFill>
                        </a:rPr>
                        <a:t>2018 г.</a:t>
                      </a:r>
                      <a:endParaRPr lang="bg-BG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>
                          <a:solidFill>
                            <a:schemeClr val="bg1"/>
                          </a:solidFill>
                        </a:rPr>
                        <a:t>Целева стойност 2023 г.</a:t>
                      </a:r>
                      <a:endParaRPr lang="bg-BG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>
                          <a:solidFill>
                            <a:schemeClr val="bg1"/>
                          </a:solidFill>
                        </a:rPr>
                        <a:t>Промяна целева стойност 2023</a:t>
                      </a:r>
                      <a:r>
                        <a:rPr lang="bg-BG" sz="2000" baseline="0" dirty="0" smtClean="0">
                          <a:solidFill>
                            <a:schemeClr val="bg1"/>
                          </a:solidFill>
                        </a:rPr>
                        <a:t> г.</a:t>
                      </a:r>
                      <a:endParaRPr lang="bg-BG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896517">
                <a:tc>
                  <a:txBody>
                    <a:bodyPr/>
                    <a:lstStyle/>
                    <a:p>
                      <a:pPr algn="just"/>
                      <a:r>
                        <a:rPr lang="bg-BG" sz="2000" b="1" dirty="0" smtClean="0"/>
                        <a:t>Сертифицирани</a:t>
                      </a:r>
                      <a:r>
                        <a:rPr lang="bg-BG" sz="2000" b="1" baseline="0" dirty="0" smtClean="0"/>
                        <a:t> </a:t>
                      </a:r>
                      <a:r>
                        <a:rPr lang="bg-BG" sz="2000" b="1" dirty="0" smtClean="0"/>
                        <a:t>средства в ЕВРО</a:t>
                      </a:r>
                    </a:p>
                    <a:p>
                      <a:pPr algn="ctr"/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28 633 075,06</a:t>
                      </a:r>
                    </a:p>
                    <a:p>
                      <a:pPr algn="ctr"/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20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bg-BG" sz="2000" b="1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bg-BG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286 330 751,00</a:t>
                      </a:r>
                    </a:p>
                    <a:p>
                      <a:pPr algn="ctr"/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>
                          <a:solidFill>
                            <a:srgbClr val="FF0000"/>
                          </a:solidFill>
                        </a:rPr>
                        <a:t>235 201 563,00</a:t>
                      </a:r>
                      <a:endParaRPr lang="bg-BG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27562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/>
                        <a:t>Брой</a:t>
                      </a:r>
                      <a:r>
                        <a:rPr lang="ru-RU" sz="2000" b="1" dirty="0" smtClean="0"/>
                        <a:t> нови</a:t>
                      </a:r>
                      <a:r>
                        <a:rPr lang="ru-RU" sz="2000" b="1" baseline="0" dirty="0" smtClean="0"/>
                        <a:t> </a:t>
                      </a:r>
                      <a:r>
                        <a:rPr lang="ru-RU" sz="2000" b="1" dirty="0" err="1" smtClean="0"/>
                        <a:t>изследователи</a:t>
                      </a:r>
                      <a:r>
                        <a:rPr lang="ru-RU" sz="2000" b="1" dirty="0" smtClean="0"/>
                        <a:t> в</a:t>
                      </a:r>
                      <a:r>
                        <a:rPr lang="ru-RU" sz="2000" b="1" baseline="0" dirty="0" smtClean="0"/>
                        <a:t> </a:t>
                      </a:r>
                      <a:r>
                        <a:rPr lang="ru-RU" sz="2000" b="1" dirty="0" err="1" smtClean="0"/>
                        <a:t>подпомогнатите</a:t>
                      </a:r>
                      <a:r>
                        <a:rPr lang="ru-RU" sz="2000" b="1" dirty="0" smtClean="0"/>
                        <a:t> </a:t>
                      </a:r>
                      <a:r>
                        <a:rPr lang="ru-RU" sz="2000" b="1" dirty="0" err="1" smtClean="0"/>
                        <a:t>субекти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35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bg-BG" sz="2000" b="1" dirty="0" smtClean="0">
                          <a:solidFill>
                            <a:srgbClr val="FF0000"/>
                          </a:solidFill>
                        </a:rPr>
                        <a:t>15</a:t>
                      </a:r>
                      <a:endParaRPr lang="bg-BG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300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>
                          <a:solidFill>
                            <a:srgbClr val="FF0000"/>
                          </a:solidFill>
                        </a:rPr>
                        <a:t>250</a:t>
                      </a:r>
                      <a:endParaRPr lang="bg-BG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434429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err="1" smtClean="0"/>
                        <a:t>Изследователи</a:t>
                      </a:r>
                      <a:r>
                        <a:rPr lang="ru-RU" sz="2000" b="1" dirty="0" smtClean="0"/>
                        <a:t>, </a:t>
                      </a:r>
                      <a:r>
                        <a:rPr lang="ru-RU" sz="2000" b="1" dirty="0" err="1" smtClean="0"/>
                        <a:t>работещи</a:t>
                      </a:r>
                      <a:r>
                        <a:rPr lang="ru-RU" sz="2000" b="1" dirty="0" smtClean="0"/>
                        <a:t> в </a:t>
                      </a:r>
                      <a:r>
                        <a:rPr lang="ru-RU" sz="2000" b="1" dirty="0" err="1" smtClean="0"/>
                        <a:t>подобрени</a:t>
                      </a:r>
                      <a:r>
                        <a:rPr lang="ru-RU" sz="2000" b="1" dirty="0" smtClean="0"/>
                        <a:t> </a:t>
                      </a:r>
                      <a:r>
                        <a:rPr lang="ru-RU" sz="2000" b="1" dirty="0" err="1" smtClean="0"/>
                        <a:t>структури</a:t>
                      </a:r>
                      <a:r>
                        <a:rPr lang="ru-RU" sz="2000" b="1" dirty="0" smtClean="0"/>
                        <a:t> на </a:t>
                      </a:r>
                      <a:r>
                        <a:rPr lang="ru-RU" sz="2000" b="1" dirty="0" err="1" smtClean="0"/>
                        <a:t>научноизследователската</a:t>
                      </a:r>
                      <a:r>
                        <a:rPr lang="ru-RU" sz="2000" b="1" dirty="0" smtClean="0"/>
                        <a:t> инфраструктура </a:t>
                      </a:r>
                      <a:r>
                        <a:rPr lang="ru-RU" sz="2000" b="1" dirty="0" err="1" smtClean="0"/>
                        <a:t>извън</a:t>
                      </a:r>
                      <a:r>
                        <a:rPr lang="ru-RU" sz="2000" b="1" dirty="0" smtClean="0"/>
                        <a:t> София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50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bg-BG" sz="20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bg-BG" sz="2000" b="1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bg-BG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/>
                        <a:t>200</a:t>
                      </a:r>
                      <a:endParaRPr lang="bg-BG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endParaRPr lang="bg-BG" sz="2000" b="1" dirty="0" smtClean="0"/>
                    </a:p>
                    <a:p>
                      <a:pPr algn="ctr"/>
                      <a:r>
                        <a:rPr lang="bg-BG" sz="2000" b="1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bg-BG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91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299755"/>
            <a:ext cx="10058400" cy="570609"/>
          </a:xfrm>
        </p:spPr>
        <p:txBody>
          <a:bodyPr>
            <a:normAutofit/>
          </a:bodyPr>
          <a:lstStyle/>
          <a:p>
            <a:pPr algn="ctr"/>
            <a:r>
              <a:rPr lang="ru-RU" sz="2800" dirty="0" err="1" smtClean="0"/>
              <a:t>Финансови</a:t>
            </a:r>
            <a:r>
              <a:rPr lang="ru-RU" sz="2800" dirty="0" smtClean="0"/>
              <a:t> </a:t>
            </a:r>
            <a:r>
              <a:rPr lang="ru-RU" sz="2800" dirty="0" err="1"/>
              <a:t>бюджетни</a:t>
            </a:r>
            <a:r>
              <a:rPr lang="ru-RU" sz="2800" dirty="0"/>
              <a:t> </a:t>
            </a:r>
            <a:r>
              <a:rPr lang="ru-RU" sz="2800" dirty="0" err="1"/>
              <a:t>кредити</a:t>
            </a:r>
            <a:r>
              <a:rPr lang="ru-RU" sz="2800" dirty="0"/>
              <a:t> от </a:t>
            </a:r>
            <a:r>
              <a:rPr lang="ru-RU" sz="2800" dirty="0" err="1"/>
              <a:t>всеки</a:t>
            </a:r>
            <a:r>
              <a:rPr lang="ru-RU" sz="2800" dirty="0"/>
              <a:t> </a:t>
            </a:r>
            <a:r>
              <a:rPr lang="ru-RU" sz="2800" dirty="0" smtClean="0"/>
              <a:t>фонд</a:t>
            </a:r>
            <a:endParaRPr lang="en-GB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682133705"/>
              </p:ext>
            </p:extLst>
          </p:nvPr>
        </p:nvGraphicFramePr>
        <p:xfrm>
          <a:off x="176648" y="1974272"/>
          <a:ext cx="11887197" cy="4779819"/>
        </p:xfrm>
        <a:graphic>
          <a:graphicData uri="http://schemas.openxmlformats.org/drawingml/2006/table">
            <a:tbl>
              <a:tblPr/>
              <a:tblGrid>
                <a:gridCol w="1070261"/>
                <a:gridCol w="1361209"/>
                <a:gridCol w="1215737"/>
                <a:gridCol w="1330036"/>
                <a:gridCol w="1257300"/>
                <a:gridCol w="1433945"/>
                <a:gridCol w="1454728"/>
                <a:gridCol w="1413163"/>
                <a:gridCol w="1350818"/>
              </a:tblGrid>
              <a:tr h="757531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r>
                        <a:rPr lang="bg-BG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Фонд</a:t>
                      </a:r>
                      <a:endParaRPr lang="bg-BG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Общо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9216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</a:t>
                      </a:r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ФРР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30 276 551,00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31 827 355,00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33 524 869,00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34 918 976,00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36 287 929,00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37 624 422,00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38 921 036,00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243 381 138,00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1515062"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ЕФРР</a:t>
                      </a:r>
                      <a:r>
                        <a:rPr lang="bg-BG" sz="1600" b="1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 (нови стойности)</a:t>
                      </a:r>
                      <a:endParaRPr lang="bg-BG" sz="1600" b="1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8 005 799,00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63 971 843,33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127 943 686,67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199 921 329,00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757531"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ЕСФ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43 865 781,00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46 112 642,00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48 572 063,00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50 591 896,00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52 575 286,00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54 511 647,00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56 390 228,00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352 619 543,00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57531"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Общо</a:t>
                      </a:r>
                      <a:r>
                        <a:rPr lang="bg-BG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за програмата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43 865 781,00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46 112 642,00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48 572 063,00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50 591 896,00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60 581 085,00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118 483 490,33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184 333 914,67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552 540 872,00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66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892728"/>
          </a:xfrm>
        </p:spPr>
        <p:txBody>
          <a:bodyPr>
            <a:noAutofit/>
          </a:bodyPr>
          <a:lstStyle/>
          <a:p>
            <a:pPr algn="ctr"/>
            <a:r>
              <a:rPr lang="bg-BG" sz="2800" dirty="0" smtClean="0"/>
              <a:t>Приоритетна ос 2 „Образование и учене през целия живот“- промяна в рамка на изпълнението</a:t>
            </a:r>
            <a:endParaRPr lang="bg-BG" sz="28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179444340"/>
              </p:ext>
            </p:extLst>
          </p:nvPr>
        </p:nvGraphicFramePr>
        <p:xfrm>
          <a:off x="207963" y="2274888"/>
          <a:ext cx="11491910" cy="39167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8301"/>
                <a:gridCol w="1693718"/>
                <a:gridCol w="2053127"/>
                <a:gridCol w="2298382"/>
                <a:gridCol w="2298382"/>
              </a:tblGrid>
              <a:tr h="867994">
                <a:tc>
                  <a:txBody>
                    <a:bodyPr/>
                    <a:lstStyle/>
                    <a:p>
                      <a:pPr algn="ctr"/>
                      <a:endParaRPr lang="bg-BG" sz="24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bg-BG" sz="2400" dirty="0" smtClean="0">
                          <a:solidFill>
                            <a:schemeClr val="bg1"/>
                          </a:solidFill>
                        </a:rPr>
                        <a:t>Индикатор</a:t>
                      </a:r>
                      <a:endParaRPr lang="bg-BG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bg-BG" sz="2400" dirty="0" smtClean="0">
                          <a:solidFill>
                            <a:schemeClr val="bg1"/>
                          </a:solidFill>
                        </a:rPr>
                        <a:t>Етапна цел 2018 г.</a:t>
                      </a:r>
                      <a:endParaRPr lang="bg-BG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2400" dirty="0" smtClean="0">
                          <a:solidFill>
                            <a:schemeClr val="bg1"/>
                          </a:solidFill>
                        </a:rPr>
                        <a:t>Промяна етапна цел</a:t>
                      </a:r>
                    </a:p>
                    <a:p>
                      <a:pPr algn="ctr"/>
                      <a:r>
                        <a:rPr lang="bg-BG" sz="2400" dirty="0" smtClean="0">
                          <a:solidFill>
                            <a:schemeClr val="bg1"/>
                          </a:solidFill>
                        </a:rPr>
                        <a:t>2018 г.</a:t>
                      </a:r>
                      <a:endParaRPr lang="bg-BG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2400" dirty="0" smtClean="0">
                          <a:solidFill>
                            <a:schemeClr val="bg1"/>
                          </a:solidFill>
                        </a:rPr>
                        <a:t>Целева стойност</a:t>
                      </a:r>
                    </a:p>
                    <a:p>
                      <a:pPr algn="ctr"/>
                      <a:r>
                        <a:rPr lang="bg-BG" sz="2400" dirty="0" smtClean="0">
                          <a:solidFill>
                            <a:schemeClr val="bg1"/>
                          </a:solidFill>
                        </a:rPr>
                        <a:t> 2023 г.</a:t>
                      </a:r>
                      <a:endParaRPr lang="bg-BG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2400" dirty="0" smtClean="0">
                          <a:solidFill>
                            <a:schemeClr val="bg1"/>
                          </a:solidFill>
                        </a:rPr>
                        <a:t>Промяна целева стойност 2023</a:t>
                      </a:r>
                      <a:r>
                        <a:rPr lang="bg-BG" sz="2400" baseline="0" dirty="0" smtClean="0">
                          <a:solidFill>
                            <a:schemeClr val="bg1"/>
                          </a:solidFill>
                        </a:rPr>
                        <a:t> г.</a:t>
                      </a:r>
                      <a:endParaRPr lang="bg-BG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2727982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err="1" smtClean="0"/>
                        <a:t>Студенти</a:t>
                      </a:r>
                      <a:r>
                        <a:rPr lang="ru-RU" sz="2400" dirty="0" smtClean="0"/>
                        <a:t>, </a:t>
                      </a:r>
                      <a:r>
                        <a:rPr lang="ru-RU" sz="2400" dirty="0" err="1" smtClean="0"/>
                        <a:t>обучаващи</a:t>
                      </a:r>
                      <a:r>
                        <a:rPr lang="ru-RU" sz="2400" dirty="0" smtClean="0"/>
                        <a:t> се в </a:t>
                      </a:r>
                      <a:r>
                        <a:rPr lang="ru-RU" sz="2400" dirty="0" err="1" smtClean="0"/>
                        <a:t>област</a:t>
                      </a:r>
                      <a:r>
                        <a:rPr lang="ru-RU" sz="2400" dirty="0" smtClean="0"/>
                        <a:t> на </a:t>
                      </a:r>
                      <a:r>
                        <a:rPr lang="ru-RU" sz="2400" dirty="0" err="1" smtClean="0"/>
                        <a:t>висше</a:t>
                      </a:r>
                      <a:r>
                        <a:rPr lang="ru-RU" sz="2400" dirty="0" smtClean="0"/>
                        <a:t> образование „педагогически науки“</a:t>
                      </a:r>
                    </a:p>
                    <a:p>
                      <a:pPr algn="ctr"/>
                      <a:endParaRPr lang="ru-RU" sz="2400" dirty="0" smtClean="0"/>
                    </a:p>
                    <a:p>
                      <a:pPr algn="ctr"/>
                      <a:endParaRPr lang="bg-BG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dirty="0" smtClean="0"/>
                    </a:p>
                    <a:p>
                      <a:pPr algn="ctr"/>
                      <a:endParaRPr lang="bg-BG" sz="2400" dirty="0" smtClean="0"/>
                    </a:p>
                    <a:p>
                      <a:pPr algn="ctr"/>
                      <a:r>
                        <a:rPr lang="bg-BG" sz="2400" dirty="0" smtClean="0"/>
                        <a:t>21 000</a:t>
                      </a:r>
                      <a:endParaRPr lang="bg-BG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bg-BG" sz="24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bg-BG" sz="2400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bg-BG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dirty="0" smtClean="0"/>
                    </a:p>
                    <a:p>
                      <a:pPr algn="ctr"/>
                      <a:endParaRPr lang="bg-BG" sz="2400" dirty="0" smtClean="0"/>
                    </a:p>
                    <a:p>
                      <a:pPr algn="ctr"/>
                      <a:r>
                        <a:rPr lang="bg-BG" sz="2400" dirty="0" smtClean="0"/>
                        <a:t>28 000</a:t>
                      </a:r>
                      <a:endParaRPr lang="bg-BG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bg-BG" sz="24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bg-BG" sz="24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bg-BG" sz="2400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bg-BG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64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8800" y="1029942"/>
            <a:ext cx="10674614" cy="727364"/>
          </a:xfrm>
        </p:spPr>
        <p:txBody>
          <a:bodyPr>
            <a:normAutofit fontScale="90000"/>
          </a:bodyPr>
          <a:lstStyle/>
          <a:p>
            <a:pPr algn="ctr"/>
            <a:r>
              <a:rPr lang="bg-BG" dirty="0" smtClean="0"/>
              <a:t>Приоритетна ос 2 – предложения за отпадане на индикатори</a:t>
            </a:r>
            <a:endParaRPr lang="bg-BG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543584619"/>
              </p:ext>
            </p:extLst>
          </p:nvPr>
        </p:nvGraphicFramePr>
        <p:xfrm>
          <a:off x="155864" y="1757306"/>
          <a:ext cx="11876808" cy="5065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19836"/>
                <a:gridCol w="1836615"/>
                <a:gridCol w="1420357"/>
              </a:tblGrid>
              <a:tr h="347074"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Наименование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Изпълнение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Резултат</a:t>
                      </a:r>
                      <a:endParaRPr lang="bg-BG" sz="2000" dirty="0"/>
                    </a:p>
                  </a:txBody>
                  <a:tcPr/>
                </a:tc>
              </a:tr>
              <a:tr h="347074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Лица, </a:t>
                      </a:r>
                      <a:r>
                        <a:rPr lang="ru-RU" sz="2000" dirty="0" err="1" smtClean="0"/>
                        <a:t>желаещи</a:t>
                      </a:r>
                      <a:r>
                        <a:rPr lang="ru-RU" sz="2000" dirty="0" smtClean="0"/>
                        <a:t> да </a:t>
                      </a:r>
                      <a:r>
                        <a:rPr lang="ru-RU" sz="2000" dirty="0" err="1" smtClean="0"/>
                        <a:t>валидират</a:t>
                      </a:r>
                      <a:r>
                        <a:rPr lang="ru-RU" sz="2000" dirty="0" smtClean="0"/>
                        <a:t> знания, умения и</a:t>
                      </a:r>
                      <a:r>
                        <a:rPr lang="en-US" sz="2000" dirty="0" smtClean="0"/>
                        <a:t> </a:t>
                      </a:r>
                      <a:r>
                        <a:rPr lang="ru-RU" sz="2000" dirty="0" smtClean="0"/>
                        <a:t>компетентности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Да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Не</a:t>
                      </a:r>
                      <a:endParaRPr lang="bg-BG" sz="2000" dirty="0"/>
                    </a:p>
                  </a:txBody>
                  <a:tcPr/>
                </a:tc>
              </a:tr>
              <a:tr h="607379">
                <a:tc>
                  <a:txBody>
                    <a:bodyPr/>
                    <a:lstStyle/>
                    <a:p>
                      <a:r>
                        <a:rPr lang="ru-RU" sz="2000" dirty="0" err="1" smtClean="0"/>
                        <a:t>Дял</a:t>
                      </a:r>
                      <a:r>
                        <a:rPr lang="ru-RU" sz="2000" dirty="0" smtClean="0"/>
                        <a:t> на </a:t>
                      </a:r>
                      <a:r>
                        <a:rPr lang="ru-RU" sz="2000" dirty="0" err="1" smtClean="0"/>
                        <a:t>лицата</a:t>
                      </a:r>
                      <a:r>
                        <a:rPr lang="ru-RU" sz="2000" dirty="0" smtClean="0"/>
                        <a:t>, от </a:t>
                      </a:r>
                      <a:r>
                        <a:rPr lang="ru-RU" sz="2000" dirty="0" err="1" smtClean="0"/>
                        <a:t>включените</a:t>
                      </a:r>
                      <a:r>
                        <a:rPr lang="ru-RU" sz="2000" dirty="0" smtClean="0"/>
                        <a:t> в </a:t>
                      </a:r>
                      <a:r>
                        <a:rPr lang="ru-RU" sz="2000" dirty="0" err="1" smtClean="0"/>
                        <a:t>дейности</a:t>
                      </a:r>
                      <a:r>
                        <a:rPr lang="ru-RU" sz="2000" dirty="0" smtClean="0"/>
                        <a:t> по ОП, </a:t>
                      </a:r>
                      <a:r>
                        <a:rPr lang="ru-RU" sz="2000" dirty="0" err="1" smtClean="0"/>
                        <a:t>валидирали</a:t>
                      </a:r>
                      <a:r>
                        <a:rPr lang="ru-RU" sz="2000" dirty="0" smtClean="0"/>
                        <a:t> знания, умения и компетентности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Не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Да</a:t>
                      </a:r>
                      <a:endParaRPr lang="bg-BG" sz="2000" dirty="0"/>
                    </a:p>
                  </a:txBody>
                  <a:tcPr/>
                </a:tc>
              </a:tr>
              <a:tr h="445690">
                <a:tc>
                  <a:txBody>
                    <a:bodyPr/>
                    <a:lstStyle/>
                    <a:p>
                      <a:r>
                        <a:rPr lang="ru-RU" sz="2000" dirty="0" err="1" smtClean="0"/>
                        <a:t>Групов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нетен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коефициент</a:t>
                      </a:r>
                      <a:r>
                        <a:rPr lang="ru-RU" sz="2000" dirty="0" smtClean="0"/>
                        <a:t> на </a:t>
                      </a:r>
                      <a:r>
                        <a:rPr lang="ru-RU" sz="2000" dirty="0" err="1" smtClean="0"/>
                        <a:t>записване</a:t>
                      </a:r>
                      <a:r>
                        <a:rPr lang="ru-RU" sz="2000" dirty="0" smtClean="0"/>
                        <a:t> в </a:t>
                      </a:r>
                      <a:r>
                        <a:rPr lang="ru-RU" sz="2000" dirty="0" err="1" smtClean="0"/>
                        <a:t>отделните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етапи</a:t>
                      </a:r>
                      <a:r>
                        <a:rPr lang="ru-RU" sz="2000" dirty="0" smtClean="0"/>
                        <a:t> на образование-</a:t>
                      </a:r>
                      <a:r>
                        <a:rPr lang="ru-RU" sz="2000" dirty="0" err="1" smtClean="0"/>
                        <a:t>начален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етап</a:t>
                      </a:r>
                      <a:endParaRPr lang="bg-BG" sz="2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Не</a:t>
                      </a:r>
                      <a:endParaRPr lang="bg-BG" sz="2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Да</a:t>
                      </a:r>
                      <a:endParaRPr lang="bg-BG" sz="20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104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"</a:t>
                      </a:r>
                      <a:r>
                        <a:rPr lang="ru-RU" sz="2000" dirty="0" err="1" smtClean="0"/>
                        <a:t>Групов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нетен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коефициент</a:t>
                      </a:r>
                      <a:r>
                        <a:rPr lang="ru-RU" sz="2000" dirty="0" smtClean="0"/>
                        <a:t> на </a:t>
                      </a:r>
                      <a:r>
                        <a:rPr lang="ru-RU" sz="2000" dirty="0" err="1" smtClean="0"/>
                        <a:t>записване</a:t>
                      </a:r>
                      <a:r>
                        <a:rPr lang="en-US" sz="2000" dirty="0" smtClean="0"/>
                        <a:t> </a:t>
                      </a:r>
                      <a:r>
                        <a:rPr lang="ru-RU" sz="2000" dirty="0" smtClean="0"/>
                        <a:t>в </a:t>
                      </a:r>
                      <a:r>
                        <a:rPr lang="ru-RU" sz="2000" dirty="0" err="1" smtClean="0"/>
                        <a:t>отделните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етапи</a:t>
                      </a:r>
                      <a:r>
                        <a:rPr lang="ru-RU" sz="2000" dirty="0" smtClean="0"/>
                        <a:t> на образование -</a:t>
                      </a:r>
                      <a:r>
                        <a:rPr lang="ru-RU" sz="2000" dirty="0" err="1" smtClean="0"/>
                        <a:t>прогимназиален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етап</a:t>
                      </a:r>
                      <a:r>
                        <a:rPr lang="ru-RU" sz="2000" dirty="0" smtClean="0"/>
                        <a:t>"</a:t>
                      </a:r>
                      <a:endParaRPr lang="bg-BG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Не</a:t>
                      </a:r>
                      <a:endParaRPr lang="bg-BG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Да</a:t>
                      </a:r>
                      <a:endParaRPr lang="bg-BG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223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"</a:t>
                      </a:r>
                      <a:r>
                        <a:rPr lang="ru-RU" sz="2000" dirty="0" err="1" smtClean="0"/>
                        <a:t>Групов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нетенкоефициент</a:t>
                      </a:r>
                      <a:r>
                        <a:rPr lang="ru-RU" sz="2000" dirty="0" smtClean="0"/>
                        <a:t> на </a:t>
                      </a:r>
                      <a:r>
                        <a:rPr lang="ru-RU" sz="2000" dirty="0" err="1" smtClean="0"/>
                        <a:t>записване</a:t>
                      </a:r>
                      <a:r>
                        <a:rPr lang="ru-RU" sz="2000" dirty="0" smtClean="0"/>
                        <a:t> в </a:t>
                      </a:r>
                      <a:r>
                        <a:rPr lang="ru-RU" sz="2000" dirty="0" err="1" smtClean="0"/>
                        <a:t>отделните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етапи</a:t>
                      </a:r>
                      <a:r>
                        <a:rPr lang="ru-RU" sz="2000" dirty="0" smtClean="0"/>
                        <a:t> на образование -</a:t>
                      </a:r>
                      <a:r>
                        <a:rPr lang="ru-RU" sz="2000" dirty="0" err="1" smtClean="0"/>
                        <a:t>гимназиален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етап</a:t>
                      </a:r>
                      <a:r>
                        <a:rPr lang="ru-RU" sz="2000" dirty="0" smtClean="0"/>
                        <a:t>"</a:t>
                      </a:r>
                      <a:endParaRPr lang="bg-BG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Не</a:t>
                      </a:r>
                      <a:endParaRPr lang="bg-BG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Да</a:t>
                      </a:r>
                      <a:endParaRPr lang="bg-BG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120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"</a:t>
                      </a:r>
                      <a:r>
                        <a:rPr lang="ru-RU" sz="2000" dirty="0" err="1" smtClean="0"/>
                        <a:t>Групов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нетен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коефициент</a:t>
                      </a:r>
                      <a:r>
                        <a:rPr lang="ru-RU" sz="2000" dirty="0" smtClean="0"/>
                        <a:t> на </a:t>
                      </a:r>
                      <a:r>
                        <a:rPr lang="ru-RU" sz="2000" dirty="0" err="1" smtClean="0"/>
                        <a:t>записванев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отделните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етапи</a:t>
                      </a:r>
                      <a:r>
                        <a:rPr lang="ru-RU" sz="2000" dirty="0" smtClean="0"/>
                        <a:t> на образование -</a:t>
                      </a:r>
                      <a:r>
                        <a:rPr lang="ru-RU" sz="2000" dirty="0" err="1" smtClean="0"/>
                        <a:t>професионално</a:t>
                      </a:r>
                      <a:r>
                        <a:rPr lang="ru-RU" sz="2000" dirty="0" smtClean="0"/>
                        <a:t> обучение"</a:t>
                      </a:r>
                      <a:endParaRPr lang="bg-BG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Не</a:t>
                      </a:r>
                      <a:endParaRPr lang="bg-BG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Да</a:t>
                      </a:r>
                      <a:endParaRPr lang="bg-BG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823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"</a:t>
                      </a:r>
                      <a:r>
                        <a:rPr lang="ru-RU" sz="2000" dirty="0" err="1" smtClean="0"/>
                        <a:t>Студенти</a:t>
                      </a:r>
                      <a:r>
                        <a:rPr lang="ru-RU" sz="2000" dirty="0" smtClean="0"/>
                        <a:t>, </a:t>
                      </a:r>
                      <a:r>
                        <a:rPr lang="ru-RU" sz="2000" dirty="0" err="1" smtClean="0"/>
                        <a:t>обучаващи</a:t>
                      </a:r>
                      <a:r>
                        <a:rPr lang="ru-RU" sz="2000" dirty="0" smtClean="0"/>
                        <a:t> се в </a:t>
                      </a:r>
                      <a:r>
                        <a:rPr lang="ru-RU" sz="2000" dirty="0" err="1" smtClean="0"/>
                        <a:t>техническиспециалности</a:t>
                      </a:r>
                      <a:r>
                        <a:rPr lang="ru-RU" sz="2000" dirty="0" smtClean="0"/>
                        <a:t> от </a:t>
                      </a:r>
                      <a:r>
                        <a:rPr lang="ru-RU" sz="2000" dirty="0" err="1" smtClean="0"/>
                        <a:t>включените</a:t>
                      </a:r>
                      <a:r>
                        <a:rPr lang="ru-RU" sz="2000" dirty="0" smtClean="0"/>
                        <a:t> в </a:t>
                      </a:r>
                      <a:r>
                        <a:rPr lang="ru-RU" sz="2000" dirty="0" err="1" smtClean="0"/>
                        <a:t>дейности</a:t>
                      </a:r>
                      <a:r>
                        <a:rPr lang="ru-RU" sz="2000" dirty="0" smtClean="0"/>
                        <a:t> по ОП"</a:t>
                      </a:r>
                      <a:endParaRPr lang="bg-BG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Не</a:t>
                      </a:r>
                      <a:endParaRPr lang="bg-BG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Да</a:t>
                      </a:r>
                      <a:endParaRPr lang="bg-BG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73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Приоритетна ос 2 – преформулиране на индикатори</a:t>
            </a:r>
            <a:endParaRPr lang="bg-BG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628482344"/>
              </p:ext>
            </p:extLst>
          </p:nvPr>
        </p:nvGraphicFramePr>
        <p:xfrm>
          <a:off x="836613" y="2155825"/>
          <a:ext cx="10058400" cy="423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9200"/>
                <a:gridCol w="5029200"/>
              </a:tblGrid>
              <a:tr h="370840"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Индикатор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Предложение</a:t>
                      </a:r>
                      <a:r>
                        <a:rPr lang="bg-BG" sz="2000" baseline="0" dirty="0" smtClean="0"/>
                        <a:t> за промяна</a:t>
                      </a:r>
                      <a:endParaRPr lang="bg-BG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"</a:t>
                      </a:r>
                      <a:r>
                        <a:rPr lang="ru-RU" sz="2000" dirty="0" err="1" smtClean="0"/>
                        <a:t>Намаление</a:t>
                      </a:r>
                      <a:r>
                        <a:rPr lang="ru-RU" sz="2000" dirty="0" smtClean="0"/>
                        <a:t> на дела </a:t>
                      </a:r>
                      <a:r>
                        <a:rPr lang="ru-RU" sz="2000" dirty="0" err="1" smtClean="0"/>
                        <a:t>напреждевременно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напусналите</a:t>
                      </a:r>
                      <a:r>
                        <a:rPr lang="ru-RU" sz="2000" dirty="0" smtClean="0"/>
                        <a:t> училище(ПНУ) от </a:t>
                      </a:r>
                      <a:r>
                        <a:rPr lang="ru-RU" sz="2000" dirty="0" err="1" smtClean="0"/>
                        <a:t>лицата</a:t>
                      </a:r>
                      <a:r>
                        <a:rPr lang="ru-RU" sz="2000" dirty="0" smtClean="0"/>
                        <a:t> на </a:t>
                      </a:r>
                      <a:r>
                        <a:rPr lang="ru-RU" sz="2000" dirty="0" err="1" smtClean="0"/>
                        <a:t>възраст</a:t>
                      </a:r>
                      <a:r>
                        <a:rPr lang="ru-RU" sz="2000" dirty="0" smtClean="0"/>
                        <a:t> между 18 и 24 г., </a:t>
                      </a:r>
                      <a:r>
                        <a:rPr lang="ru-RU" sz="2000" dirty="0" err="1" smtClean="0"/>
                        <a:t>включени</a:t>
                      </a:r>
                      <a:r>
                        <a:rPr lang="ru-RU" sz="2000" dirty="0" smtClean="0"/>
                        <a:t> в </a:t>
                      </a:r>
                      <a:r>
                        <a:rPr lang="ru-RU" sz="2000" dirty="0" err="1" smtClean="0"/>
                        <a:t>дейности</a:t>
                      </a:r>
                      <a:r>
                        <a:rPr lang="ru-RU" sz="2000" dirty="0" smtClean="0"/>
                        <a:t> по ОП"</a:t>
                      </a:r>
                    </a:p>
                    <a:p>
                      <a:endParaRPr lang="ru-RU" sz="2000" dirty="0" smtClean="0"/>
                    </a:p>
                    <a:p>
                      <a:endParaRPr lang="ru-RU" sz="2000" dirty="0" smtClean="0"/>
                    </a:p>
                    <a:p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„Относителен </a:t>
                      </a:r>
                      <a:r>
                        <a:rPr lang="ru-RU" sz="2000" dirty="0" err="1" smtClean="0"/>
                        <a:t>дял</a:t>
                      </a:r>
                      <a:r>
                        <a:rPr lang="ru-RU" sz="2000" dirty="0" smtClean="0"/>
                        <a:t> на </a:t>
                      </a:r>
                      <a:r>
                        <a:rPr lang="ru-RU" sz="2000" dirty="0" err="1" smtClean="0"/>
                        <a:t>учениците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напуснали</a:t>
                      </a:r>
                      <a:r>
                        <a:rPr lang="ru-RU" sz="2000" dirty="0" smtClean="0"/>
                        <a:t> по </a:t>
                      </a:r>
                      <a:r>
                        <a:rPr lang="ru-RU" sz="2000" dirty="0" err="1" smtClean="0"/>
                        <a:t>необективни</a:t>
                      </a:r>
                      <a:r>
                        <a:rPr lang="ru-RU" sz="2000" dirty="0" smtClean="0"/>
                        <a:t> причини </a:t>
                      </a:r>
                      <a:r>
                        <a:rPr lang="ru-RU" sz="2000" dirty="0" err="1" smtClean="0"/>
                        <a:t>формалното</a:t>
                      </a:r>
                      <a:r>
                        <a:rPr lang="ru-RU" sz="2000" dirty="0" smtClean="0"/>
                        <a:t> образование от </a:t>
                      </a:r>
                      <a:r>
                        <a:rPr lang="ru-RU" sz="2000" dirty="0" err="1" smtClean="0"/>
                        <a:t>общия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брой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ученици</a:t>
                      </a:r>
                      <a:r>
                        <a:rPr lang="ru-RU" sz="2000" dirty="0" smtClean="0"/>
                        <a:t>“. </a:t>
                      </a:r>
                      <a:endParaRPr lang="bg-BG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"</a:t>
                      </a:r>
                      <a:r>
                        <a:rPr lang="ru-RU" sz="2000" dirty="0" err="1" smtClean="0"/>
                        <a:t>Дял</a:t>
                      </a:r>
                      <a:r>
                        <a:rPr lang="ru-RU" sz="2000" dirty="0" smtClean="0"/>
                        <a:t> на </a:t>
                      </a:r>
                      <a:r>
                        <a:rPr lang="ru-RU" sz="2000" dirty="0" err="1" smtClean="0"/>
                        <a:t>учениците</a:t>
                      </a:r>
                      <a:r>
                        <a:rPr lang="ru-RU" sz="2000" dirty="0" smtClean="0"/>
                        <a:t> в </a:t>
                      </a:r>
                      <a:r>
                        <a:rPr lang="ru-RU" sz="2000" dirty="0" err="1" smtClean="0"/>
                        <a:t>гимназиален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етап,обучаващи</a:t>
                      </a:r>
                      <a:r>
                        <a:rPr lang="ru-RU" sz="2000" dirty="0" smtClean="0"/>
                        <a:t> се в </a:t>
                      </a:r>
                      <a:r>
                        <a:rPr lang="ru-RU" sz="2000" dirty="0" err="1" smtClean="0"/>
                        <a:t>професионални</a:t>
                      </a:r>
                      <a:r>
                        <a:rPr lang="ru-RU" sz="2000" dirty="0" smtClean="0"/>
                        <a:t> гимназии от </a:t>
                      </a:r>
                      <a:r>
                        <a:rPr lang="ru-RU" sz="2000" dirty="0" err="1" smtClean="0"/>
                        <a:t>включените</a:t>
                      </a:r>
                      <a:r>
                        <a:rPr lang="ru-RU" sz="2000" dirty="0" smtClean="0"/>
                        <a:t> в </a:t>
                      </a:r>
                      <a:r>
                        <a:rPr lang="ru-RU" sz="2000" dirty="0" err="1" smtClean="0"/>
                        <a:t>дейности</a:t>
                      </a:r>
                      <a:r>
                        <a:rPr lang="ru-RU" sz="2000" dirty="0" smtClean="0"/>
                        <a:t> по ОП"</a:t>
                      </a:r>
                    </a:p>
                    <a:p>
                      <a:endParaRPr lang="ru-RU" sz="2000" dirty="0" smtClean="0"/>
                    </a:p>
                    <a:p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"</a:t>
                      </a:r>
                      <a:r>
                        <a:rPr lang="ru-RU" sz="2000" dirty="0" err="1" smtClean="0"/>
                        <a:t>Дял</a:t>
                      </a:r>
                      <a:r>
                        <a:rPr lang="ru-RU" sz="2000" dirty="0" smtClean="0"/>
                        <a:t> на </a:t>
                      </a:r>
                      <a:r>
                        <a:rPr lang="ru-RU" sz="2000" dirty="0" err="1" smtClean="0"/>
                        <a:t>учениците</a:t>
                      </a:r>
                      <a:r>
                        <a:rPr lang="ru-RU" sz="2000" dirty="0" smtClean="0"/>
                        <a:t> в </a:t>
                      </a:r>
                      <a:r>
                        <a:rPr lang="ru-RU" sz="2000" dirty="0" err="1" smtClean="0"/>
                        <a:t>гимназиалните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етапи</a:t>
                      </a:r>
                      <a:r>
                        <a:rPr lang="ru-RU" sz="2000" dirty="0" smtClean="0"/>
                        <a:t>, </a:t>
                      </a:r>
                      <a:r>
                        <a:rPr lang="ru-RU" sz="2000" dirty="0" err="1" smtClean="0"/>
                        <a:t>обучаващи</a:t>
                      </a:r>
                      <a:r>
                        <a:rPr lang="ru-RU" sz="2000" dirty="0" smtClean="0"/>
                        <a:t> се в </a:t>
                      </a:r>
                      <a:r>
                        <a:rPr lang="ru-RU" sz="2000" dirty="0" err="1" smtClean="0"/>
                        <a:t>професионални</a:t>
                      </a:r>
                      <a:r>
                        <a:rPr lang="ru-RU" sz="2000" dirty="0" smtClean="0"/>
                        <a:t> гимназии и </a:t>
                      </a:r>
                      <a:r>
                        <a:rPr lang="ru-RU" sz="2000" dirty="0" err="1" smtClean="0"/>
                        <a:t>паралелки</a:t>
                      </a:r>
                      <a:r>
                        <a:rPr lang="ru-RU" sz="2000" dirty="0" smtClean="0"/>
                        <a:t>"</a:t>
                      </a:r>
                    </a:p>
                    <a:p>
                      <a:endParaRPr lang="bg-BG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05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Промяна на технически грешки в индикатори по ОП</a:t>
            </a:r>
            <a:endParaRPr lang="bg-BG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220457148"/>
              </p:ext>
            </p:extLst>
          </p:nvPr>
        </p:nvGraphicFramePr>
        <p:xfrm>
          <a:off x="836611" y="2155825"/>
          <a:ext cx="10373580" cy="4447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5189"/>
                <a:gridCol w="3403600"/>
                <a:gridCol w="2241396"/>
                <a:gridCol w="2593395"/>
              </a:tblGrid>
              <a:tr h="545623"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Приоритетна ос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Индикатор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Стойност 2023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2000" dirty="0" smtClean="0"/>
                        <a:t>Корекция</a:t>
                      </a:r>
                      <a:endParaRPr lang="bg-BG" sz="2000" dirty="0"/>
                    </a:p>
                  </a:txBody>
                  <a:tcPr/>
                </a:tc>
              </a:tr>
              <a:tr h="2556205">
                <a:tc>
                  <a:txBody>
                    <a:bodyPr/>
                    <a:lstStyle/>
                    <a:p>
                      <a:pPr algn="ctr"/>
                      <a:r>
                        <a:rPr lang="bg-BG" sz="2000" dirty="0" smtClean="0"/>
                        <a:t>1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err="1" smtClean="0"/>
                        <a:t>Научни</a:t>
                      </a:r>
                      <a:r>
                        <a:rPr lang="ru-RU" sz="2000" dirty="0" smtClean="0"/>
                        <a:t> публикации сред </a:t>
                      </a:r>
                      <a:r>
                        <a:rPr lang="ru-RU" sz="2000" dirty="0" smtClean="0">
                          <a:solidFill>
                            <a:srgbClr val="FF0000"/>
                          </a:solidFill>
                        </a:rPr>
                        <a:t>10-те </a:t>
                      </a:r>
                      <a:r>
                        <a:rPr lang="ru-RU" sz="2000" dirty="0" err="1" smtClean="0">
                          <a:solidFill>
                            <a:srgbClr val="FF0000"/>
                          </a:solidFill>
                        </a:rPr>
                        <a:t>най-</a:t>
                      </a:r>
                      <a:r>
                        <a:rPr lang="ru-RU" sz="2000" dirty="0" err="1" smtClean="0"/>
                        <a:t>цитирани</a:t>
                      </a:r>
                      <a:r>
                        <a:rPr lang="ru-RU" sz="2000" dirty="0" smtClean="0"/>
                        <a:t> по </a:t>
                      </a:r>
                      <a:r>
                        <a:rPr lang="ru-RU" sz="2000" dirty="0" err="1" smtClean="0"/>
                        <a:t>приоритетните</a:t>
                      </a:r>
                      <a:r>
                        <a:rPr lang="ru-RU" sz="2000" dirty="0" smtClean="0"/>
                        <a:t> области на ИСИС</a:t>
                      </a:r>
                    </a:p>
                    <a:p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bg-BG" sz="2000" dirty="0" smtClean="0"/>
                    </a:p>
                    <a:p>
                      <a:pPr algn="ctr"/>
                      <a:r>
                        <a:rPr lang="bg-BG" sz="2000" dirty="0" smtClean="0"/>
                        <a:t>4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err="1" smtClean="0"/>
                        <a:t>Научни</a:t>
                      </a:r>
                      <a:r>
                        <a:rPr lang="ru-RU" sz="2000" dirty="0" smtClean="0"/>
                        <a:t> публикации сред </a:t>
                      </a:r>
                      <a:r>
                        <a:rPr lang="ru-RU" sz="2000" dirty="0" smtClean="0">
                          <a:solidFill>
                            <a:srgbClr val="FF0000"/>
                          </a:solidFill>
                        </a:rPr>
                        <a:t>10-те % </a:t>
                      </a:r>
                      <a:r>
                        <a:rPr lang="ru-RU" sz="2000" dirty="0" err="1" smtClean="0">
                          <a:solidFill>
                            <a:srgbClr val="FF0000"/>
                          </a:solidFill>
                        </a:rPr>
                        <a:t>най</a:t>
                      </a:r>
                      <a:r>
                        <a:rPr lang="ru-RU" sz="2000" dirty="0" smtClean="0">
                          <a:solidFill>
                            <a:srgbClr val="FF0000"/>
                          </a:solidFill>
                        </a:rPr>
                        <a:t>- </a:t>
                      </a:r>
                      <a:r>
                        <a:rPr lang="ru-RU" sz="2000" dirty="0" err="1" smtClean="0"/>
                        <a:t>цитирани</a:t>
                      </a:r>
                      <a:r>
                        <a:rPr lang="ru-RU" sz="2000" dirty="0" smtClean="0"/>
                        <a:t> по </a:t>
                      </a:r>
                      <a:r>
                        <a:rPr lang="ru-RU" sz="2000" dirty="0" err="1" smtClean="0"/>
                        <a:t>приоритетните</a:t>
                      </a:r>
                      <a:r>
                        <a:rPr lang="ru-RU" sz="2000" dirty="0" smtClean="0"/>
                        <a:t> области на ИСИС</a:t>
                      </a:r>
                    </a:p>
                    <a:p>
                      <a:endParaRPr lang="bg-BG" sz="2000" dirty="0"/>
                    </a:p>
                  </a:txBody>
                  <a:tcPr/>
                </a:tc>
              </a:tr>
              <a:tr h="1345371">
                <a:tc>
                  <a:txBody>
                    <a:bodyPr/>
                    <a:lstStyle/>
                    <a:p>
                      <a:pPr algn="ctr"/>
                      <a:r>
                        <a:rPr lang="bg-BG" sz="2000" dirty="0" smtClean="0"/>
                        <a:t>2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err="1" smtClean="0"/>
                        <a:t>Ученици</a:t>
                      </a:r>
                      <a:r>
                        <a:rPr lang="ru-RU" sz="2000" dirty="0" smtClean="0"/>
                        <a:t>, </a:t>
                      </a:r>
                      <a:r>
                        <a:rPr lang="ru-RU" sz="2000" dirty="0" err="1" smtClean="0"/>
                        <a:t>обхванати</a:t>
                      </a:r>
                      <a:r>
                        <a:rPr lang="ru-RU" sz="2000" dirty="0" smtClean="0"/>
                        <a:t> от </a:t>
                      </a:r>
                      <a:r>
                        <a:rPr lang="ru-RU" sz="2000" dirty="0" err="1" smtClean="0"/>
                        <a:t>дейности</a:t>
                      </a:r>
                      <a:r>
                        <a:rPr lang="ru-RU" sz="2000" dirty="0" smtClean="0"/>
                        <a:t> за </a:t>
                      </a:r>
                      <a:r>
                        <a:rPr lang="ru-RU" sz="2000" dirty="0" err="1" smtClean="0"/>
                        <a:t>кариерно</a:t>
                      </a:r>
                      <a:r>
                        <a:rPr lang="ru-RU" sz="2000" dirty="0" smtClean="0"/>
                        <a:t> </a:t>
                      </a:r>
                      <a:r>
                        <a:rPr lang="ru-RU" sz="2000" dirty="0" err="1" smtClean="0"/>
                        <a:t>ориентиране</a:t>
                      </a:r>
                      <a:r>
                        <a:rPr lang="ru-RU" sz="2000" dirty="0" smtClean="0"/>
                        <a:t> по ОП</a:t>
                      </a:r>
                      <a:endParaRPr lang="bg-BG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2000" dirty="0" smtClean="0">
                          <a:solidFill>
                            <a:srgbClr val="FF0000"/>
                          </a:solidFill>
                        </a:rPr>
                        <a:t>200</a:t>
                      </a:r>
                      <a:r>
                        <a:rPr lang="bg-BG" sz="2000" baseline="0" dirty="0" smtClean="0">
                          <a:solidFill>
                            <a:srgbClr val="FF0000"/>
                          </a:solidFill>
                        </a:rPr>
                        <a:t> 000</a:t>
                      </a:r>
                      <a:endParaRPr lang="bg-BG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2000" dirty="0" smtClean="0">
                          <a:solidFill>
                            <a:srgbClr val="FF0000"/>
                          </a:solidFill>
                        </a:rPr>
                        <a:t>160 000</a:t>
                      </a:r>
                      <a:endParaRPr lang="bg-BG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42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bg-BG" dirty="0" smtClean="0"/>
          </a:p>
          <a:p>
            <a:pPr algn="just"/>
            <a:endParaRPr lang="en-GB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g-BG" sz="3200" b="1" dirty="0" smtClean="0">
                <a:cs typeface="Times New Roman" panose="02020603050405020304" pitchFamily="18" charset="0"/>
              </a:rPr>
              <a:t>БЛАГОДАРЯ ЗА ВНИМАНИЕТО!</a:t>
            </a:r>
            <a:endParaRPr lang="bg-BG" sz="3200" b="1" dirty="0"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13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4101</TotalTime>
  <Words>639</Words>
  <Application>Microsoft Office PowerPoint</Application>
  <PresentationFormat>Widescreen</PresentationFormat>
  <Paragraphs>181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Calibri Light</vt:lpstr>
      <vt:lpstr>Times New Roman</vt:lpstr>
      <vt:lpstr>Retrospect</vt:lpstr>
      <vt:lpstr>Предложения за промяна на Оперативна програма „Наука и образование за интелигентен растеж (2014-2020)“</vt:lpstr>
      <vt:lpstr>Приоритетна ос 1 „Научни изследвания и технологично развитие“- Промяна в рамка на изпълнението</vt:lpstr>
      <vt:lpstr>Финансови бюджетни кредити от всеки фонд</vt:lpstr>
      <vt:lpstr>Приоритетна ос 2 „Образование и учене през целия живот“- промяна в рамка на изпълнението</vt:lpstr>
      <vt:lpstr>Приоритетна ос 2 – предложения за отпадане на индикатори</vt:lpstr>
      <vt:lpstr>Приоритетна ос 2 – преформулиране на индикатори</vt:lpstr>
      <vt:lpstr>Промяна на технически грешки в индикатори по ОП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Svetomira G Kaloyanova</dc:creator>
  <cp:lastModifiedBy>Ivan Popov</cp:lastModifiedBy>
  <cp:revision>291</cp:revision>
  <cp:lastPrinted>2017-07-22T14:43:57Z</cp:lastPrinted>
  <dcterms:created xsi:type="dcterms:W3CDTF">2016-05-13T12:08:51Z</dcterms:created>
  <dcterms:modified xsi:type="dcterms:W3CDTF">2018-05-17T17:01:30Z</dcterms:modified>
</cp:coreProperties>
</file>