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1"/>
  </p:notesMasterIdLst>
  <p:handoutMasterIdLst>
    <p:handoutMasterId r:id="rId52"/>
  </p:handoutMasterIdLst>
  <p:sldIdLst>
    <p:sldId id="263" r:id="rId2"/>
    <p:sldId id="366" r:id="rId3"/>
    <p:sldId id="316" r:id="rId4"/>
    <p:sldId id="311" r:id="rId5"/>
    <p:sldId id="277" r:id="rId6"/>
    <p:sldId id="331" r:id="rId7"/>
    <p:sldId id="398" r:id="rId8"/>
    <p:sldId id="410" r:id="rId9"/>
    <p:sldId id="459" r:id="rId10"/>
    <p:sldId id="427" r:id="rId11"/>
    <p:sldId id="453" r:id="rId12"/>
    <p:sldId id="332" r:id="rId13"/>
    <p:sldId id="379" r:id="rId14"/>
    <p:sldId id="380" r:id="rId15"/>
    <p:sldId id="415" r:id="rId16"/>
    <p:sldId id="416" r:id="rId17"/>
    <p:sldId id="435" r:id="rId18"/>
    <p:sldId id="436" r:id="rId19"/>
    <p:sldId id="439" r:id="rId20"/>
    <p:sldId id="440" r:id="rId21"/>
    <p:sldId id="441" r:id="rId22"/>
    <p:sldId id="432" r:id="rId23"/>
    <p:sldId id="428" r:id="rId24"/>
    <p:sldId id="429" r:id="rId25"/>
    <p:sldId id="430" r:id="rId26"/>
    <p:sldId id="454" r:id="rId27"/>
    <p:sldId id="455" r:id="rId28"/>
    <p:sldId id="444" r:id="rId29"/>
    <p:sldId id="352" r:id="rId30"/>
    <p:sldId id="424" r:id="rId31"/>
    <p:sldId id="353" r:id="rId32"/>
    <p:sldId id="457" r:id="rId33"/>
    <p:sldId id="355" r:id="rId34"/>
    <p:sldId id="356" r:id="rId35"/>
    <p:sldId id="458" r:id="rId36"/>
    <p:sldId id="460" r:id="rId37"/>
    <p:sldId id="461" r:id="rId38"/>
    <p:sldId id="462" r:id="rId39"/>
    <p:sldId id="463" r:id="rId40"/>
    <p:sldId id="464" r:id="rId41"/>
    <p:sldId id="466" r:id="rId42"/>
    <p:sldId id="465" r:id="rId43"/>
    <p:sldId id="357" r:id="rId44"/>
    <p:sldId id="397" r:id="rId45"/>
    <p:sldId id="339" r:id="rId46"/>
    <p:sldId id="340" r:id="rId47"/>
    <p:sldId id="342" r:id="rId48"/>
    <p:sldId id="348" r:id="rId49"/>
    <p:sldId id="362" r:id="rId50"/>
  </p:sldIdLst>
  <p:sldSz cx="9144000" cy="6858000" type="screen4x3"/>
  <p:notesSz cx="6807200" cy="9939338"/>
  <p:defaultTextStyle>
    <a:defPPr>
      <a:defRPr lang="bg-BG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A9E"/>
    <a:srgbClr val="0461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7" autoAdjust="0"/>
    <p:restoredTop sz="91657" autoAdjust="0"/>
  </p:normalViewPr>
  <p:slideViewPr>
    <p:cSldViewPr>
      <p:cViewPr varScale="1">
        <p:scale>
          <a:sx n="100" d="100"/>
          <a:sy n="100" d="100"/>
        </p:scale>
        <p:origin x="169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ECF95-EDE1-4071-9A28-D44ECF4BF0CF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A3A688-0266-4BE7-BCEB-A92090EC74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0857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A5D4D-CF29-4F08-B104-0AFC149843AA}" type="datetimeFigureOut">
              <a:rPr lang="en-US" smtClean="0"/>
              <a:t>6/21/2022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BAEBB-9566-489D-BC78-F89675EB3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8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55E4D-2903-466B-A06E-9034B4283858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CC35B-D93B-4890-9F17-7531BC0C04A8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60A00-9091-4D41-8D81-BA4B38C4221B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15D4E-98FF-48A1-B8D7-2782C14A7614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F7EF4-0151-4E11-9372-99EAB948F98C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CBA73-DF6B-42C5-B1A2-BDCDB23CE3FE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8C2A3-7B7B-4E76-9241-9BD6D1128971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16C95-67D7-4051-BEAE-B119EBECE690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9C43B-EAAD-4674-866A-3D865945DD0A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D07C1-6BA6-40D7-A69C-A7164028CA71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22EE5-0F21-4D70-A630-96EBC38B822A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C0520-6C58-4409-B6DD-18F9E3E7A11D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E199C-4E77-4BCB-8379-7E52B1EED5B2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EC9B8-508E-4780-B8FA-AEF07AD7A551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4A898-4E90-4374-833D-FC45527511DD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E5779-257D-4CFE-886B-BEFD27276829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B514D-55D2-4576-93E3-2C3922D8E7AB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3839D-909D-4610-A355-18C25F9BD567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6B225-F846-43CA-954B-664AB83DF4C4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69761-48AA-4647-9410-0FED84596094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27878-AE6F-4681-ACD2-33C0C8B7DBCE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51C95-8356-49E3-8A88-274D019CF092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0A0D0E-7891-43A0-B9EF-70E67F65A7C0}" type="datetimeFigureOut">
              <a:rPr lang="bg-BG"/>
              <a:pPr>
                <a:defRPr/>
              </a:pPr>
              <a:t>21.6.2022 г.</a:t>
            </a:fld>
            <a:endParaRPr lang="bg-BG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5A76CB-0A98-46C8-A0E5-FF0578432A20}" type="slidenum">
              <a:rPr lang="bg-BG"/>
              <a:pPr>
                <a:defRPr/>
              </a:pPr>
              <a:t>‹#›</a:t>
            </a:fld>
            <a:endParaRPr lang="bg-BG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31" r:id="rId2"/>
    <p:sldLayoutId id="2147483740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41" r:id="rId9"/>
    <p:sldLayoutId id="2147483737" r:id="rId10"/>
    <p:sldLayoutId id="214748373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.jpeg"/><Relationship Id="rId7" Type="http://schemas.openxmlformats.org/officeDocument/2006/relationships/image" Target="../media/image4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emf"/><Relationship Id="rId4" Type="http://schemas.openxmlformats.org/officeDocument/2006/relationships/image" Target="../media/image9.png"/><Relationship Id="rId9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https://www.monitor.bg/bg/a/view/ban-predstavi-v-plovdiv-posledno-pokolenie-tehnologii-za-transfer-na-nauchni-postijenija-v-biznesa-274077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c.europa.eu/regional_policy/en/projects/Bulgaria/a-partnership-between-science-and-business-aims-to-drive-growth-in-bulgaria" TargetMode="External"/><Relationship Id="rId5" Type="http://schemas.openxmlformats.org/officeDocument/2006/relationships/hyperlink" Target="https://darik.bg/evrokomisar-maria-gabriel-be-na-posestenie-v-gabrovo" TargetMode="External"/><Relationship Id="rId4" Type="http://schemas.openxmlformats.org/officeDocument/2006/relationships/hyperlink" Target="https://www.balcanicaucaso.org/eng/Areas/Bulgaria/Science-and-work-how-to-relaunch-Gabrovo-the-Bulgarian-Manchester-217396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ugab.bg/novini/posledni-novini/1546-prepodavateli-ot-tu-gabrovo-sa-litza-na-operativna-programa-nauka-i-obrazovanie-za-inteligenten-rastezh" TargetMode="External"/><Relationship Id="rId5" Type="http://schemas.openxmlformats.org/officeDocument/2006/relationships/hyperlink" Target="https://bnr.bg/plovdiv/post/101474890/maria-gabriel-otkriva-vazstanovenata-sgrada-na-tehnicheskia-universitet-v-plovdiv" TargetMode="External"/><Relationship Id="rId4" Type="http://schemas.openxmlformats.org/officeDocument/2006/relationships/hyperlink" Target="https://dcnews.bg/tsentar-za-kompetentnost-vliza-v-obnovena-sgrada-na-tu-filial-plovdiv/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QPYmbXHSjBI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rtp.pt/play/p8717/e577796/de-lisboa-a-estocolmo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uropeans.bntnews.bg/mlad-predpriemach-s-viziya-da-prevarne-gabrovo-v-parviya-umen-grad-v-balgariya-475news.html" TargetMode="External"/><Relationship Id="rId5" Type="http://schemas.openxmlformats.org/officeDocument/2006/relationships/hyperlink" Target="https://www.tugab.bg/novini/posledni-novini/1478-dobrata-novina-inovativni-laboratorii-v-provintzialen-tehnopark-intervyu-na-prof-zhelezarov-v-predavaneto-zapazenata-marka-mario-gavrilov" TargetMode="External"/><Relationship Id="rId4" Type="http://schemas.openxmlformats.org/officeDocument/2006/relationships/hyperlink" Target="https://bnt.bg/news/kak-raboti-tehnologichniyat-park-na-gabrovskiya-universitet-300373news.html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etitv.com/" TargetMode="External"/><Relationship Id="rId5" Type="http://schemas.openxmlformats.org/officeDocument/2006/relationships/hyperlink" Target="https://bit.ly/3mKyy7S" TargetMode="External"/><Relationship Id="rId4" Type="http://schemas.openxmlformats.org/officeDocument/2006/relationships/hyperlink" Target="https://nova.bg/" TargetMode="Externa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ni-sofia.bg/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tugab.bg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smeest.eu/" TargetMode="External"/><Relationship Id="rId5" Type="http://schemas.openxmlformats.org/officeDocument/2006/relationships/hyperlink" Target="https://www.facebook.com/BalgarskaAkademiaNaNaukiteBan" TargetMode="External"/><Relationship Id="rId4" Type="http://schemas.openxmlformats.org/officeDocument/2006/relationships/hyperlink" Target="https://nauka.bg/" TargetMode="External"/><Relationship Id="rId9" Type="http://schemas.openxmlformats.org/officeDocument/2006/relationships/hyperlink" Target="https://www.youtube.com/watch?v=MqEfBCZ7gAk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image" Target="../media/image4.jpeg"/><Relationship Id="rId4" Type="http://schemas.openxmlformats.org/officeDocument/2006/relationships/image" Target="../media/image62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image" Target="../media/image4.jpeg"/><Relationship Id="rId4" Type="http://schemas.openxmlformats.org/officeDocument/2006/relationships/image" Target="../media/image63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7" Type="http://schemas.openxmlformats.org/officeDocument/2006/relationships/image" Target="../media/image9.png"/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67.emf"/><Relationship Id="rId4" Type="http://schemas.openxmlformats.org/officeDocument/2006/relationships/image" Target="../media/image66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png"/><Relationship Id="rId5" Type="http://schemas.openxmlformats.org/officeDocument/2006/relationships/image" Target="../media/image4.jpeg"/><Relationship Id="rId4" Type="http://schemas.openxmlformats.org/officeDocument/2006/relationships/image" Target="../media/image68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611560" y="2492896"/>
            <a:ext cx="8229600" cy="1357312"/>
          </a:xfrm>
        </p:spPr>
        <p:txBody>
          <a:bodyPr/>
          <a:lstStyle/>
          <a:p>
            <a:pPr algn="ctr" eaLnBrk="1" hangingPunct="1"/>
            <a:r>
              <a:rPr lang="bg-BG" sz="3200" b="1" dirty="0">
                <a:latin typeface="Times New Roman" pitchFamily="18" charset="0"/>
                <a:cs typeface="Times New Roman" pitchFamily="18" charset="0"/>
              </a:rPr>
              <a:t>ОП „НАУКА И ОБРАЗОВАНИЕ ЗА ИНТЕЛИГЕНТЕН РАСТЕЖ“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67544" y="4005064"/>
            <a:ext cx="8229600" cy="4389438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bg-BG" sz="4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ПРОЦЕДУРА:</a:t>
            </a:r>
            <a:endParaRPr lang="en-US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ru-RU" sz="4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„Изграждане и развитие на центрове за </a:t>
            </a:r>
            <a:r>
              <a:rPr lang="bg-BG" sz="4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компетентност“</a:t>
            </a:r>
          </a:p>
        </p:txBody>
      </p:sp>
      <p:sp>
        <p:nvSpPr>
          <p:cNvPr id="5274" name="Rectangle 15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3" name="Picture 16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764704"/>
            <a:ext cx="2212959" cy="1857510"/>
          </a:xfrm>
          <a:prstGeom prst="rect">
            <a:avLst/>
          </a:prstGeom>
        </p:spPr>
      </p:pic>
      <p:pic>
        <p:nvPicPr>
          <p:cNvPr id="16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1115616" y="620688"/>
            <a:ext cx="2088232" cy="2108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1934718"/>
            <a:ext cx="8229600" cy="1357312"/>
          </a:xfrm>
        </p:spPr>
        <p:txBody>
          <a:bodyPr/>
          <a:lstStyle/>
          <a:p>
            <a:pPr algn="ctr" eaLnBrk="1" hangingPunct="1"/>
            <a:r>
              <a:rPr lang="bg-BG" sz="4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 Р Е Д С Т А В Я Н Е</a:t>
            </a:r>
            <a:endParaRPr lang="en-US" sz="4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611560" y="5157192"/>
            <a:ext cx="8229600" cy="4389438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bg-BG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проф. Илия Железаров</a:t>
            </a:r>
          </a:p>
          <a:p>
            <a:pPr algn="ctr" eaLnBrk="1" hangingPunct="1">
              <a:buFont typeface="Wingdings 2" pitchFamily="18" charset="2"/>
              <a:buNone/>
            </a:pPr>
            <a:endParaRPr lang="bg-BG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bg-BG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Пловдив, 23 юни 2022 г.</a:t>
            </a:r>
          </a:p>
        </p:txBody>
      </p:sp>
      <p:sp>
        <p:nvSpPr>
          <p:cNvPr id="5274" name="Rectangle 15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3" name="Picture 16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764704"/>
            <a:ext cx="2212959" cy="1857510"/>
          </a:xfrm>
          <a:prstGeom prst="rect">
            <a:avLst/>
          </a:prstGeom>
        </p:spPr>
      </p:pic>
      <p:pic>
        <p:nvPicPr>
          <p:cNvPr id="16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1115616" y="620688"/>
            <a:ext cx="2088232" cy="2108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143508" y="3545955"/>
            <a:ext cx="8856984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bg-BG" sz="2800" dirty="0">
                <a:solidFill>
                  <a:srgbClr val="7030A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 п</a:t>
            </a:r>
            <a:r>
              <a:rPr kumimoji="0" lang="bg-BG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роект</a:t>
            </a:r>
            <a:r>
              <a:rPr kumimoji="0" lang="bg-BG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 BG05M2OP001-1.002-0023 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bg-BG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Център за компетентност "Интелигентни </a:t>
            </a:r>
            <a:r>
              <a:rPr kumimoji="0" lang="bg-B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мехатронни</a:t>
            </a:r>
            <a:r>
              <a:rPr kumimoji="0" lang="bg-BG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bg-BG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eко</a:t>
            </a:r>
            <a:r>
              <a:rPr kumimoji="0" lang="bg-BG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- и енергоспестяващи системи и технологии"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2195736" y="1844824"/>
            <a:ext cx="4536504" cy="1357312"/>
          </a:xfrm>
        </p:spPr>
        <p:txBody>
          <a:bodyPr/>
          <a:lstStyle/>
          <a:p>
            <a:pPr algn="ctr" eaLnBrk="1" hangingPunct="1"/>
            <a:r>
              <a:rPr lang="bg-BG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Проект: </a:t>
            </a:r>
            <a:br>
              <a:rPr lang="en-U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bg-BG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BG05M2OP001-1.002-0023 </a:t>
            </a:r>
            <a:br>
              <a:rPr lang="en-US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bg-BG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Център за компетентност "Интелигентни </a:t>
            </a:r>
            <a:r>
              <a:rPr lang="bg-BG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мехатронни</a:t>
            </a:r>
            <a:r>
              <a:rPr lang="bg-BG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bg-BG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eко-</a:t>
            </a:r>
            <a:r>
              <a:rPr lang="bg-BG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bg-BG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енергоспестяващи</a:t>
            </a:r>
            <a:r>
              <a:rPr lang="bg-BG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системи и технологии"</a:t>
            </a:r>
            <a:endParaRPr lang="en-US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67544" y="3212976"/>
            <a:ext cx="8229600" cy="4389438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Основната цел</a:t>
            </a:r>
            <a:r>
              <a:rPr lang="ru-RU" sz="1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проект</a:t>
            </a:r>
            <a:r>
              <a:rPr lang="bg-BG" sz="16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 изграждане на устойчиво функциониращ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национален Център по компетентност „Интелигентни мехатронни, eко- и енергоспестяващи системи и технологии" (ИМЕЕСТ) в който трите страни на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„триъгълника на знанието“ – образование, научни изследвания и бизнес, се намират в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ефективно и динамично взаимодействие, основаващо се на споделени стратегии, силни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конкретни ангажименти и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съвместни научни проекти и партньорство.</a:t>
            </a:r>
          </a:p>
        </p:txBody>
      </p:sp>
      <p:pic>
        <p:nvPicPr>
          <p:cNvPr id="4" name="Picture 3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836712"/>
            <a:ext cx="1715746" cy="1440160"/>
          </a:xfrm>
          <a:prstGeom prst="rect">
            <a:avLst/>
          </a:prstGeom>
        </p:spPr>
      </p:pic>
      <p:pic>
        <p:nvPicPr>
          <p:cNvPr id="5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764704"/>
            <a:ext cx="1728192" cy="1745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611560" y="5085184"/>
            <a:ext cx="82296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bg-BG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Бюджет: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Обща стойност: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23 569 719,17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лв., 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 които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20034261.29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лв. европейско и  3535457.8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8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лв. национално съфинансиране. 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 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683568" y="5805264"/>
            <a:ext cx="82296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Начало: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30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март 2018 г. -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Край: 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0</a:t>
            </a: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ноември 2023 г.</a:t>
            </a:r>
            <a:endParaRPr kumimoji="0" lang="bg-BG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611560" y="3717032"/>
            <a:ext cx="8229600" cy="1143000"/>
          </a:xfrm>
        </p:spPr>
        <p:txBody>
          <a:bodyPr/>
          <a:lstStyle/>
          <a:p>
            <a:pPr algn="ctr" eaLnBrk="1" hangingPunct="1"/>
            <a:r>
              <a:rPr lang="bg-BG" sz="2200" b="1" dirty="0">
                <a:latin typeface="Times New Roman" pitchFamily="18" charset="0"/>
                <a:cs typeface="Times New Roman" pitchFamily="18" charset="0"/>
              </a:rPr>
              <a:t>Бенефициент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(партньори по проекта): 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Технически университет - Габрово, 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Технически университет - София, 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Технически университет - Варна, 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Софийски университет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Св. Кл. О</a:t>
            </a:r>
            <a:r>
              <a:rPr lang="bg-BG" sz="2200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ридски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”, </a:t>
            </a:r>
            <a:br>
              <a:rPr lang="bg-BG" sz="2200" dirty="0">
                <a:latin typeface="Times New Roman" pitchFamily="18" charset="0"/>
                <a:cs typeface="Times New Roman" pitchFamily="18" charset="0"/>
              </a:rPr>
            </a:br>
            <a:r>
              <a:rPr lang="bg-BG" sz="2200" dirty="0">
                <a:latin typeface="Times New Roman" pitchFamily="18" charset="0"/>
                <a:cs typeface="Times New Roman" pitchFamily="18" charset="0"/>
              </a:rPr>
              <a:t>Институт по роботика -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БАН,</a:t>
            </a:r>
            <a:r>
              <a:rPr lang="bg-BG" sz="22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bg-BG" sz="2200" dirty="0">
                <a:latin typeface="Times New Roman" pitchFamily="18" charset="0"/>
                <a:cs typeface="Times New Roman" pitchFamily="18" charset="0"/>
              </a:rPr>
            </a:br>
            <a:r>
              <a:rPr lang="bg-BG" sz="2200" dirty="0">
                <a:latin typeface="Times New Roman" pitchFamily="18" charset="0"/>
                <a:cs typeface="Times New Roman" pitchFamily="18" charset="0"/>
              </a:rPr>
              <a:t>Институт по електроника – БАН, </a:t>
            </a:r>
            <a:br>
              <a:rPr lang="bg-BG" sz="2200" dirty="0">
                <a:latin typeface="Times New Roman" pitchFamily="18" charset="0"/>
                <a:cs typeface="Times New Roman" pitchFamily="18" charset="0"/>
              </a:rPr>
            </a:br>
            <a:r>
              <a:rPr lang="bg-BG" sz="2200" dirty="0">
                <a:latin typeface="Times New Roman" pitchFamily="18" charset="0"/>
                <a:cs typeface="Times New Roman" pitchFamily="18" charset="0"/>
              </a:rPr>
              <a:t>Централна лаборатория по приложна физика - БАН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5273824"/>
            <a:ext cx="881970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 descr="logo-bg-cen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66935" y="764704"/>
            <a:ext cx="1715745" cy="1440160"/>
          </a:xfrm>
          <a:prstGeom prst="rect">
            <a:avLst/>
          </a:prstGeom>
        </p:spPr>
      </p:pic>
      <p:pic>
        <p:nvPicPr>
          <p:cNvPr id="5" name="Picture 2" descr="ERDF-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83568" y="764703"/>
            <a:ext cx="1584176" cy="1599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ctr" eaLnBrk="1" hangingPunct="1"/>
            <a:r>
              <a:rPr lang="bg-BG" sz="3200" b="1" dirty="0">
                <a:latin typeface="Times New Roman" pitchFamily="18" charset="0"/>
                <a:cs typeface="Times New Roman" pitchFamily="18" charset="0"/>
              </a:rPr>
              <a:t>Асоциирани партньори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3960440" cy="4389437"/>
          </a:xfrm>
        </p:spPr>
        <p:txBody>
          <a:bodyPr>
            <a:noAutofit/>
          </a:bodyPr>
          <a:lstStyle/>
          <a:p>
            <a:pPr marL="342900" indent="-34290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sz="2000" b="1" i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sz="2000" b="1" i="1" dirty="0" err="1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изнес</a:t>
            </a:r>
            <a:r>
              <a:rPr lang="en-US" sz="2000" b="1" i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lang="bg-BG" sz="2000" b="1" i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bg-BG" sz="1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„АББ 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България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 ЕООД 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„АМК 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задвижваща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управляваща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техника</a:t>
            </a:r>
            <a:r>
              <a:rPr lang="ru-RU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ЕООД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„ЕКО ПРОЕКТ“ ООД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Капрони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 АД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Мехатроника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 АД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Милара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Интернешънъл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 ООД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„ПОДЕМ-КРАН” АД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Фирст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 ООД</a:t>
            </a:r>
          </a:p>
          <a:p>
            <a:pPr>
              <a:buFont typeface="Courier New" pitchFamily="49" charset="0"/>
              <a:buChar char="o"/>
            </a:pP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Цератицит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България</a:t>
            </a:r>
            <a:r>
              <a:rPr lang="en-US" sz="1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 АД</a:t>
            </a:r>
          </a:p>
          <a:p>
            <a:pPr marL="342900" indent="-3429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bg-BG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572000" y="1556792"/>
            <a:ext cx="432048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lvl="0" indent="-342900" algn="just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Сдружения</a:t>
            </a:r>
            <a:r>
              <a:rPr lang="en-US" sz="2000" b="1" i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b="1" i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бизнеса</a:t>
            </a:r>
            <a:r>
              <a:rPr lang="en-US" sz="2000" b="1" i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 (ЮЛНЦ)</a:t>
            </a:r>
            <a:r>
              <a:rPr kumimoji="0" lang="bg-BG" sz="2000" b="1" i="1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bg-BG" sz="1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Клъстер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Мехатроника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автоматизация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Клъстер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Зелена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синергия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Клъстер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Тракия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икономическа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зона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3363" indent="-233363">
              <a:buFont typeface="Courier New" pitchFamily="49" charset="0"/>
              <a:buChar char="o"/>
            </a:pP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Българска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браншова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камара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Машиностроене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3363" indent="-233363">
              <a:buFont typeface="Courier New" pitchFamily="49" charset="0"/>
              <a:buChar char="o"/>
            </a:pP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Търговско-Промишлена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Палата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Стара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Загора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3363" indent="-233363">
              <a:buFont typeface="Courier New" pitchFamily="49" charset="0"/>
              <a:buChar char="o"/>
            </a:pP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Габровската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Търговско-Промишлена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Палата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33363" indent="-233363">
              <a:buFont typeface="Courier New" pitchFamily="49" charset="0"/>
              <a:buChar char="o"/>
            </a:pP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Индустриална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Стопанска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Асоциация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Стопанска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Камара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 –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Габрово</a:t>
            </a:r>
            <a:endParaRPr kumimoji="0" lang="bg-BG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bg-BG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39552" y="5589240"/>
            <a:ext cx="8064896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</a:t>
            </a:r>
            <a:r>
              <a:rPr kumimoji="0" lang="en-US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аучни</a:t>
            </a:r>
            <a:r>
              <a:rPr kumimoji="0" 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273050" lvl="0" indent="-273050" algn="ctr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</a:t>
            </a:r>
            <a:r>
              <a:rPr kumimoji="0" lang="bg-BG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ехнически</a:t>
            </a:r>
            <a:r>
              <a:rPr kumimoji="0" lang="bg-BG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университет-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Берлин</a:t>
            </a:r>
            <a:r>
              <a:rPr kumimoji="0" lang="bg-BG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bg-BG" sz="2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ехнически</a:t>
            </a:r>
            <a:r>
              <a:rPr lang="bg-BG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университет-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Либерец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bg-BG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bg-BG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332656"/>
            <a:ext cx="1158352" cy="972296"/>
          </a:xfrm>
          <a:prstGeom prst="rect">
            <a:avLst/>
          </a:prstGeom>
        </p:spPr>
      </p:pic>
      <p:pic>
        <p:nvPicPr>
          <p:cNvPr id="7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539552" y="332656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2348880"/>
            <a:ext cx="734481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en-US" sz="1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Значително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модернизиране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съществуващи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специализирани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научноизследователски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инфраструктури</a:t>
            </a:r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16632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539552" y="116632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484784"/>
            <a:ext cx="849694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en-US" sz="1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</a:pPr>
            <a:endParaRPr lang="ru-RU" dirty="0">
              <a:solidFill>
                <a:srgbClr val="04617B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</a:pPr>
            <a:endParaRPr lang="bg-B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16632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539552" y="116632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90229D3-8D35-4F19-9323-C18308291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32689"/>
              </p:ext>
            </p:extLst>
          </p:nvPr>
        </p:nvGraphicFramePr>
        <p:xfrm>
          <a:off x="590872" y="2132856"/>
          <a:ext cx="8229600" cy="38893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86608">
                  <a:extLst>
                    <a:ext uri="{9D8B030D-6E8A-4147-A177-3AD203B41FA5}">
                      <a16:colId xmlns:a16="http://schemas.microsoft.com/office/drawing/2014/main" val="3697196364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690767967"/>
                    </a:ext>
                  </a:extLst>
                </a:gridCol>
                <a:gridCol w="1882552">
                  <a:extLst>
                    <a:ext uri="{9D8B030D-6E8A-4147-A177-3AD203B41FA5}">
                      <a16:colId xmlns:a16="http://schemas.microsoft.com/office/drawing/2014/main" val="1095370438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1856488786"/>
                    </a:ext>
                  </a:extLst>
                </a:gridCol>
              </a:tblGrid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bg-BG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Партньор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bg-BG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Планирана сума, 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bg-BG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Договори, лв. с ДДС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bg-BG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Платено, лв. с ДДС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077765410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ТУ-Габрово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1 898 135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1 883 602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892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075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243327250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ТУ-София, Пловдив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2 691 508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2 652 64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2 533 963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64656691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СУ, ФХФ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kumimoji="0" lang="en-US" sz="15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40</a:t>
                      </a:r>
                      <a:r>
                        <a:rPr kumimoji="0" lang="ru-RU" sz="15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5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000</a:t>
                      </a:r>
                      <a:r>
                        <a:rPr kumimoji="0" lang="ru-RU" sz="15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лв. </a:t>
                      </a:r>
                      <a:endParaRPr kumimoji="0" lang="en-US" sz="15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kumimoji="0" lang="ru-RU" sz="16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39 </a:t>
                      </a:r>
                      <a:r>
                        <a:rPr kumimoji="0" lang="en-US" sz="16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501</a:t>
                      </a:r>
                      <a:r>
                        <a:rPr kumimoji="0" lang="ru-RU" sz="16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лв. 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kumimoji="0" lang="ru-RU" sz="16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39 110 лв. 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308272251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ИР, БАН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100 000 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93 780 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89 355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057466742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bg-BG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Общо: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bg-BG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4 729 643лв.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bg-BG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4 669 528 лв. (98,73%)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bg-BG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4 554 503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лв. (96,30%)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38132417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1052736"/>
            <a:ext cx="8136904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30288"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1313" algn="just">
              <a:spcBef>
                <a:spcPts val="600"/>
              </a:spcBef>
            </a:pP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16632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539552" y="116632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8798E01-6158-4F89-A1FB-915B867D0A47}"/>
              </a:ext>
            </a:extLst>
          </p:cNvPr>
          <p:cNvSpPr/>
          <p:nvPr/>
        </p:nvSpPr>
        <p:spPr>
          <a:xfrm>
            <a:off x="221114" y="1212091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3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Технически университет - Габрово</a:t>
            </a:r>
            <a:endParaRPr lang="bg-BG" dirty="0"/>
          </a:p>
          <a:p>
            <a:pPr indent="360363" algn="just"/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След ремонта: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8C71F-EB21-45F9-972E-80FAAEC024CB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59632" y="1880909"/>
            <a:ext cx="6264697" cy="4821341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60870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34B40F-29B0-439B-8AD3-D6C616655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539820"/>
            <a:ext cx="6768752" cy="50765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B39712C-427C-4640-8EFF-85F8A1154E63}"/>
              </a:ext>
            </a:extLst>
          </p:cNvPr>
          <p:cNvSpPr/>
          <p:nvPr/>
        </p:nvSpPr>
        <p:spPr>
          <a:xfrm>
            <a:off x="107504" y="88056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3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Технически университет – София, филиал Пловдив</a:t>
            </a:r>
            <a:endParaRPr lang="bg-BG" dirty="0"/>
          </a:p>
          <a:p>
            <a:pPr indent="360363" algn="just"/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След ремонта: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489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250567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3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Софийски университет “Св. Климент Охридски”, Факултет по химия и фармация</a:t>
            </a:r>
            <a:endParaRPr lang="bg-BG" dirty="0"/>
          </a:p>
          <a:p>
            <a:pPr indent="360363" algn="just"/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След ремонта и откриването на обекта на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28.07.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2020 г.: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16632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539552" y="116632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469" y="2032809"/>
            <a:ext cx="4129995" cy="27533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399" y="5013176"/>
            <a:ext cx="2434133" cy="16227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32809"/>
            <a:ext cx="3877949" cy="17924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4267444"/>
            <a:ext cx="3877949" cy="179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062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16632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539552" y="116632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AC2B3E-CDF3-4778-B07F-DFCE7477FE7A}"/>
              </a:ext>
            </a:extLst>
          </p:cNvPr>
          <p:cNvSpPr/>
          <p:nvPr/>
        </p:nvSpPr>
        <p:spPr>
          <a:xfrm>
            <a:off x="3059832" y="686246"/>
            <a:ext cx="4211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3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Институт по роботика</a:t>
            </a:r>
            <a:endParaRPr lang="bg-BG" dirty="0"/>
          </a:p>
          <a:p>
            <a:pPr indent="360363" algn="just"/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След ремонта: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A robot in a room&#10;&#10;Description automatically generated with low confidence">
            <a:extLst>
              <a:ext uri="{FF2B5EF4-FFF2-40B4-BE49-F238E27FC236}">
                <a16:creationId xmlns:a16="http://schemas.microsoft.com/office/drawing/2014/main" id="{DB7A5239-A276-4765-9189-B127D1CED7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2550"/>
            <a:ext cx="2301720" cy="3068960"/>
          </a:xfrm>
          <a:prstGeom prst="rect">
            <a:avLst/>
          </a:prstGeom>
        </p:spPr>
      </p:pic>
      <p:pic>
        <p:nvPicPr>
          <p:cNvPr id="9" name="Picture 8" descr="A picture containing indoor&#10;&#10;Description automatically generated">
            <a:extLst>
              <a:ext uri="{FF2B5EF4-FFF2-40B4-BE49-F238E27FC236}">
                <a16:creationId xmlns:a16="http://schemas.microsoft.com/office/drawing/2014/main" id="{914D4E1C-AFE8-47A8-A45C-20E1041425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737" y="1484784"/>
            <a:ext cx="4443986" cy="2499742"/>
          </a:xfrm>
          <a:prstGeom prst="rect">
            <a:avLst/>
          </a:prstGeom>
        </p:spPr>
      </p:pic>
      <p:pic>
        <p:nvPicPr>
          <p:cNvPr id="14" name="Picture 13" descr="A picture containing text, indoor, floor, cluttered&#10;&#10;Description automatically generated">
            <a:extLst>
              <a:ext uri="{FF2B5EF4-FFF2-40B4-BE49-F238E27FC236}">
                <a16:creationId xmlns:a16="http://schemas.microsoft.com/office/drawing/2014/main" id="{0907D9AD-2BB5-4C53-8CF3-205EEF3E05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187704"/>
            <a:ext cx="4211960" cy="2371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152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2636912"/>
            <a:ext cx="756084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2: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Закупуване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оборудване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необходимо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реализиране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научноизследователски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иновационни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6BC1CE4-9F36-43CA-8933-08F1BAD8D3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973694"/>
              </p:ext>
            </p:extLst>
          </p:nvPr>
        </p:nvGraphicFramePr>
        <p:xfrm>
          <a:off x="558102" y="1844824"/>
          <a:ext cx="8229600" cy="4495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3698">
                  <a:extLst>
                    <a:ext uri="{9D8B030D-6E8A-4147-A177-3AD203B41FA5}">
                      <a16:colId xmlns:a16="http://schemas.microsoft.com/office/drawing/2014/main" val="299647339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73005231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710541454"/>
                    </a:ext>
                  </a:extLst>
                </a:gridCol>
                <a:gridCol w="1911446">
                  <a:extLst>
                    <a:ext uri="{9D8B030D-6E8A-4147-A177-3AD203B41FA5}">
                      <a16:colId xmlns:a16="http://schemas.microsoft.com/office/drawing/2014/main" val="3988132186"/>
                    </a:ext>
                  </a:extLst>
                </a:gridCol>
              </a:tblGrid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Партньор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Планирана сума, 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Договори, лв. с ДДС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Платено, лв. с ДДС</a:t>
                      </a:r>
                    </a:p>
                    <a:p>
                      <a:pPr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367582157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ТУ-Габрово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5 078 577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4 955 327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4 955 327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231680713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ТУ-София, Пловдив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5 405 557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3 349 384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3 349 384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759623368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ТУ-Варна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232 000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212 695</a:t>
                      </a:r>
                      <a:r>
                        <a:rPr lang="bg-BG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212 695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577560793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СУ, ФХФ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1 461 456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1 220 400 лв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658 817 лв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548288054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ИР, БАН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599 986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568 548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568 548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233039767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ЦЛПФ, БАН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6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015 200 </a:t>
                      </a:r>
                      <a:r>
                        <a:rPr lang="bg-BG" sz="16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1 013 760 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1 013 760 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91841918"/>
                  </a:ext>
                </a:extLst>
              </a:tr>
              <a:tr h="229704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endParaRPr lang="bg-BG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Общо: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bg-BG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792 776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лв.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bg-BG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11 320 114 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лв. (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82,07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%)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bg-BG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10 798 531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лв. (7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,2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bg-BG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%)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6608354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1268760"/>
            <a:ext cx="792088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ТУ-Габрово:</a:t>
            </a: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Полуавтоматичен </a:t>
            </a:r>
            <a:r>
              <a:rPr lang="bg-B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твърдомер</a:t>
            </a: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95788"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95788"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95788" algn="just"/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395788"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Машина за динамични изпитания и изследване на якостните характеристики на материалите 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pic>
        <p:nvPicPr>
          <p:cNvPr id="6" name="Picture 5" descr="mikrotwyrdom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1700808"/>
            <a:ext cx="2992833" cy="1872208"/>
          </a:xfrm>
          <a:prstGeom prst="rect">
            <a:avLst/>
          </a:prstGeom>
        </p:spPr>
      </p:pic>
      <p:pic>
        <p:nvPicPr>
          <p:cNvPr id="8" name="Picture 7" descr="vibrofore100.jpg">
            <a:extLst>
              <a:ext uri="{FF2B5EF4-FFF2-40B4-BE49-F238E27FC236}">
                <a16:creationId xmlns:a16="http://schemas.microsoft.com/office/drawing/2014/main" id="{B9A4B007-7197-4F8E-A0FD-398A044B0F3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2120" y="1268760"/>
            <a:ext cx="2517073" cy="39692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4CBF816-3570-46D9-8835-D44269489E18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96644" y="4250710"/>
            <a:ext cx="2160240" cy="259228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0283C8F-87BE-427C-ABA1-2CFE5F4FCCEC}"/>
              </a:ext>
            </a:extLst>
          </p:cNvPr>
          <p:cNvSpPr txBox="1"/>
          <p:nvPr/>
        </p:nvSpPr>
        <p:spPr>
          <a:xfrm>
            <a:off x="833055" y="6473666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3D принтер за метал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FCC225-6E69-4B3C-91F5-87BE7756336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88868"/>
            <a:ext cx="3363069" cy="23424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A07BF6-E24D-449C-B7DE-5B8039AED532}"/>
              </a:ext>
            </a:extLst>
          </p:cNvPr>
          <p:cNvSpPr txBox="1"/>
          <p:nvPr/>
        </p:nvSpPr>
        <p:spPr>
          <a:xfrm>
            <a:off x="377405" y="3431309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Струго</a:t>
            </a:r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-фрезови обработващ център Т2500</a:t>
            </a: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  </a:t>
            </a:r>
          </a:p>
        </p:txBody>
      </p:sp>
      <p:pic>
        <p:nvPicPr>
          <p:cNvPr id="1026" name="Picture 4">
            <a:extLst>
              <a:ext uri="{FF2B5EF4-FFF2-40B4-BE49-F238E27FC236}">
                <a16:creationId xmlns:a16="http://schemas.microsoft.com/office/drawing/2014/main" id="{2DAE81A7-F5CF-41C9-BE91-0E877FF08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349" y="1106597"/>
            <a:ext cx="3776777" cy="174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D44798-6953-420D-BDD3-08135A87C8F0}"/>
              </a:ext>
            </a:extLst>
          </p:cNvPr>
          <p:cNvSpPr txBox="1"/>
          <p:nvPr/>
        </p:nvSpPr>
        <p:spPr>
          <a:xfrm>
            <a:off x="4562764" y="2855067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/>
            <a:r>
              <a:rPr lang="bg-BG" sz="180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Калибратор</a:t>
            </a:r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за относителна влажност</a:t>
            </a:r>
            <a:endParaRPr lang="en-US" sz="18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0A0765C-E2BA-4D36-80CB-178E0C21E29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16787"/>
            <a:ext cx="2976245" cy="215836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C37A63-A23C-421E-B262-E0640E7D41AF}"/>
              </a:ext>
            </a:extLst>
          </p:cNvPr>
          <p:cNvSpPr txBox="1"/>
          <p:nvPr/>
        </p:nvSpPr>
        <p:spPr>
          <a:xfrm>
            <a:off x="611560" y="6309320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Уред за измерване на прозрачност</a:t>
            </a:r>
            <a:r>
              <a:rPr lang="bg-BG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0EFF813-6040-48B5-BF54-11942C0645F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796" y="3228778"/>
            <a:ext cx="3152775" cy="261874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A3993F-785D-4AB3-91E1-CB940EA6FB0F}"/>
              </a:ext>
            </a:extLst>
          </p:cNvPr>
          <p:cNvSpPr txBox="1"/>
          <p:nvPr/>
        </p:nvSpPr>
        <p:spPr>
          <a:xfrm>
            <a:off x="4551119" y="5713487"/>
            <a:ext cx="45812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Преносим ултразвуков дебитомер/топломер за течности работещ на принцип „Време за преминаване“ и „</a:t>
            </a:r>
            <a:r>
              <a:rPr lang="bg-BG" sz="180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Доплер</a:t>
            </a:r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320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indoor, cabinet, sitting, photo&#10;&#10;Description automatically generated">
            <a:extLst>
              <a:ext uri="{FF2B5EF4-FFF2-40B4-BE49-F238E27FC236}">
                <a16:creationId xmlns:a16="http://schemas.microsoft.com/office/drawing/2014/main" id="{F7426BBF-761B-4DA2-9491-5C5DCE48C39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0056" y="1593733"/>
            <a:ext cx="4821717" cy="36705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17496D-A0D0-49D1-9ABD-587FDC0ADD50}"/>
              </a:ext>
            </a:extLst>
          </p:cNvPr>
          <p:cNvSpPr txBox="1"/>
          <p:nvPr/>
        </p:nvSpPr>
        <p:spPr>
          <a:xfrm>
            <a:off x="11119" y="5859393"/>
            <a:ext cx="45812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Рентгенов </a:t>
            </a:r>
            <a:r>
              <a:rPr lang="bg-BG" sz="180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дифрактометър</a:t>
            </a:r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sz="180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Brucker</a:t>
            </a:r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D8 Advance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6C7F31-4E6A-43F0-A1F5-CFBBB9A61EFE}"/>
              </a:ext>
            </a:extLst>
          </p:cNvPr>
          <p:cNvSpPr txBox="1"/>
          <p:nvPr/>
        </p:nvSpPr>
        <p:spPr>
          <a:xfrm>
            <a:off x="4415961" y="4881001"/>
            <a:ext cx="45812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Анализатор на електромагнитни сигнали, електронен осцилоскоп, диференциални </a:t>
            </a:r>
            <a:r>
              <a:rPr lang="bg-BG" sz="180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напреженови</a:t>
            </a:r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сонди, токови сонди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7" name="Картина 1">
            <a:extLst>
              <a:ext uri="{FF2B5EF4-FFF2-40B4-BE49-F238E27FC236}">
                <a16:creationId xmlns:a16="http://schemas.microsoft.com/office/drawing/2014/main" id="{A9A54794-D4C0-4E25-A531-A0A9B71AF60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961" y="1452405"/>
            <a:ext cx="4484708" cy="3260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99839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17496D-A0D0-49D1-9ABD-587FDC0ADD50}"/>
              </a:ext>
            </a:extLst>
          </p:cNvPr>
          <p:cNvSpPr txBox="1"/>
          <p:nvPr/>
        </p:nvSpPr>
        <p:spPr>
          <a:xfrm>
            <a:off x="-180528" y="5745437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180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Мултисензорна</a:t>
            </a:r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измервателна система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D0158F-2146-4B43-BBBE-05078A09D1C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2952328" cy="4752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ROMER Absolute Arm - All-purpose metrology tool | UseScience">
            <a:extLst>
              <a:ext uri="{FF2B5EF4-FFF2-40B4-BE49-F238E27FC236}">
                <a16:creationId xmlns:a16="http://schemas.microsoft.com/office/drawing/2014/main" id="{CC4B2171-CF9F-48A6-A1F3-D383D6F9EC2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039" y="836712"/>
            <a:ext cx="4160410" cy="468052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EB3991-BEA6-4E16-8AF8-7CF5112118B1}"/>
              </a:ext>
            </a:extLst>
          </p:cNvPr>
          <p:cNvSpPr txBox="1"/>
          <p:nvPr/>
        </p:nvSpPr>
        <p:spPr>
          <a:xfrm>
            <a:off x="4355976" y="5733675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1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Измервателна ръка с интегриран скенер</a:t>
            </a: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7606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A07BF6-E24D-449C-B7DE-5B8039AED532}"/>
              </a:ext>
            </a:extLst>
          </p:cNvPr>
          <p:cNvSpPr txBox="1"/>
          <p:nvPr/>
        </p:nvSpPr>
        <p:spPr>
          <a:xfrm>
            <a:off x="755576" y="3287632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i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Гониофотометър</a:t>
            </a:r>
            <a:r>
              <a:rPr lang="bg-BG" sz="18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LSG-1700B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D44798-6953-420D-BDD3-08135A87C8F0}"/>
              </a:ext>
            </a:extLst>
          </p:cNvPr>
          <p:cNvSpPr txBox="1"/>
          <p:nvPr/>
        </p:nvSpPr>
        <p:spPr>
          <a:xfrm>
            <a:off x="4079878" y="4934756"/>
            <a:ext cx="45812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/>
            <a:r>
              <a:rPr lang="bg-BG" sz="1800" i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Спектрорадиометър</a:t>
            </a:r>
            <a:r>
              <a:rPr lang="bg-BG" sz="18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LMS-9000B с интегрираща сфера 2 метра </a:t>
            </a:r>
            <a:endParaRPr lang="en-US" sz="18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C37A63-A23C-421E-B262-E0640E7D41AF}"/>
              </a:ext>
            </a:extLst>
          </p:cNvPr>
          <p:cNvSpPr txBox="1"/>
          <p:nvPr/>
        </p:nvSpPr>
        <p:spPr>
          <a:xfrm>
            <a:off x="323528" y="6158079"/>
            <a:ext cx="4581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i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bg-BG" sz="18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sz="1800" i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quality</a:t>
            </a:r>
            <a:r>
              <a:rPr lang="bg-BG" sz="18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sz="1800" i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analyzer</a:t>
            </a:r>
            <a:r>
              <a:rPr lang="bg-BG" sz="18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PLA 44 RGP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05B0699-47B0-4693-B1CD-8D8CD5393940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" r="2259"/>
          <a:stretch/>
        </p:blipFill>
        <p:spPr bwMode="auto">
          <a:xfrm>
            <a:off x="251521" y="1006788"/>
            <a:ext cx="3816424" cy="21432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B7DCD14-8C27-4ACC-B6D6-3A678509904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557372"/>
            <a:ext cx="4430879" cy="3239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D666574-0675-4BDE-8712-F1030C3828B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94569"/>
            <a:ext cx="3168352" cy="22903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0480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B773A7-05E7-4BD7-843E-339E4478EC04}"/>
              </a:ext>
            </a:extLst>
          </p:cNvPr>
          <p:cNvSpPr txBox="1"/>
          <p:nvPr/>
        </p:nvSpPr>
        <p:spPr>
          <a:xfrm>
            <a:off x="467544" y="980728"/>
            <a:ext cx="8208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ТУ-София, Филиал Пловдив: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76B453-18A5-4F1C-A997-DC36BEA7C7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9" y="1700809"/>
            <a:ext cx="3986575" cy="266429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FE7346-0EF2-41B8-B01D-30D1DC9598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1700809"/>
            <a:ext cx="3552394" cy="26642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4065BDB-9815-49E7-8AEA-80943D9FA5C2}"/>
              </a:ext>
            </a:extLst>
          </p:cNvPr>
          <p:cNvSpPr/>
          <p:nvPr/>
        </p:nvSpPr>
        <p:spPr>
          <a:xfrm>
            <a:off x="5042158" y="4859868"/>
            <a:ext cx="3178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Заваряващ робот-манипулатор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8006B8-6A4F-4D46-9A29-214EFC6CE15A}"/>
              </a:ext>
            </a:extLst>
          </p:cNvPr>
          <p:cNvSpPr/>
          <p:nvPr/>
        </p:nvSpPr>
        <p:spPr>
          <a:xfrm>
            <a:off x="688665" y="4765794"/>
            <a:ext cx="38833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Система за измерване на параметрите на въздушни течения</a:t>
            </a:r>
            <a:endParaRPr lang="bg-BG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191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078962-A39B-4BFD-8210-D4B50244B4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529" y="1275710"/>
            <a:ext cx="3967215" cy="29754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B01ECE-572D-47AB-96F8-07A3374CF6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54170"/>
            <a:ext cx="3995936" cy="29969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634BE65-544F-4987-8FFE-394F8E672B08}"/>
              </a:ext>
            </a:extLst>
          </p:cNvPr>
          <p:cNvSpPr/>
          <p:nvPr/>
        </p:nvSpPr>
        <p:spPr>
          <a:xfrm>
            <a:off x="683568" y="4632157"/>
            <a:ext cx="3707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индустриална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металообработваща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машина с ЦПУ и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индустриален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робот</a:t>
            </a:r>
            <a:endParaRPr lang="bg-B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DDF099-CAA9-450C-8C07-57EDC4F2A760}"/>
              </a:ext>
            </a:extLst>
          </p:cNvPr>
          <p:cNvSpPr/>
          <p:nvPr/>
        </p:nvSpPr>
        <p:spPr>
          <a:xfrm>
            <a:off x="4772054" y="4632157"/>
            <a:ext cx="3967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Колаборативен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робот и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обучаваща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станция с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индустриален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манипулатор</a:t>
            </a:r>
            <a:endParaRPr lang="bg-B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5486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er\Desktop\Pics_Proekt\DC_4.jpg">
            <a:extLst>
              <a:ext uri="{FF2B5EF4-FFF2-40B4-BE49-F238E27FC236}">
                <a16:creationId xmlns:a16="http://schemas.microsoft.com/office/drawing/2014/main" id="{24DF0730-C0A7-4B83-BC5D-AD41F3772CF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39" y="1279397"/>
            <a:ext cx="4195177" cy="30857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B242101-3FCA-4D53-890F-35FDD788BF6C}"/>
              </a:ext>
            </a:extLst>
          </p:cNvPr>
          <p:cNvSpPr/>
          <p:nvPr/>
        </p:nvSpPr>
        <p:spPr>
          <a:xfrm>
            <a:off x="520839" y="4969782"/>
            <a:ext cx="40030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олков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динамометричен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стенд за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измерване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отдадената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мощност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автомобили - DYNO COSBER 4000</a:t>
            </a:r>
            <a:endParaRPr lang="bg-B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CC6941B-0083-429A-83C8-06C5C23F78D7}"/>
              </a:ext>
            </a:extLst>
          </p:cNvPr>
          <p:cNvSpPr/>
          <p:nvPr/>
        </p:nvSpPr>
        <p:spPr>
          <a:xfrm>
            <a:off x="5220072" y="4969782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Тестова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линия – 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BEISSBARTH TL640</a:t>
            </a:r>
            <a:endParaRPr lang="bg-B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C:\Users\User\Desktop\Pics_Proekt\BL640_1.jpg">
            <a:extLst>
              <a:ext uri="{FF2B5EF4-FFF2-40B4-BE49-F238E27FC236}">
                <a16:creationId xmlns:a16="http://schemas.microsoft.com/office/drawing/2014/main" id="{7AAB221E-3F7C-4475-B5E3-7700ADA1649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79396"/>
            <a:ext cx="2808312" cy="30857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00106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594" y="3575283"/>
            <a:ext cx="2453990" cy="184049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3568" y="834633"/>
            <a:ext cx="7704856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Лабораторно оборудване в ТУ-Варна: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</a:pP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Първата официално открита лаборатория по Ос 1 на ОП НОИР!</a:t>
            </a:r>
          </a:p>
          <a:p>
            <a:endParaRPr lang="ru-RU" sz="1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pic>
        <p:nvPicPr>
          <p:cNvPr id="23" name="Picture 1" descr="E:\My RSPD Documents\RSPD Scientific Projects\ПРОЕКТИ\ИЗСЛЕДВАНЕ НА ПОДВОДНИ ШУМОВЕ, СИГНАЛИ И ВИБРАЦИИ\Лого\SigNautic Lab Logo 2.e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618448"/>
            <a:ext cx="4669904" cy="989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D3E812-CC9F-4A25-A5BB-11C782BEDA3A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6452" y="2607572"/>
            <a:ext cx="1232818" cy="268728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505ED57-DC7C-4282-8A38-769BBCBE4FC8}"/>
              </a:ext>
            </a:extLst>
          </p:cNvPr>
          <p:cNvSpPr/>
          <p:nvPr/>
        </p:nvSpPr>
        <p:spPr>
          <a:xfrm>
            <a:off x="194139" y="5471034"/>
            <a:ext cx="31683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Хидрофон  “Bruel&amp;Kjaer”  тип 8104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9CC9D2-6ADE-4243-8240-585FE7089BFE}"/>
              </a:ext>
            </a:extLst>
          </p:cNvPr>
          <p:cNvSpPr/>
          <p:nvPr/>
        </p:nvSpPr>
        <p:spPr>
          <a:xfrm>
            <a:off x="6341599" y="5446917"/>
            <a:ext cx="24965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1200" b="1" dirty="0" err="1">
                <a:latin typeface="Times New Roman" pitchFamily="18" charset="0"/>
                <a:cs typeface="Times New Roman" pitchFamily="18" charset="0"/>
              </a:rPr>
              <a:t>Термографска</a:t>
            </a:r>
            <a:r>
              <a:rPr lang="bg-BG" sz="1200" b="1" dirty="0">
                <a:latin typeface="Times New Roman" pitchFamily="18" charset="0"/>
                <a:cs typeface="Times New Roman" pitchFamily="18" charset="0"/>
              </a:rPr>
              <a:t> камера </a:t>
            </a:r>
            <a:r>
              <a:rPr lang="bg-BG" sz="1200" b="1" dirty="0" err="1">
                <a:latin typeface="Times New Roman" pitchFamily="18" charset="0"/>
                <a:cs typeface="Times New Roman" pitchFamily="18" charset="0"/>
              </a:rPr>
              <a:t>Testo</a:t>
            </a:r>
            <a:r>
              <a:rPr lang="bg-BG" sz="1200" b="1" dirty="0">
                <a:latin typeface="Times New Roman" pitchFamily="18" charset="0"/>
                <a:cs typeface="Times New Roman" pitchFamily="18" charset="0"/>
              </a:rPr>
              <a:t> 890-2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9E7FC0B-13CC-4D89-B050-21EB2C387EF0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749907" y="2732956"/>
            <a:ext cx="1572175" cy="134757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EEA7A21-BE33-4813-BBD1-C6A737668270}"/>
              </a:ext>
            </a:extLst>
          </p:cNvPr>
          <p:cNvSpPr/>
          <p:nvPr/>
        </p:nvSpPr>
        <p:spPr>
          <a:xfrm>
            <a:off x="2974143" y="5366739"/>
            <a:ext cx="3123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4-канален усилвател на слаби хидроакустични сигнали (от хидрофони) “Bruel&amp;Kjaer” модел 2692-А “</a:t>
            </a:r>
            <a:r>
              <a:rPr lang="en-US" sz="1200" b="1" dirty="0">
                <a:latin typeface="Times New Roman" pitchFamily="18" charset="0"/>
                <a:cs typeface="Times New Roman" pitchFamily="18" charset="0"/>
              </a:rPr>
              <a:t>NEXUS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”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FE7D01D-E8FA-4D06-A8B6-BB2691F4DDAB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097842" y="2617544"/>
            <a:ext cx="994438" cy="108292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EFC09F-9774-4D20-83D0-3086BC3513B5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707901" y="4221467"/>
            <a:ext cx="1656185" cy="96909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1196752"/>
            <a:ext cx="7560840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СУ, Факултет по химия и фармация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</a:pP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5996" y="2169047"/>
            <a:ext cx="3744416" cy="2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979991"/>
            <a:ext cx="2880320" cy="319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55576" y="5013176"/>
          <a:ext cx="7272808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Система за определяне на контактни ъгли, повърхностна енергия и </a:t>
                      </a:r>
                      <a:r>
                        <a:rPr lang="bg-BG" sz="1400" b="0" dirty="0" err="1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омокряне</a:t>
                      </a:r>
                      <a:r>
                        <a:rPr lang="bg-BG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 микронни капки върху твърди повърхности, вкл. наклонени и при различни температури</a:t>
                      </a:r>
                      <a:r>
                        <a:rPr lang="en-US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bg-BG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Доставена</a:t>
                      </a:r>
                      <a:r>
                        <a:rPr lang="bg-BG" sz="1400" b="0" baseline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 г.</a:t>
                      </a:r>
                      <a:endParaRPr lang="bg-BG" sz="1400" b="0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1400" b="0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33363" indent="-233363" algn="just"/>
                      <a:r>
                        <a:rPr kumimoji="0" lang="bg-BG" sz="16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</a:t>
                      </a:r>
                      <a:r>
                        <a:rPr kumimoji="0" lang="bg-BG" sz="14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Лазерна дифракционна   система за определяне размер на микронни частици в дисперсии – Доставена 2019 г.</a:t>
                      </a:r>
                      <a:endParaRPr lang="en-US" sz="1400" b="0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1196752"/>
            <a:ext cx="7560840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СУ, Факултет по химия и фармация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</a:pP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63435"/>
            <a:ext cx="3823011" cy="263700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71600" y="5013176"/>
          <a:ext cx="7344816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Настолен Сканиращ електронен микроскоп </a:t>
                      </a:r>
                      <a:r>
                        <a:rPr lang="en-US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lang="bg-BG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Доставен</a:t>
                      </a:r>
                      <a:r>
                        <a:rPr lang="bg-BG" sz="1400" b="0" baseline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октомври 2020 г.</a:t>
                      </a:r>
                      <a:endParaRPr lang="bg-BG" sz="1400" b="0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1400" b="0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33363" indent="-233363" algn="just"/>
                      <a:r>
                        <a:rPr kumimoji="0" lang="bg-BG" sz="16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</a:t>
                      </a:r>
                      <a:r>
                        <a:rPr kumimoji="0" lang="ru-RU" sz="14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Диференциален термичен анализатор с термогравиметрия и мас-спектрометър</a:t>
                      </a:r>
                      <a:r>
                        <a:rPr kumimoji="0" lang="bg-BG" sz="14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– Доставка до 30.11.2020г.</a:t>
                      </a:r>
                      <a:endParaRPr lang="en-US" sz="1400" b="0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765" y="2074413"/>
            <a:ext cx="3448023" cy="2732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766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1196752"/>
            <a:ext cx="7560840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СУ, Факултет по химия и фармация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</a:pP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55576" y="5013176"/>
          <a:ext cx="7560840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8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25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r>
                        <a:rPr lang="ru-RU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липсометър с БАМ за определяне и визуализация на обекти с малки латерални размери</a:t>
                      </a:r>
                      <a:r>
                        <a:rPr lang="en-US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bg-BG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Доставен</a:t>
                      </a:r>
                      <a:r>
                        <a:rPr lang="en-US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bg-BG" sz="1400" b="0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предстои инсталация и обучение до 30.11.2020г.</a:t>
                      </a:r>
                    </a:p>
                    <a:p>
                      <a:endParaRPr lang="en-US" sz="1400" b="0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33363" indent="-233363" algn="l"/>
                      <a:r>
                        <a:rPr kumimoji="0" lang="bg-BG" sz="16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</a:t>
                      </a:r>
                      <a:r>
                        <a:rPr kumimoji="0" lang="en-US" sz="14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</a:t>
                      </a:r>
                      <a:r>
                        <a:rPr kumimoji="0" lang="ru-RU" sz="14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птична приставка (микроскопски модул) за реометър</a:t>
                      </a:r>
                      <a:r>
                        <a:rPr kumimoji="0" lang="en-US" sz="14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bg-BG" sz="1400" b="0" kern="1200" dirty="0">
                          <a:solidFill>
                            <a:srgbClr val="7030A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– Доставка до 30.11.2020г.</a:t>
                      </a:r>
                      <a:endParaRPr lang="en-US" sz="1400" b="0" dirty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276872"/>
            <a:ext cx="2602281" cy="26022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2039584"/>
            <a:ext cx="3365644" cy="297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9250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CDB1F8-E535-427D-94AD-90ED4B7E443D}"/>
              </a:ext>
            </a:extLst>
          </p:cNvPr>
          <p:cNvSpPr txBox="1"/>
          <p:nvPr/>
        </p:nvSpPr>
        <p:spPr>
          <a:xfrm>
            <a:off x="467544" y="982469"/>
            <a:ext cx="8208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</a:t>
            </a:r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Института по роботика, БАН</a:t>
            </a:r>
            <a:r>
              <a:rPr lang="bg-BG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3A51F9-9ED5-46D9-8A9A-74AECAF90E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0694" y="1969299"/>
            <a:ext cx="3020596" cy="22654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E0A4D93-108E-4F41-8C28-09088F1E88F2}"/>
              </a:ext>
            </a:extLst>
          </p:cNvPr>
          <p:cNvSpPr txBox="1"/>
          <p:nvPr/>
        </p:nvSpPr>
        <p:spPr>
          <a:xfrm>
            <a:off x="545516" y="4756447"/>
            <a:ext cx="2665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Сензорно устройство за контакт с мозъчната дейност </a:t>
            </a:r>
            <a:r>
              <a:rPr lang="en-US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EMOTIV EPOC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+ 14 </a:t>
            </a:r>
            <a:r>
              <a:rPr lang="en-US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Channel Mobile EEG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+ </a:t>
            </a:r>
            <a:r>
              <a:rPr lang="en-US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EMOTIV EPOC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+ </a:t>
            </a:r>
            <a:r>
              <a:rPr lang="en-US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Hydrator Pack</a:t>
            </a:r>
            <a:endParaRPr lang="en-US" sz="1600" dirty="0">
              <a:solidFill>
                <a:srgbClr val="7030A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AA4B76-592D-49F3-B99C-D53A15BDC1F3}"/>
              </a:ext>
            </a:extLst>
          </p:cNvPr>
          <p:cNvSpPr txBox="1"/>
          <p:nvPr/>
        </p:nvSpPr>
        <p:spPr>
          <a:xfrm>
            <a:off x="6156176" y="4894946"/>
            <a:ext cx="2665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Mобилна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платформа за проследяване на очите и  - </a:t>
            </a:r>
            <a:r>
              <a:rPr lang="bg-BG" sz="1600" b="0" i="0" u="none" strike="noStrike" baseline="0" dirty="0">
                <a:solidFill>
                  <a:srgbClr val="7030A0"/>
                </a:solidFill>
                <a:latin typeface="Times New Roman" panose="02020603050405020304" pitchFamily="18" charset="0"/>
              </a:rPr>
              <a:t>24 канален електроенцелограф</a:t>
            </a:r>
          </a:p>
          <a:p>
            <a:pPr algn="ctr"/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ЕЕГ-ВТ</a:t>
            </a:r>
            <a:endParaRPr lang="en-US" sz="1600" dirty="0">
              <a:solidFill>
                <a:srgbClr val="7030A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F9893FF-7E10-4969-BF38-9ECCEA2853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3"/>
          <a:stretch/>
        </p:blipFill>
        <p:spPr>
          <a:xfrm rot="5400000">
            <a:off x="5732956" y="1773657"/>
            <a:ext cx="3331332" cy="26342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DB7530-B5FF-4DFA-A6EA-E60717F0E6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524460"/>
            <a:ext cx="1805774" cy="3125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0FB687-51F8-4B54-8DCC-B3745787024D}"/>
              </a:ext>
            </a:extLst>
          </p:cNvPr>
          <p:cNvSpPr txBox="1"/>
          <p:nvPr/>
        </p:nvSpPr>
        <p:spPr>
          <a:xfrm>
            <a:off x="3566319" y="4756447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Сензорно устройство за контакт с мозъчната дейност - EMOTIV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Insight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Channel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Mobile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EEG</a:t>
            </a:r>
            <a:endParaRPr lang="en-US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3285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B786AD-B969-4568-9950-A4260DE41A39}"/>
              </a:ext>
            </a:extLst>
          </p:cNvPr>
          <p:cNvSpPr txBox="1"/>
          <p:nvPr/>
        </p:nvSpPr>
        <p:spPr>
          <a:xfrm>
            <a:off x="467544" y="982469"/>
            <a:ext cx="8208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bg-BG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</a:t>
            </a:r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Института по роботика, БАН</a:t>
            </a:r>
            <a:r>
              <a:rPr lang="bg-BG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2ED93D-D88E-4C14-AF20-A441D4E2ED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9" r="5646"/>
          <a:stretch/>
        </p:blipFill>
        <p:spPr>
          <a:xfrm rot="5400000">
            <a:off x="4591865" y="1762186"/>
            <a:ext cx="4064726" cy="36516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646CF38-E8B0-491B-8B6F-27ACFDBF1888}"/>
              </a:ext>
            </a:extLst>
          </p:cNvPr>
          <p:cNvSpPr txBox="1"/>
          <p:nvPr/>
        </p:nvSpPr>
        <p:spPr>
          <a:xfrm>
            <a:off x="5364088" y="5607031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Мозъчно - компютърен интерфейс -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All-in-One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Biosensing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R&amp;D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Bundle</a:t>
            </a:r>
            <a:endParaRPr lang="en-US" sz="1600" dirty="0">
              <a:solidFill>
                <a:srgbClr val="7030A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681BCB-5468-4183-806D-B8CCCBE4A2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8" r="3487"/>
          <a:stretch/>
        </p:blipFill>
        <p:spPr>
          <a:xfrm rot="16200000">
            <a:off x="288278" y="1865589"/>
            <a:ext cx="4203224" cy="35566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9C0930-4274-4CEA-8A23-99C6A87B888F}"/>
              </a:ext>
            </a:extLst>
          </p:cNvPr>
          <p:cNvSpPr txBox="1"/>
          <p:nvPr/>
        </p:nvSpPr>
        <p:spPr>
          <a:xfrm>
            <a:off x="1115616" y="5745531"/>
            <a:ext cx="2802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Конзола Xbox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One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+ Xbox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One</a:t>
            </a:r>
            <a:r>
              <a:rPr lang="bg-BG" sz="16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Kinect </a:t>
            </a:r>
            <a:r>
              <a:rPr lang="bg-BG" sz="1600" b="0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Sensor</a:t>
            </a:r>
            <a:endParaRPr lang="en-US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0733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95032"/>
            <a:ext cx="3903962" cy="5242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86761" y="1194922"/>
            <a:ext cx="8842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bg-BG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Лабораторно оборудване в Централна лаборатория по приложна физика:</a:t>
            </a:r>
            <a:endParaRPr lang="en-US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3631615"/>
            <a:ext cx="158376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СКАНИРАЩ ЕЛЕКТРОНЕН МИКРОСКОП </a:t>
            </a:r>
            <a:r>
              <a:rPr lang="en-US" sz="1400" b="1" dirty="0">
                <a:solidFill>
                  <a:srgbClr val="04617B"/>
                </a:solidFill>
                <a:latin typeface="Times New Roman" pitchFamily="18" charset="0"/>
                <a:cs typeface="Times New Roman" pitchFamily="18" charset="0"/>
              </a:rPr>
              <a:t>HITACHI SU5000</a:t>
            </a:r>
            <a:endParaRPr lang="en-US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11560" y="64815"/>
            <a:ext cx="7999112" cy="1178288"/>
            <a:chOff x="611560" y="188640"/>
            <a:chExt cx="7999112" cy="1178288"/>
          </a:xfrm>
        </p:grpSpPr>
        <p:pic>
          <p:nvPicPr>
            <p:cNvPr id="8" name="Picture 7" descr="logo-bg-center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52320" y="188640"/>
              <a:ext cx="1158352" cy="972296"/>
            </a:xfrm>
            <a:prstGeom prst="rect">
              <a:avLst/>
            </a:prstGeom>
          </p:spPr>
        </p:pic>
        <p:pic>
          <p:nvPicPr>
            <p:cNvPr id="9" name="Picture 2" descr="ERDF-c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8" t="641" r="525" b="-5193"/>
            <a:stretch>
              <a:fillRect/>
            </a:stretch>
          </p:blipFill>
          <p:spPr bwMode="auto">
            <a:xfrm>
              <a:off x="611560" y="188640"/>
              <a:ext cx="1166755" cy="1178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FEFAC9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817830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988840"/>
            <a:ext cx="860546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3: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Извършване на пазарно ориентирани научни изследвания и развиване/модифициране на нови технологии на високо международно ниво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268" y="1159022"/>
            <a:ext cx="8605464" cy="5647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3: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spcBef>
                <a:spcPts val="600"/>
              </a:spcBef>
              <a:buAutoNum type="arabicPeriod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Назначени нови изследователи на трудови договори – три щатни бройки, 2 в ТУ-Габрово и 1 в СУ “Св. Кл. Охридски”, ФХФ </a:t>
            </a:r>
            <a:endParaRPr lang="en-US" sz="1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spcBef>
                <a:spcPts val="600"/>
              </a:spcBef>
              <a:buAutoNum type="arabicPeriod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Назначени водещи изследователи и върхови специалисти (</a:t>
            </a:r>
            <a:r>
              <a:rPr lang="ru-RU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втори трудов договор при спазване изискванията за работно време не повече от 8 часа на седмица)</a:t>
            </a: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342900" indent="284163" algn="just">
              <a:spcBef>
                <a:spcPts val="600"/>
              </a:spcBef>
              <a:buFont typeface="Arial" pitchFamily="34" charset="0"/>
              <a:buChar char="•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ТУ- Габрово – 31; </a:t>
            </a:r>
          </a:p>
          <a:p>
            <a:pPr marL="342900" indent="284163" algn="just">
              <a:spcBef>
                <a:spcPts val="600"/>
              </a:spcBef>
              <a:buFont typeface="Arial" pitchFamily="34" charset="0"/>
              <a:buChar char="•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ТУ-София, филиал Пловдив –  2</a:t>
            </a:r>
            <a:r>
              <a:rPr lang="en-US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284163" algn="just">
              <a:spcBef>
                <a:spcPts val="600"/>
              </a:spcBef>
              <a:buFont typeface="Arial" pitchFamily="34" charset="0"/>
              <a:buChar char="•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 “Св. Кл. Охридски”, ФХФ – </a:t>
            </a:r>
            <a:r>
              <a:rPr lang="en-US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indent="284163" algn="just">
              <a:spcBef>
                <a:spcPts val="600"/>
              </a:spcBef>
              <a:buFont typeface="Arial" pitchFamily="34" charset="0"/>
              <a:buChar char="•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ТУ-Варна – 4;</a:t>
            </a:r>
          </a:p>
          <a:p>
            <a:pPr marL="342900" indent="284163" algn="just">
              <a:spcBef>
                <a:spcPts val="600"/>
              </a:spcBef>
              <a:buFont typeface="Arial" pitchFamily="34" charset="0"/>
              <a:buChar char="•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ИЕ-БАН – 3;</a:t>
            </a:r>
          </a:p>
          <a:p>
            <a:pPr marL="342900" indent="284163" algn="just">
              <a:spcBef>
                <a:spcPts val="600"/>
              </a:spcBef>
              <a:buFont typeface="Arial" pitchFamily="34" charset="0"/>
              <a:buChar char="•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ИР-БАН – 8; </a:t>
            </a:r>
          </a:p>
          <a:p>
            <a:pPr marL="342900" indent="284163" algn="just">
              <a:spcBef>
                <a:spcPts val="600"/>
              </a:spcBef>
              <a:buFont typeface="Arial" pitchFamily="34" charset="0"/>
              <a:buChar char="•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ЦЛПФ – 6.</a:t>
            </a:r>
            <a:endParaRPr lang="ru-RU" sz="1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1950" indent="-361950" algn="just">
              <a:spcBef>
                <a:spcPts val="600"/>
              </a:spcBef>
              <a:buAutoNum type="arabicPeriod" startAt="3"/>
            </a:pPr>
            <a:r>
              <a:rPr lang="ru-RU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Сключени договори за приложни научни изследвания с бизнеса - </a:t>
            </a: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бр., за които финансовото и счетоводно отчитане е обособено аналитично и  се води независимо от останалата дейност на Центъра.</a:t>
            </a:r>
            <a:endParaRPr lang="en-US" sz="1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1950" indent="-361950" algn="just">
              <a:spcBef>
                <a:spcPts val="600"/>
              </a:spcBef>
              <a:buAutoNum type="arabicPeriod" startAt="3"/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Сключен един договор за </a:t>
            </a:r>
            <a:r>
              <a:rPr lang="bg-BG" sz="16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ефективно сътрудничество за изпълнение на съвместен проект с бизнеса, финансиран от ОП Иновации и конкурентоспособност</a:t>
            </a: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1115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1916832"/>
            <a:ext cx="7855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4: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ироко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разпространение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резултатите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научните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изследвания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въвеждане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обучителни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образователни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практиката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центъра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компетентност "Интелигентни мехатронни, eко- и енергоспестяващи системи и технологии", </a:t>
            </a:r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FE76A4E-9EA8-4E81-83DE-03FAE864C4AF}"/>
              </a:ext>
            </a:extLst>
          </p:cNvPr>
          <p:cNvSpPr txBox="1"/>
          <p:nvPr/>
        </p:nvSpPr>
        <p:spPr>
          <a:xfrm>
            <a:off x="684603" y="3284984"/>
            <a:ext cx="8316924" cy="1566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bg-BG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Публикации в списания с </a:t>
            </a:r>
            <a:r>
              <a:rPr lang="bg-BG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импакт</a:t>
            </a:r>
            <a:r>
              <a:rPr lang="bg-BG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-фактор в </a:t>
            </a:r>
            <a:r>
              <a:rPr lang="en-US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WoS</a:t>
            </a:r>
            <a:r>
              <a:rPr lang="bg-BG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15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bg-BG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Публикации</a:t>
            </a:r>
            <a:r>
              <a:rPr lang="bg-BG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в реферирани от </a:t>
            </a:r>
            <a:r>
              <a:rPr lang="en-US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WoS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bg-BG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Scopus</a:t>
            </a:r>
            <a:r>
              <a:rPr lang="bg-BG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издания:21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bg-BG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Публикации в рецензирани научни издания:25</a:t>
            </a:r>
            <a:endParaRPr lang="en-US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649752-7E50-4F97-9F24-437B7CADDAA5}"/>
              </a:ext>
            </a:extLst>
          </p:cNvPr>
          <p:cNvSpPr/>
          <p:nvPr/>
        </p:nvSpPr>
        <p:spPr>
          <a:xfrm>
            <a:off x="647827" y="1412776"/>
            <a:ext cx="7596581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4: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Публикации на изследователи, в които е изказана благодарност на проекта:</a:t>
            </a:r>
            <a:endParaRPr 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867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700808"/>
            <a:ext cx="860546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5: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Трансфер на знания и технологии и осигуряване на бизнес специализирани научноизследователски услуги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g-BG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абота по акредитиране на лаборатории за изпитване, измерване и калибриране; Сключени договори за приложни научни изследвания с бизнеса - 8 бр., за които финансовото и счетоводно отчитане е обособено аналитично и  се води независимо от останалата дейност на Центъра.</a:t>
            </a:r>
          </a:p>
          <a:p>
            <a:pPr algn="just"/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Сключен един договор за за ефективно сътрудничество за изпълнение на съвместен проект с бизнеса, финансиран от ОП «Иновации и конкурентоспособност»</a:t>
            </a:r>
          </a:p>
          <a:p>
            <a:pPr marL="342900" indent="-342900" algn="just"/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1" y="674788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1520" y="2514680"/>
            <a:ext cx="5616623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AutoNum type="arabicPeriod"/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Официална церемония „Откриване на обект“ – 3- ти корпус на филиал Пловдив на Технически университет – София – 29.05.2021 г. 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600"/>
              </a:spcBef>
              <a:buAutoNum type="arabicPeriod"/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Информационен ден за напредъка по проекта – 3-ти корпус на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филиал Пловдив на Технически университет – София – 29.05.2021 г. 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832E80-A057-4447-AE04-1C60C0F7F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9" y="2852935"/>
            <a:ext cx="2844824" cy="38026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8843F8-F390-4D5F-B027-5043CE4D65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664" y="4308977"/>
            <a:ext cx="3168352" cy="2377498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980728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1520" y="2852936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Информационен ден за напредъка по проекта –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Централната лаборатория за приложна физика към БАН в Пловдив – 16.07.2021 г. 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 picture containing text, person, wall, indoor&#10;&#10;Description automatically generated">
            <a:extLst>
              <a:ext uri="{FF2B5EF4-FFF2-40B4-BE49-F238E27FC236}">
                <a16:creationId xmlns:a16="http://schemas.microsoft.com/office/drawing/2014/main" id="{1E4F7BC6-38C9-4DEB-92A5-3EB9F2C584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717032"/>
            <a:ext cx="6213846" cy="279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7808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018" y="818611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95772" y="2759055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Информационен ден за напредъка по проекта –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Технически университет - Габрово – 19.11.2021 г. 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FE5929F9-D87A-4DEB-B6EB-AD0CECA655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264464"/>
            <a:ext cx="4773091" cy="3161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648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018" y="818611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95772" y="2759055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Информационен ден за напредъка по проекта – 3-ти корпус на филиал Пловдив на Технически университет – София – 26.05.2022 г.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A person giving a presentation to an audience&#10;&#10;Description automatically generated with medium confidence">
            <a:extLst>
              <a:ext uri="{FF2B5EF4-FFF2-40B4-BE49-F238E27FC236}">
                <a16:creationId xmlns:a16="http://schemas.microsoft.com/office/drawing/2014/main" id="{08D1A8B6-9274-4A12-8C37-0541DB8AE1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5" y="3425342"/>
            <a:ext cx="7635379" cy="343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004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018" y="818611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2634493"/>
            <a:ext cx="91440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Публикации</a:t>
            </a:r>
            <a:r>
              <a:rPr lang="en-US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sz="16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печатни и електронни медии за популяризиране на проекта пред широката общественост (80 бр. 2021 г. – м. май 2022 г.):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платформа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OBC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Transeuropa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„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Science and work: how to relaunch Gabrovo, the "Bulgarian Manchester„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https://www.balcanicaucaso.org/eng/Areas/Bulgaria/Science-and-work-how-to-relaunch-Gabrovo-the-Bulgarian-Manchester-217396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(14.04.2022 г.)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Еврокомисар Мария Габриел бе на посещение в Габрово 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https://darik.bg/evrokomisar-maria-gabriel-be-na-posestenie-v-gabrovo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(25.03.2022 г.) 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 partnership between science and business aims to drive growth in Bulgaria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https://ec.europa.eu/regional_policy/en/projects/Bulgaria/a-partnership-between-science-and-business-aims-to-drive-growth-in-bulgaria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(08.06.2021г.)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БАН представи в Пловдив последно поколение технологии за трансфер на научни постижения в бизнеса 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https://www.monitor.bg/bg/a/view/ban-predstavi-v-plovdiv-posledno-pokolenie-tehnologii-za-transfer-na-nauchni-postijenija-v-biznesa-274077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(16.07.2021 г.)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00993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018" y="818611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7504" y="2759055"/>
            <a:ext cx="9036496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Публикации в електронни и печатни медии за популяризиране на проекта пред широката общественост: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Център за компетентност влиза в обновена сграда на ТУ – филиал Пловдив</a:t>
            </a:r>
            <a:r>
              <a:rPr lang="bg-B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-</a:t>
            </a:r>
            <a:r>
              <a:rPr lang="bg-BG" sz="1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https://dcnews.bg/tsentar-za-kompetentnost-vliza-v-obnovena-sgrada-na-tu-filial-plovdiv/</a:t>
            </a:r>
            <a:r>
              <a:rPr lang="bg-BG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(29.05.2021 г.) </a:t>
            </a:r>
            <a:endParaRPr lang="en-US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Мария Габриел открива възстановената сграда на ТУ 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https://bnr.bg/plovdiv/post/101474890/maria-gabriel-otkriva-vazstanovenata-sgrada-na-tehnicheskia-universitet-v-plovdiv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(29.05.2021 г.)</a:t>
            </a:r>
          </a:p>
          <a:p>
            <a:pPr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Инициатива „Лица на ОП НОИР“: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Преподаватели от ТУ- Габрово са лица на Оперативна програма "Наука и образование за интелигентен растеж 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https://www.tugab.bg/novini/posledni-novini/1546-prepodavateli-ot-tu-gabrovo-sa-litza-na-operativna-programa-nauka-i-obrazovanie-za-inteligenten-rastezh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(04.10.2021г.), (11.08.2021 г.)</a:t>
            </a:r>
          </a:p>
        </p:txBody>
      </p:sp>
    </p:spTree>
    <p:extLst>
      <p:ext uri="{BB962C8B-B14F-4D97-AF65-F5344CB8AC3E}">
        <p14:creationId xmlns:p14="http://schemas.microsoft.com/office/powerpoint/2010/main" val="27432291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018" y="818611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7504" y="2759055"/>
            <a:ext cx="9036496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Телевизионни репортажи в национални и международни медии: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«Знание БГ» по БНТ 2 -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https://bnt.bg/news/kak-raboti-tehnologichniyat-park-na-gabrovskiya-universitet-300373news.html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(17.11.2021 г.)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'Запазената марка Марио Гаврилов' по ТВ1 -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https://www.tugab.bg/novini/posledni-novini/1478-dobrata-novina-inovativni-laboratorii-v-provintzialen-tehnopark-intervyu-na-prof-zhelezarov-v-predavaneto-zapazenata-marka-mario-gavrilov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(17.06.2021г.) 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bg-B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„Европейци„ по БНТ 1  </a:t>
            </a:r>
            <a:r>
              <a:rPr lang="bg-BG" i="1" dirty="0">
                <a:solidFill>
                  <a:srgbClr val="32323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https://europeans.bntnews.bg/mlad-predpriemach-s-viziya-da-prevarne-gabrovo-v-parviya-umen-grad-v-balgariya-475news.html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Репортаж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RTPPLAY, </a:t>
            </a:r>
            <a:r>
              <a:rPr lang="bg-BG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Поругалия -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https://www.rtp.pt/play/p8717/e577796/de-lisboa-a-estocolmo</a:t>
            </a:r>
            <a:endParaRPr lang="bg-BG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nternational closing seminar of City of Lappeenranta's Green Leaf award year-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https://www.youtube.com/watch?v=QPYmbXHSjBI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(10.12.2021 г.) </a:t>
            </a:r>
            <a:endParaRPr lang="en-US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1119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018" y="818611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539552" y="2759055"/>
            <a:ext cx="7560840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Телевизионни репортажи в национални медии: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«Събуди се» Нова ТВ -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https://nova.bg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(21.12.2021 г.)</a:t>
            </a:r>
            <a:endParaRPr lang="en-US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</a:pPr>
            <a:endParaRPr lang="bg-BG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„България в 60 минути“по БНТ 1-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https://bit.ly/3mKyy7S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(27.10.2021 г. )</a:t>
            </a:r>
            <a:endParaRPr lang="en-US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</a:pPr>
            <a:r>
              <a:rPr lang="bg-BG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r>
              <a:rPr lang="bg-BG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Сети ТВ -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https://setitv.com/2020-2020-11-28/</a:t>
            </a:r>
            <a:r>
              <a:rPr lang="bg-BG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(30.11.2020)</a:t>
            </a:r>
            <a:endParaRPr lang="en-US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2701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018" y="818611"/>
            <a:ext cx="86774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6: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Информиране и публичност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74018" y="2759055"/>
            <a:ext cx="8336654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Видеоклипове за център за компетентност „ИМЕЕСТ“:</a:t>
            </a:r>
          </a:p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БГ </a:t>
            </a:r>
            <a:r>
              <a:rPr lang="bg-BG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Наука - поредица Лица на ОП НОИР - 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https://nauka.bg/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6700" indent="-266700" algn="just">
              <a:spcBef>
                <a:spcPts val="600"/>
              </a:spcBef>
            </a:pP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Централна лаборатория по приложна физика Пловдив, БАН -   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https://www.facebook.com/BalgarskaAkademiaNaNaukiteBan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Технически университет – Габрово -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https://www.smeest.eu/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https://www.tugab.bg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-    СУ „Св. Климент Охридски“ -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https://www.uni-sofia.bg</a:t>
            </a:r>
            <a:r>
              <a:rPr lang="bg-B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6700" indent="-266700" algn="just">
              <a:spcBef>
                <a:spcPts val="600"/>
              </a:spcBef>
            </a:pPr>
            <a:r>
              <a:rPr lang="en-US" dirty="0">
                <a:solidFill>
                  <a:srgbClr val="005A9E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bg-BG" dirty="0">
                <a:solidFill>
                  <a:srgbClr val="005A9E"/>
                </a:solidFill>
                <a:latin typeface="Times New Roman" pitchFamily="18" charset="0"/>
                <a:cs typeface="Times New Roman" pitchFamily="18" charset="0"/>
              </a:rPr>
              <a:t>-    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European Commission “EU in my Region”</a:t>
            </a:r>
            <a:endParaRPr lang="bg-B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6700" indent="-266700" algn="just">
              <a:spcBef>
                <a:spcPts val="600"/>
              </a:spcBef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   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https://www.youtube.com/watch?v=MqEfBCZ7gAk</a:t>
            </a:r>
            <a:r>
              <a:rPr lang="en-US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spcBef>
                <a:spcPts val="600"/>
              </a:spcBef>
              <a:buFontTx/>
              <a:buChar char="-"/>
            </a:pPr>
            <a:endParaRPr lang="en-US" sz="18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1739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160727"/>
            <a:ext cx="860546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7:</a:t>
            </a:r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Независим външен одит на дейностите по проекта по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Сключен договор за извършване на независим външен одит на дейностите по проект № BG05M2OP001-1.002-0023, Център за компетентност «Интелигентни мехатронни, eко- и енергоспестяващи системи и технологии», свързан с:</a:t>
            </a: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1600" dirty="0"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Проследяване ефективното прилагане на националното законодателство и правото на ЕС при изпълнение и отчитане на проекта от страна на всички партньори; </a:t>
            </a:r>
            <a:endParaRPr lang="ru-RU" sz="1600" dirty="0"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Проследяване ефективното прилагане от партньорите на правилата, разписани от органите, отговорни за управление, наблюдение и контрол на ОП НОИР 2014-2020; </a:t>
            </a:r>
            <a:endParaRPr lang="ru-RU" sz="1600" dirty="0"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Осигуряване на допълнителен контролен механизъм за проследяване изпълнението на всички правила за изпълнение на дейностите и отчитане на </a:t>
            </a:r>
            <a:r>
              <a:rPr lang="ru-RU" sz="16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разходите по проекта. </a:t>
            </a:r>
            <a:br>
              <a:rPr lang="ru-RU" sz="1600" b="1" kern="1200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</a:br>
            <a:endParaRPr lang="ru-RU" sz="1600" dirty="0">
              <a:solidFill>
                <a:srgbClr val="7030A0"/>
              </a:solidFill>
              <a:effectLst/>
            </a:endParaRP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Стойност на договора - 35 400 лв. с вкл. ДДС.</a:t>
            </a: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Стартира проверка на финансовите докумените от избрания изпълнител по договора.</a:t>
            </a:r>
          </a:p>
          <a:p>
            <a:pPr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Изпратени са документи от партньорите на одиторите. Проведени срещи с одиторите в онлайн среда.</a:t>
            </a:r>
            <a:endParaRPr lang="ru-RU" sz="1600" dirty="0">
              <a:solidFill>
                <a:srgbClr val="7030A0"/>
              </a:solidFill>
              <a:effectLst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764704"/>
            <a:ext cx="86054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bg-BG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Дейност 8:</a:t>
            </a:r>
          </a:p>
          <a:p>
            <a:pPr algn="just"/>
            <a:endParaRPr lang="en-US" sz="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и управление на проект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BG05M2OP001-1.002-0023, Център за компетентност "Интелигентни мехатронни, eко- и енергоспестяващи системи и технологии", финансиран чрез Оперативна програма „Наука и образование за интелигентен растеж“ 2014-2020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bg-BG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Назначен екип за организация и управление – месец юни 2018 г.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 startAt="2"/>
            </a:pPr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Участие в срещи, организирани от Управляващия орган на ОП „НОИР“:</a:t>
            </a:r>
          </a:p>
          <a:p>
            <a:pPr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Изготвен е план за външни възлагания за целия период на изпълнение на дейностите по проекта.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Подписано допълнително споразумение № 2 към договор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BG05M2OP001-1.002-0023-С02 от 30.03.2018 г.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 Подписано е споразумение за определяне на членове на консултативен съвет, комисии към съвета (научна, административна и финансова), а така също членове на Комитет по трансфер на знания и технологии.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6. Разработена и утвърдена програма за научно-изследователски проекти за 2021 г.</a:t>
            </a:r>
          </a:p>
          <a:p>
            <a:pPr marL="342900" indent="-342900"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7. Разработени и утвърдени процедури за наблюдение и отчитане на напредъка в изпълнението на проекта и степента на постигане на неговите цели.</a:t>
            </a:r>
          </a:p>
          <a:p>
            <a:pPr marL="342900" indent="-342900"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8. Регулярно подготвяни и подавани междинни технически и финансови отчети.</a:t>
            </a:r>
          </a:p>
          <a:p>
            <a:pPr marL="342900" indent="-342900" algn="just"/>
            <a:r>
              <a:rPr lang="bg-B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Извършват се оперативни дейности, свързани с изпълнение на проекта.</a:t>
            </a:r>
            <a:endParaRPr lang="bg-B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 startAt="2"/>
            </a:pP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11560" y="18864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8212863"/>
              </p:ext>
            </p:extLst>
          </p:nvPr>
        </p:nvGraphicFramePr>
        <p:xfrm>
          <a:off x="1388269" y="260648"/>
          <a:ext cx="6367462" cy="684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6368252" imgH="6845784" progId="Word.Document.12">
                  <p:embed/>
                </p:oleObj>
              </mc:Choice>
              <mc:Fallback>
                <p:oleObj name="Document" r:id="rId3" imgW="6368252" imgH="6845784" progId="Word.Document.12">
                  <p:embed/>
                  <p:pic>
                    <p:nvPicPr>
                      <p:cNvPr id="102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8269" y="260648"/>
                        <a:ext cx="6367462" cy="684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07504" y="1412776"/>
            <a:ext cx="3240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0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Структура на </a:t>
            </a:r>
          </a:p>
          <a:p>
            <a:r>
              <a:rPr lang="bg-BG" sz="20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Центъра за компетентност</a:t>
            </a:r>
            <a:endParaRPr lang="en-US" sz="20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-bg-cent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12360" y="116632"/>
            <a:ext cx="1158352" cy="972296"/>
          </a:xfrm>
          <a:prstGeom prst="rect">
            <a:avLst/>
          </a:prstGeom>
        </p:spPr>
      </p:pic>
      <p:pic>
        <p:nvPicPr>
          <p:cNvPr id="5" name="Picture 2" descr="ERDF-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0" y="116632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55" name="Object 19"/>
          <p:cNvGraphicFramePr>
            <a:graphicFrameLocks noChangeAspect="1"/>
          </p:cNvGraphicFramePr>
          <p:nvPr/>
        </p:nvGraphicFramePr>
        <p:xfrm>
          <a:off x="-3421063" y="549275"/>
          <a:ext cx="12015788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Document" r:id="rId3" imgW="6329055" imgH="3227396" progId="Word.Document.12">
                  <p:embed/>
                </p:oleObj>
              </mc:Choice>
              <mc:Fallback>
                <p:oleObj name="Document" r:id="rId3" imgW="6329055" imgH="3227396" progId="Word.Document.12">
                  <p:embed/>
                  <p:pic>
                    <p:nvPicPr>
                      <p:cNvPr id="14355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21063" y="549275"/>
                        <a:ext cx="12015788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24328" y="116632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83568" y="116632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3" name="Rounded Rectangle 93"/>
          <p:cNvSpPr>
            <a:spLocks noChangeArrowheads="1"/>
          </p:cNvSpPr>
          <p:nvPr/>
        </p:nvSpPr>
        <p:spPr bwMode="auto">
          <a:xfrm>
            <a:off x="683569" y="4227240"/>
            <a:ext cx="3743548" cy="71392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1750">
            <a:solidFill>
              <a:srgbClr val="70AD47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Лабораторни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комплекси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/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научни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екипи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за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приложни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научни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изследвания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4" name="Rounded Rectangle 86"/>
          <p:cNvSpPr>
            <a:spLocks noChangeArrowheads="1"/>
          </p:cNvSpPr>
          <p:nvPr/>
        </p:nvSpPr>
        <p:spPr bwMode="auto">
          <a:xfrm>
            <a:off x="683568" y="5085184"/>
            <a:ext cx="1872208" cy="151216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5E0B3"/>
              </a:gs>
            </a:gsLst>
            <a:lin ang="5400000" scaled="1"/>
          </a:gradFill>
          <a:ln w="12700">
            <a:solidFill>
              <a:srgbClr val="A8D08D"/>
            </a:solidFill>
            <a:round/>
            <a:headEnd/>
            <a:tailEnd/>
          </a:ln>
          <a:effectLst>
            <a:outerShdw dist="28398" dir="3806097" algn="ctr" rotWithShape="0">
              <a:srgbClr val="3756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174625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5" name="Rounded Rectangle 88"/>
          <p:cNvSpPr>
            <a:spLocks noChangeArrowheads="1"/>
          </p:cNvSpPr>
          <p:nvPr/>
        </p:nvSpPr>
        <p:spPr bwMode="auto">
          <a:xfrm>
            <a:off x="2699792" y="5085184"/>
            <a:ext cx="1800200" cy="151216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C5E0B3"/>
              </a:gs>
            </a:gsLst>
            <a:lin ang="5400000" scaled="1"/>
          </a:gradFill>
          <a:ln w="12700">
            <a:solidFill>
              <a:srgbClr val="A8D08D"/>
            </a:solidFill>
            <a:round/>
            <a:headEnd/>
            <a:tailEnd/>
          </a:ln>
          <a:effectLst>
            <a:outerShdw dist="28398" dir="3806097" algn="ctr" rotWithShape="0">
              <a:srgbClr val="3756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6" name="Rounded Rectangle 94"/>
          <p:cNvSpPr>
            <a:spLocks noChangeArrowheads="1"/>
          </p:cNvSpPr>
          <p:nvPr/>
        </p:nvSpPr>
        <p:spPr bwMode="auto">
          <a:xfrm>
            <a:off x="4572001" y="4212952"/>
            <a:ext cx="3960440" cy="72821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1750">
            <a:solidFill>
              <a:srgbClr val="4472C4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Разпространение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на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резултатите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 и </a:t>
            </a:r>
            <a:r>
              <a:rPr kumimoji="0" lang="bg-BG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о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бу</a:t>
            </a:r>
            <a:r>
              <a:rPr kumimoji="0" lang="bg-BG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-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чителни</a:t>
            </a: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и 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квалификационни</a:t>
            </a:r>
            <a:r>
              <a:rPr lang="bg-BG" sz="1600" b="1" dirty="0">
                <a:latin typeface="Calibri" pitchFamily="34" charset="0"/>
                <a:cs typeface="Arial" pitchFamily="34" charset="0"/>
              </a:rPr>
              <a:t> п</a:t>
            </a:r>
            <a:r>
              <a:rPr kumimoji="0" lang="en-US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рограми</a:t>
            </a:r>
            <a:endParaRPr kumimoji="0" 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7" name="Rounded Rectangle 90"/>
          <p:cNvSpPr>
            <a:spLocks noChangeArrowheads="1"/>
          </p:cNvSpPr>
          <p:nvPr/>
        </p:nvSpPr>
        <p:spPr bwMode="auto">
          <a:xfrm>
            <a:off x="4644008" y="5085184"/>
            <a:ext cx="1878533" cy="151216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4C6E7"/>
              </a:gs>
            </a:gsLst>
            <a:lin ang="5400000" scaled="1"/>
          </a:gradFill>
          <a:ln w="12700">
            <a:solidFill>
              <a:srgbClr val="8EAADB"/>
            </a:solidFill>
            <a:round/>
            <a:headEnd/>
            <a:tailEnd/>
          </a:ln>
          <a:effectLst>
            <a:outerShdw dist="28398" dir="3806097" algn="ctr" rotWithShape="0">
              <a:srgbClr val="1F376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ts val="20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457200" lvl="1" indent="-457200" eaLnBrk="1" fontAlgn="base" latinLnBrk="0" hangingPunct="1">
              <a:lnSpc>
                <a:spcPct val="100000"/>
              </a:lnSpc>
              <a:spcBef>
                <a:spcPts val="20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en-US" sz="16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8" name="Rounded Rectangle 100"/>
          <p:cNvSpPr>
            <a:spLocks noChangeArrowheads="1"/>
          </p:cNvSpPr>
          <p:nvPr/>
        </p:nvSpPr>
        <p:spPr bwMode="auto">
          <a:xfrm>
            <a:off x="1835696" y="2420888"/>
            <a:ext cx="5040560" cy="115212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7CAAC"/>
              </a:gs>
            </a:gsLst>
            <a:lin ang="5400000" scaled="1"/>
          </a:gradFill>
          <a:ln w="12700">
            <a:solidFill>
              <a:srgbClr val="F4B083"/>
            </a:solidFill>
            <a:round/>
            <a:headEnd/>
            <a:tailEnd/>
          </a:ln>
          <a:effectLst>
            <a:outerShdw dist="28398" dir="3806097" algn="ctr" rotWithShape="0">
              <a:srgbClr val="823B0B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bg-BG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Комитет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по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трансфер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на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знания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и </a:t>
            </a:r>
            <a:r>
              <a:rPr kumimoji="0" 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технологии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9" name="Rounded Rectangle 92"/>
          <p:cNvSpPr>
            <a:spLocks noChangeArrowheads="1"/>
          </p:cNvSpPr>
          <p:nvPr/>
        </p:nvSpPr>
        <p:spPr bwMode="auto">
          <a:xfrm>
            <a:off x="6660232" y="5085184"/>
            <a:ext cx="1777678" cy="151216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4C6E7"/>
              </a:gs>
            </a:gsLst>
            <a:lin ang="5400000" scaled="1"/>
          </a:gradFill>
          <a:ln w="12700">
            <a:solidFill>
              <a:srgbClr val="8EAADB"/>
            </a:solidFill>
            <a:round/>
            <a:headEnd/>
            <a:tailEnd/>
          </a:ln>
          <a:effectLst>
            <a:outerShdw dist="28398" dir="3806097" algn="ctr" rotWithShape="0">
              <a:srgbClr val="1F376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lvl="0" indent="0" eaLnBrk="1" fontAlgn="base" latinLnBrk="0" hangingPunct="1">
              <a:lnSpc>
                <a:spcPct val="100000"/>
              </a:lnSpc>
              <a:spcBef>
                <a:spcPts val="20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457200" lvl="1" indent="-4572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20" name="Picture 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5157192"/>
            <a:ext cx="163830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1" name="Picture 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5229200"/>
            <a:ext cx="158417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2" name="Picture 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5" y="5229200"/>
            <a:ext cx="1735673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3" name="Picture 3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5229200"/>
            <a:ext cx="1656184" cy="6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logo-bg-cente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24328" y="764704"/>
            <a:ext cx="1158352" cy="972296"/>
          </a:xfrm>
          <a:prstGeom prst="rect">
            <a:avLst/>
          </a:prstGeom>
        </p:spPr>
      </p:pic>
      <p:pic>
        <p:nvPicPr>
          <p:cNvPr id="14" name="Picture 2" descr="ERDF-c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83568" y="764704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467544" y="817712"/>
          <a:ext cx="7992888" cy="604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Document" r:id="rId3" imgW="6368252" imgH="4328660" progId="Word.Document.12">
                  <p:embed/>
                </p:oleObj>
              </mc:Choice>
              <mc:Fallback>
                <p:oleObj name="Document" r:id="rId3" imgW="6368252" imgH="4328660" progId="Word.Document.12">
                  <p:embed/>
                  <p:pic>
                    <p:nvPicPr>
                      <p:cNvPr id="133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817712"/>
                        <a:ext cx="7992888" cy="6040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 descr="logo-bg-cent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0"/>
            <a:ext cx="1158352" cy="972296"/>
          </a:xfrm>
          <a:prstGeom prst="rect">
            <a:avLst/>
          </a:prstGeom>
        </p:spPr>
      </p:pic>
      <p:pic>
        <p:nvPicPr>
          <p:cNvPr id="4" name="Picture 2" descr="ERDF-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395536" y="0"/>
            <a:ext cx="1166755" cy="11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904861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611560" y="2780928"/>
            <a:ext cx="8229600" cy="1143000"/>
          </a:xfrm>
        </p:spPr>
        <p:txBody>
          <a:bodyPr/>
          <a:lstStyle/>
          <a:p>
            <a:pPr algn="ctr" eaLnBrk="1" hangingPunct="1"/>
            <a:r>
              <a:rPr lang="bg-BG" sz="3600" b="1" dirty="0">
                <a:latin typeface="Times New Roman" pitchFamily="18" charset="0"/>
                <a:cs typeface="Times New Roman" pitchFamily="18" charset="0"/>
              </a:rPr>
              <a:t>Благодаря за вниманието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-bg-cen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66935" y="764704"/>
            <a:ext cx="1715745" cy="1440160"/>
          </a:xfrm>
          <a:prstGeom prst="rect">
            <a:avLst/>
          </a:prstGeom>
        </p:spPr>
      </p:pic>
      <p:pic>
        <p:nvPicPr>
          <p:cNvPr id="5" name="Picture 2" descr="ERDF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641" r="525" b="-5193"/>
          <a:stretch>
            <a:fillRect/>
          </a:stretch>
        </p:blipFill>
        <p:spPr bwMode="auto">
          <a:xfrm>
            <a:off x="683568" y="764703"/>
            <a:ext cx="1584176" cy="1599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EFAC9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5202</TotalTime>
  <Words>3066</Words>
  <Application>Microsoft Office PowerPoint</Application>
  <PresentationFormat>On-screen Show (4:3)</PresentationFormat>
  <Paragraphs>344</Paragraphs>
  <Slides>49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Arial</vt:lpstr>
      <vt:lpstr>Calibri</vt:lpstr>
      <vt:lpstr>Constantia</vt:lpstr>
      <vt:lpstr>Courier New</vt:lpstr>
      <vt:lpstr>Times New Roman</vt:lpstr>
      <vt:lpstr>Wingdings 2</vt:lpstr>
      <vt:lpstr>Flow</vt:lpstr>
      <vt:lpstr>Document</vt:lpstr>
      <vt:lpstr>ОП „НАУКА И ОБРАЗОВАНИЕ ЗА ИНТЕЛИГЕНТЕН РАСТЕЖ“</vt:lpstr>
      <vt:lpstr>П Р Е Д С Т А В Я Н Е</vt:lpstr>
      <vt:lpstr>Проект:  BG05M2OP001-1.002-0023  Център за компетентност "Интелигентни мехатронни, eко- и енергоспестяващи системи и технологии"</vt:lpstr>
      <vt:lpstr>Бенефициент (партньори по проекта):  Технически университет - Габрово,  Технически университет - София,  Технически университет - Варна,  Софийски университет “Св. Кл. Охридски”,  Институт по роботика - БАН,  Институт по електроника – БАН,  Централна лаборатория по приложна физика - БАН</vt:lpstr>
      <vt:lpstr>Асоциирани партньори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Благодаря за вниманието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ДОПУСТИМИ КАНДИДАТИ</dc:title>
  <dc:creator>nikky</dc:creator>
  <cp:lastModifiedBy>проф. д-р Илия Железаров</cp:lastModifiedBy>
  <cp:revision>405</cp:revision>
  <cp:lastPrinted>2020-11-19T15:04:45Z</cp:lastPrinted>
  <dcterms:created xsi:type="dcterms:W3CDTF">2016-09-14T10:23:02Z</dcterms:created>
  <dcterms:modified xsi:type="dcterms:W3CDTF">2022-06-21T06:31:20Z</dcterms:modified>
</cp:coreProperties>
</file>