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28" r:id="rId2"/>
  </p:sldMasterIdLst>
  <p:notesMasterIdLst>
    <p:notesMasterId r:id="rId14"/>
  </p:notesMasterIdLst>
  <p:handoutMasterIdLst>
    <p:handoutMasterId r:id="rId15"/>
  </p:handoutMasterIdLst>
  <p:sldIdLst>
    <p:sldId id="532" r:id="rId3"/>
    <p:sldId id="531" r:id="rId4"/>
    <p:sldId id="538" r:id="rId5"/>
    <p:sldId id="540" r:id="rId6"/>
    <p:sldId id="534" r:id="rId7"/>
    <p:sldId id="542" r:id="rId8"/>
    <p:sldId id="544" r:id="rId9"/>
    <p:sldId id="545" r:id="rId10"/>
    <p:sldId id="547" r:id="rId11"/>
    <p:sldId id="548" r:id="rId12"/>
    <p:sldId id="533" r:id="rId13"/>
  </p:sldIdLst>
  <p:sldSz cx="12192000" cy="6858000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532"/>
            <p14:sldId id="531"/>
            <p14:sldId id="538"/>
            <p14:sldId id="540"/>
            <p14:sldId id="534"/>
            <p14:sldId id="542"/>
            <p14:sldId id="544"/>
            <p14:sldId id="545"/>
            <p14:sldId id="547"/>
            <p14:sldId id="548"/>
            <p14:sldId id="533"/>
          </p14:sldIdLst>
        </p14:section>
        <p14:section name="Untitled Section" id="{C2C2ED2F-23E6-4999-A371-4A9F029107E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9A52"/>
    <a:srgbClr val="589E5B"/>
    <a:srgbClr val="41B54C"/>
    <a:srgbClr val="A51321"/>
    <a:srgbClr val="CC3300"/>
    <a:srgbClr val="000099"/>
    <a:srgbClr val="20A9C0"/>
    <a:srgbClr val="FF6600"/>
    <a:srgbClr val="FF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05" autoAdjust="0"/>
    <p:restoredTop sz="94660"/>
  </p:normalViewPr>
  <p:slideViewPr>
    <p:cSldViewPr snapToGrid="0">
      <p:cViewPr varScale="1">
        <p:scale>
          <a:sx n="74" d="100"/>
          <a:sy n="74" d="100"/>
        </p:scale>
        <p:origin x="78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43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093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5274" y="0"/>
            <a:ext cx="2971093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1059"/>
            <a:ext cx="2971093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5274" y="8831059"/>
            <a:ext cx="2971093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3638"/>
            <a:ext cx="5575300" cy="31353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473893"/>
            <a:ext cx="5486400" cy="366045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829968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NTENT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Modifiez le style des sous-titres du masque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696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page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432000"/>
            <a:ext cx="10972800" cy="562074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609601" y="1368000"/>
            <a:ext cx="10943167" cy="518318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609600" y="432000"/>
            <a:ext cx="10972800" cy="562074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>
          <a:xfrm>
            <a:off x="609601" y="1368000"/>
            <a:ext cx="5471583" cy="5040000"/>
          </a:xfrm>
        </p:spPr>
        <p:txBody>
          <a:bodyPr/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1"/>
          </p:nvPr>
        </p:nvSpPr>
        <p:spPr>
          <a:xfrm>
            <a:off x="6288021" y="1368000"/>
            <a:ext cx="5472000" cy="50400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17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RANSI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2563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ab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623392" y="432000"/>
            <a:ext cx="10972800" cy="634082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4" name="ZoneTexte 3"/>
          <p:cNvSpPr txBox="1"/>
          <p:nvPr userDrawn="1"/>
        </p:nvSpPr>
        <p:spPr>
          <a:xfrm>
            <a:off x="719403" y="1340768"/>
            <a:ext cx="10849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800" dirty="0"/>
          </a:p>
        </p:txBody>
      </p:sp>
      <p:sp>
        <p:nvSpPr>
          <p:cNvPr id="11" name="Espace réservé du tableau 10"/>
          <p:cNvSpPr>
            <a:spLocks noGrp="1"/>
          </p:cNvSpPr>
          <p:nvPr>
            <p:ph type="tbl" sz="quarter" idx="10"/>
          </p:nvPr>
        </p:nvSpPr>
        <p:spPr>
          <a:xfrm>
            <a:off x="623392" y="1196975"/>
            <a:ext cx="10944192" cy="381635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623392" y="5157788"/>
            <a:ext cx="10944192" cy="1223540"/>
          </a:xfrm>
        </p:spPr>
        <p:txBody>
          <a:bodyPr>
            <a:normAutofit/>
          </a:bodyPr>
          <a:lstStyle>
            <a:lvl1pPr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err="1"/>
              <a:t>Legend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82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page +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1196752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1205803"/>
            <a:ext cx="6815667" cy="49203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2492897"/>
            <a:ext cx="4011084" cy="305720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879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CONTENTpage Image square +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4176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0"/>
            <a:ext cx="9448800" cy="457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1200" y="1371600"/>
            <a:ext cx="5384800" cy="20764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299200" y="1371600"/>
            <a:ext cx="5384800" cy="962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299200" y="2486026"/>
            <a:ext cx="5384800" cy="962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0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E41B8F4-E610-CF49-BCE2-C054DE9EAB7A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A462A3-46FE-D041-A9F2-9CECD9D66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19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0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3680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</p:txBody>
      </p:sp>
      <p:graphicFrame>
        <p:nvGraphicFramePr>
          <p:cNvPr id="9" name="Tableau 8"/>
          <p:cNvGraphicFramePr>
            <a:graphicFrameLocks noGrp="1"/>
          </p:cNvGraphicFramePr>
          <p:nvPr userDrawn="1"/>
        </p:nvGraphicFramePr>
        <p:xfrm>
          <a:off x="0" y="6807656"/>
          <a:ext cx="12192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4816">
                <a:tc>
                  <a:txBody>
                    <a:bodyPr/>
                    <a:lstStyle/>
                    <a:p>
                      <a:endParaRPr lang="en-GB" sz="800" dirty="0">
                        <a:ln w="3175">
                          <a:solidFill>
                            <a:schemeClr val="accent1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4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3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Imag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568" y="173698"/>
            <a:ext cx="744083" cy="663015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4000" y="432000"/>
            <a:ext cx="109728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8" name="Espace réservé du texte 2"/>
          <p:cNvSpPr txBox="1">
            <a:spLocks/>
          </p:cNvSpPr>
          <p:nvPr userDrawn="1"/>
        </p:nvSpPr>
        <p:spPr>
          <a:xfrm>
            <a:off x="9648395" y="6528636"/>
            <a:ext cx="2400300" cy="284740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F4756C1-1FC7-4D71-B0D7-8887FC1017FC}" type="slidenum">
              <a:rPr lang="en-GB" sz="900" smtClean="0"/>
              <a:pPr/>
              <a:t>‹#›</a:t>
            </a:fld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352116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spcBef>
          <a:spcPct val="20000"/>
        </a:spcBef>
        <a:buFont typeface="Courier New" panose="02070309020205020404" pitchFamily="49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796" y="1664804"/>
            <a:ext cx="680729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Представяне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на </a:t>
            </a:r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получените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становища в </a:t>
            </a:r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рамките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на </a:t>
            </a:r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писмена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процедура за </a:t>
            </a:r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неприсъствено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вземане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на решение 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3796" y="4296128"/>
            <a:ext cx="5864000" cy="1450420"/>
          </a:xfrm>
        </p:spPr>
        <p:txBody>
          <a:bodyPr>
            <a:normAutofit fontScale="90000"/>
          </a:bodyPr>
          <a:lstStyle/>
          <a:p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Писмена процедура – м. септември 2020 г.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 Тематична работна група 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за разработване на 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„Програма за образование“ 2021-2027 г. </a:t>
            </a:r>
            <a:r>
              <a:rPr lang="en-US" sz="24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24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(Дискусия – 01.10.2020 г.)</a:t>
            </a:r>
            <a:endParaRPr lang="en-GB" sz="24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3796" y="6069548"/>
            <a:ext cx="43500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bg-BG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</a:rPr>
              <a:t>Мария </a:t>
            </a:r>
            <a:r>
              <a:rPr kumimoji="0" lang="bg-BG" sz="14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</a:rPr>
              <a:t>Станевска</a:t>
            </a:r>
            <a:endParaRPr kumimoji="0" lang="bg-BG" sz="1400" i="0" u="none" strike="noStrike" kern="1200" cap="none" spc="0" normalizeH="0" baseline="0" noProof="0" dirty="0" smtClean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  <a:p>
            <a:pPr lvl="0"/>
            <a:r>
              <a:rPr kumimoji="0" lang="bg-BG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</a:rPr>
              <a:t>Директор на дирекция Програмиране, наблюдение и оценка, ИА ОПНОИР</a:t>
            </a:r>
            <a:endParaRPr kumimoji="0" lang="en-GB" sz="1400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4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561953"/>
            <a:ext cx="10454456" cy="310692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НАЦИОНАЛЕН СТАТИТСТИЧЕСКИ ИНСТИТУТ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2586" y="2327563"/>
            <a:ext cx="10615042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Изпратени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бележки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предложения по проекта на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режим за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проследяване</a:t>
            </a:r>
            <a:r>
              <a:rPr lang="ru-RU" sz="24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промените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487710" lvl="1" indent="-285750" algn="just" defTabSz="914400">
              <a:spcBef>
                <a:spcPts val="18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Предложения за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прецизиране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системата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индикатори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487710" lvl="1" indent="-285750" algn="just" defTabSz="914400">
              <a:spcBef>
                <a:spcPts val="18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актуализиране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някои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статистическите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данни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24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стратегическата</a:t>
            </a:r>
            <a:r>
              <a:rPr lang="ru-RU" sz="24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част. 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endParaRPr lang="ru-RU" sz="28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6750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396538"/>
            <a:ext cx="10454456" cy="407324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НАЦИОНАЛНО СДРУЖЕНИЕ НА ОБЩИНИТЕ В РЕПУБЛИКА БЪЛГАРИЯ (1)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7488" y="2188424"/>
            <a:ext cx="10623228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marR="0" lvl="1" indent="-265113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A66AC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i="0" u="none" strike="noStrike" kern="1200" cap="none" spc="-1" normalizeH="0" baseline="0" noProof="0" dirty="0" smtClean="0">
                <a:ln>
                  <a:noFill/>
                </a:ln>
                <a:solidFill>
                  <a:srgbClr val="4A66AC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/>
              </a:rPr>
              <a:t>Подкрепят версия 1.0. на</a:t>
            </a:r>
            <a:r>
              <a:rPr kumimoji="0" lang="ru-RU" sz="2000" i="0" u="none" strike="noStrike" kern="1200" cap="none" spc="-1" normalizeH="0" noProof="0" dirty="0" smtClean="0">
                <a:ln>
                  <a:noFill/>
                </a:ln>
                <a:solidFill>
                  <a:srgbClr val="4A66AC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/>
              </a:rPr>
              <a:t> «</a:t>
            </a:r>
            <a:r>
              <a:rPr kumimoji="0" lang="ru-RU" sz="2000" i="0" u="none" strike="noStrike" kern="1200" cap="none" spc="-1" normalizeH="0" noProof="0" dirty="0" err="1" smtClean="0">
                <a:ln>
                  <a:noFill/>
                </a:ln>
                <a:solidFill>
                  <a:srgbClr val="4A66AC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/>
              </a:rPr>
              <a:t>Програма</a:t>
            </a:r>
            <a:r>
              <a:rPr kumimoji="0" lang="ru-RU" sz="2000" i="0" u="none" strike="noStrike" kern="1200" cap="none" spc="-1" normalizeH="0" noProof="0" dirty="0" smtClean="0">
                <a:ln>
                  <a:noFill/>
                </a:ln>
                <a:solidFill>
                  <a:srgbClr val="4A66AC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/>
              </a:rPr>
              <a:t> за образование»</a:t>
            </a:r>
          </a:p>
          <a:p>
            <a:pPr marL="265113" lvl="1" indent="-265113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т.</a:t>
            </a:r>
            <a:r>
              <a:rPr lang="en-US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I</a:t>
            </a:r>
            <a:r>
              <a:rPr lang="bg-BG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bg-BG" sz="2000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</a:t>
            </a:r>
            <a:r>
              <a:rPr lang="ru-RU" sz="2000" b="1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рограмна</a:t>
            </a:r>
            <a:r>
              <a:rPr lang="ru-RU" sz="2000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стратегия 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препоръчват</a:t>
            </a:r>
            <a:r>
              <a:rPr lang="ru-RU" sz="20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</a:t>
            </a:r>
            <a:endParaRPr kumimoji="0" lang="ru-RU" sz="2000" b="0" i="0" u="none" strike="noStrike" kern="1200" cap="none" spc="-1" normalizeH="0" baseline="0" noProof="0" dirty="0" smtClean="0">
              <a:ln>
                <a:noFill/>
              </a:ln>
              <a:solidFill>
                <a:srgbClr val="4A66AC"/>
              </a:solidFill>
              <a:effectLst/>
              <a:uLnTx/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544860" lvl="1" indent="-342900" algn="just" defTabSz="914400">
              <a:spcBef>
                <a:spcPts val="12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bg-BG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презициране</a:t>
            </a:r>
            <a:r>
              <a:rPr lang="bg-BG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частта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анализ на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предучилищното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училищното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 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 включена информация с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данни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райони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планиране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касаеща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висшето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образование, 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предвид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че 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същата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налична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в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частта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анализираща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висшето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образование. 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endParaRPr lang="ru-RU" sz="20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544860" lvl="1" indent="-342900" algn="just" defTabSz="914400">
              <a:spcBef>
                <a:spcPts val="12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допълване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информация за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прилагане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системен подход и подходи 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«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отдолу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нагоре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» 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sz="20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научени</a:t>
            </a:r>
            <a:r>
              <a:rPr lang="ru-RU" sz="20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20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уроци</a:t>
            </a:r>
            <a:r>
              <a:rPr lang="ru-RU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  <a:endParaRPr lang="ru-RU" sz="20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544860" lvl="1" indent="-342900" algn="just" defTabSz="914400">
              <a:spcBef>
                <a:spcPts val="12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bg-BG" sz="20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окрупняване на формулираните мерки, върху които програмата ще се фокусира, предвид че същите са много на брой, твърде детайлизирани и повтарящи операции по отделните приоритети;</a:t>
            </a:r>
            <a:endParaRPr lang="bg-BG" sz="24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01960" marR="0" lvl="1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A66AC"/>
              </a:buClr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-1" normalizeH="0" baseline="0" noProof="0" dirty="0" smtClean="0">
              <a:ln>
                <a:noFill/>
              </a:ln>
              <a:solidFill>
                <a:srgbClr val="4A66AC"/>
              </a:solidFill>
              <a:effectLst/>
              <a:uLnTx/>
              <a:uFill>
                <a:solidFill>
                  <a:srgbClr val="FFFFFF"/>
                </a:solidFill>
              </a:u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384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396538"/>
            <a:ext cx="10454456" cy="332509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НАЦИОНАЛНО СДРУЖЕНИЕ НА ОБЩИНИТЕ В РЕПУБЛИКА БЪЛГАРИЯ (2)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1272" y="1870364"/>
            <a:ext cx="10491905" cy="407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lvl="1" indent="-265113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</a:t>
            </a:r>
            <a:r>
              <a:rPr lang="ru-RU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1 „</a:t>
            </a:r>
            <a:r>
              <a:rPr lang="ru-RU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Приобщаващо</a:t>
            </a:r>
            <a:r>
              <a:rPr lang="ru-RU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 и </a:t>
            </a:r>
            <a:r>
              <a:rPr lang="ru-RU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образователна</a:t>
            </a:r>
            <a:r>
              <a:rPr lang="ru-RU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интеграция 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“:</a:t>
            </a:r>
          </a:p>
          <a:p>
            <a:pPr marL="544860" lvl="1" indent="-34290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Наличие на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детайлни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 и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идентични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мерки. Напр.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окрупняване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една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обща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„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Обща и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допълнителна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личностно развитие в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предучилищното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 и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„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Обща и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допълнителна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личностно развитие в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училищното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“. </a:t>
            </a: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544860" lvl="1" indent="-34290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работния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проект на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Споразумението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партньорство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периода 2021-2027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 е предвидено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използването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подхода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Водено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общностите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местно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развитие (ВОМР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),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отчитайки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„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Създаване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условия за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достъп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до образование чрез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преодоляване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демографски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социални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културни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бариери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“, предвидена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 се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реализира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ВОМР.  </a:t>
            </a:r>
          </a:p>
          <a:p>
            <a:pPr marL="265113" lvl="1" indent="-265113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3 „</a:t>
            </a:r>
            <a:r>
              <a:rPr lang="ru-RU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Връзка</a:t>
            </a:r>
            <a:r>
              <a:rPr lang="ru-RU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образованието</a:t>
            </a:r>
            <a:r>
              <a:rPr lang="ru-RU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пазара</a:t>
            </a:r>
            <a:r>
              <a:rPr lang="ru-RU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труда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“: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Подкрепят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иновативната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идея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превръщането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съществуващи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професионални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гимназии в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центрове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високи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постижения в ПОО, но по отношение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синергията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инфраструктурни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мерки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модернизацията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им по ПРР,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следва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се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има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предвид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че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 развитие на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регионите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се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предвижда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реализация на подобна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</a:t>
            </a:r>
            <a:endParaRPr kumimoji="0" lang="ru-RU" sz="2000" b="0" i="0" u="none" strike="noStrike" kern="1200" cap="none" spc="-1" normalizeH="0" baseline="0" noProof="0" dirty="0" smtClean="0">
              <a:ln>
                <a:noFill/>
              </a:ln>
              <a:solidFill>
                <a:srgbClr val="4A66AC"/>
              </a:solidFill>
              <a:effectLst/>
              <a:uLnTx/>
              <a:uFill>
                <a:solidFill>
                  <a:srgbClr val="FFFFFF"/>
                </a:solidFill>
              </a:u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109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662" y="1422176"/>
            <a:ext cx="10454456" cy="534812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МИНИСТЕРСТВО НА РЕГИОНАЛНОТО РАЗВИТИЕ И БЛАГОУСТРОЙСТВОТО</a:t>
            </a:r>
            <a:b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</a:br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УПРАВЛЯВАЩ ОРГАН НА ОПЕРАТИВНА ПРОГРАМА „РЕГИОНИ В РАСТЕЖ“ 2014-2020 Г.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8026" y="2044931"/>
            <a:ext cx="10879601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lvl="1" indent="-265113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Технически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бележки -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Регионални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схеми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пространствено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развитие да се заменят с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Интегрирани териториални стратегии за развитие на районите от ниво 2, съгласно ЗРР. 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z="1700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3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Код </a:t>
            </a:r>
            <a:r>
              <a:rPr lang="bg-BG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17 „ИТИ: Други видове целеви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територии“ да се посочат с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амо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средствата, които ще се използват за изпълнение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териториални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подходи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265113" lvl="1" indent="-265113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bg-BG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По-голяма яснота за методологията на програмиране на инструмента ВОМР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265113" lvl="1" indent="-265113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Допълнителен преглед на мерките в рамките на отделните приоритети, като се предвиди изпълнение и чрез интегрирани териториални инвестиции (ИТИ) за мерките, за които това е подходящо, с оглед </a:t>
            </a:r>
            <a:r>
              <a:rPr lang="bg-BG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синергия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инфраструктурните мерки по ПРР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265113" lvl="1" indent="-265113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 „</a:t>
            </a:r>
            <a:r>
              <a:rPr lang="bg-BG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Създаване на Центрове за високи постижения в ПОО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 да се изясни по какъв начин се предвижда осигуряването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синергия с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инфраструктурните мерки по ПРР, като се има предвид, че всички мерки по ПРР 2021-2027 на територията на градските общини извън десетте най-големи (Видин, Плевен, Русе, Велико Търново, Варна, Бургас, Стара Загора, Пловдив, София и Благоевград), ще се изпълняват чрез подхода „отдолу-нагоре“ и инструмента ИТИ, а за територията на десетте големи общини също се предвижда прилагане на интегриран териториален подход с идентифициране на проекти „отдолу-нагоре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“. </a:t>
            </a:r>
            <a:endParaRPr lang="ru-RU" sz="17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34048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396538"/>
            <a:ext cx="10454456" cy="382386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ПРЕДСТАВИТЕЛИ НА БЪЛГАРСКА АКАДЕМИЯ НА НАУКИТЕ И СЪВЕТА НА РЕКТОРИТЕ НА ВУ </a:t>
            </a:r>
            <a:r>
              <a:rPr lang="en-US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(</a:t>
            </a:r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8564" y="1853739"/>
            <a:ext cx="11059064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z="1700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3 „</a:t>
            </a:r>
            <a:r>
              <a:rPr lang="ru-RU" sz="1700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Връзка</a:t>
            </a:r>
            <a:r>
              <a:rPr lang="ru-RU" sz="1700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образованието</a:t>
            </a:r>
            <a:r>
              <a:rPr lang="ru-RU" sz="1700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1700" b="1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пазара</a:t>
            </a:r>
            <a:r>
              <a:rPr lang="ru-RU" sz="1700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труда“ 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 се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обособи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отделна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точка „Обучение чрез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включване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повече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студенти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всички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докторанти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реални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изследвания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“;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Предложени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провеждане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научна работа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ВУ,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конкурсни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сесии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проекти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участието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студенти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докторанти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Операция «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5.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Преход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към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дуалното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висшето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»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създава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впечатление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че се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очаква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цялото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 да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премине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към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дуално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обучение.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редакция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заглавието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операцията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«6.5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Въвеждане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дуалното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обучение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ВО и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други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форми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съвместно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обучение…» да се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премести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операция 6 в операция 5;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отношение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„6.1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Осигуряване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системи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проследяване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завършилите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висшите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училища,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ниво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висше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училище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 се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се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извърши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задълбочено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изследване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професионалната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реализация за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представително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дълъг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период и оценка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ефективността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подготовка на кадрите от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различните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университети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в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областите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в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липсват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квалифицирани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кадри, да се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насочват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дейностите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Приоритет 3;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Допълване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«6.3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Насърчаване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научната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студентите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докторантите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чрез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осигуряване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специализации и стипендии за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постижения» </a:t>
            </a:r>
            <a:r>
              <a:rPr lang="bg-BG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bg-BG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 „1.5 Професионално развитие на преподаватели, докторанти, </a:t>
            </a:r>
            <a:r>
              <a:rPr lang="bg-BG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постдокторанти</a:t>
            </a:r>
            <a:r>
              <a:rPr lang="bg-BG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специализанти, изследователи и учени, чрез краткосрочни специализации в чужбина и участие в специализирани международни форуми</a:t>
            </a:r>
            <a:r>
              <a:rPr lang="bg-BG" sz="16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“, </a:t>
            </a:r>
            <a:r>
              <a:rPr lang="bg-BG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като</a:t>
            </a:r>
            <a:r>
              <a:rPr lang="bg-BG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bg-BG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специализациите се разширят „</a:t>
            </a:r>
            <a:r>
              <a:rPr lang="bg-BG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страната и чужбина</a:t>
            </a:r>
            <a:r>
              <a:rPr lang="bg-BG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“;</a:t>
            </a:r>
            <a:endParaRPr lang="bg-BG" sz="16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36614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396538"/>
            <a:ext cx="10454456" cy="415637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ПРЕДСТАВИТЕЛИ НА БЪЛГАРСКА АКАДЕМИЯ НА НАУКИТЕ И СЪВЕТА НА РЕКТОРИТЕ НА ВУ  </a:t>
            </a:r>
            <a:r>
              <a:rPr lang="en-US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(</a:t>
            </a:r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4022" y="1812175"/>
            <a:ext cx="1097360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Допълване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«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7.9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Осъществяване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съвместни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програми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продължаващо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обучение между ВУ и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работодателите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квалификация и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преквалификация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като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основно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средство за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адаптиране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към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поменящите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изисквания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пазара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труда </a:t>
            </a:r>
            <a:r>
              <a:rPr lang="ru-RU" sz="1700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sz="1700" b="1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динамиката</a:t>
            </a:r>
            <a:r>
              <a:rPr lang="ru-RU" sz="1700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b="1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високотехнологичните</a:t>
            </a:r>
            <a:r>
              <a:rPr lang="ru-RU" sz="1700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b="1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професии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»;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bg-BG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 се </a:t>
            </a:r>
            <a:r>
              <a:rPr lang="bg-BG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нова </a:t>
            </a:r>
            <a:r>
              <a:rPr lang="bg-BG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 „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Стимулиране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постдокторантски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повишаване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квалификацията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се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осъществяват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водещи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научно отношение ВУ и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институти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Насърчаване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участието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тези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доктори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7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реализирани</a:t>
            </a:r>
            <a:r>
              <a:rPr lang="ru-RU" sz="17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бизнеса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”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рамките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операцията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Продължаващо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обучение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академичния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съства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ВУ и обучение на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изследователите</a:t>
            </a:r>
            <a:r>
              <a:rPr lang="ru-RU" sz="17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  <a:endParaRPr lang="ru-RU" sz="1700" i="1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Препоръчва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ВУ и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организации да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разходват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средства по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под формата на “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грантове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” за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научни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постижения на лица и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колективи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възможност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реализация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проектни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идеи - за разработки, потребности и постижения,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обосновани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научна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експертиза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реална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нужда.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Препоръчва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се да се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преразгледат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стойностите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някои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индикатори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както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корекции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данните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текста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обосновката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чрез ПО да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бъдат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създадени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механизми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автоматично/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облекчено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признаване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дипломите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ученици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/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студенти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страните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ЕС (+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Г24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);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УО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 </a:t>
            </a:r>
            <a:r>
              <a:rPr lang="ru-RU" sz="17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обмисли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възможността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създаване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нов тип докторантура,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която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не е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базирана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държавна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поръчка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а е построена на </a:t>
            </a:r>
            <a:r>
              <a:rPr lang="ru-RU" sz="17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проектен</a:t>
            </a:r>
            <a:r>
              <a:rPr lang="ru-RU" sz="17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7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принцип;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endParaRPr lang="ru-RU" sz="16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1508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529865"/>
            <a:ext cx="10454456" cy="311444"/>
          </a:xfrm>
        </p:spPr>
        <p:txBody>
          <a:bodyPr>
            <a:noAutofit/>
          </a:bodyPr>
          <a:lstStyle/>
          <a:p>
            <a:pPr algn="ctr"/>
            <a:r>
              <a:rPr lang="bg-BG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ФОНД МЕНИДЖЪР НА ФИНАНСОВИТЕ ИНСТРУМЕНТИ В БЪЛГАРИЯ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8207" y="2210642"/>
            <a:ext cx="10939421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настоящата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версия на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програмата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подкрепата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финансови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инструменти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е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изключена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изцяло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като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съответните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полета за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всеки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трите приоритета е записано „неприложимо“. </a:t>
            </a: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18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по 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3</a:t>
            </a:r>
            <a:r>
              <a:rPr lang="en-US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 бъде 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включен текст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със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следното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съдържание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 „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Действията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бъдат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осъществени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финансови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инструменти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както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формата и размера на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финансови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инструменти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необходими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постигане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специфичната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цел по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настоящия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приоритет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бъдат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по-конкретно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определени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след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приключване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ex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ante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оценката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подкрепата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финансови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инструменти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Резултатите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ex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ante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оценката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могат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доведат</a:t>
            </a:r>
            <a:r>
              <a:rPr lang="ru-RU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до изменения в Таблица 5 „Измерение 2 -– Форма на </a:t>
            </a:r>
            <a:r>
              <a:rPr lang="ru-RU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финансиране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“.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i="1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endParaRPr lang="ru-RU" sz="14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90321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230284"/>
            <a:ext cx="10454456" cy="656705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ОРГАНИЗАЦИИ, РАБОТЕЩИ В СФЕРАТА НА СОЦИАЛНОТО ВКЛЮЧВАНЕ И ИНТЕГРИРАНЕТО НА МАРГИНАЛИЗИРАНИТЕ ГРУПИ (1)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664" y="1948908"/>
            <a:ext cx="1073432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Подкрепят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включването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bg-BG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пецифична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цел </a:t>
            </a:r>
            <a:r>
              <a:rPr lang="en-US" sz="16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viii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«</a:t>
            </a:r>
            <a:r>
              <a:rPr lang="ru-RU" sz="16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насърчаване</a:t>
            </a:r>
            <a:r>
              <a:rPr lang="ru-RU" sz="1600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социално-икономическата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интеграция 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граждани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трети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държави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на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маргинализирани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общности,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като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например </a:t>
            </a:r>
            <a:r>
              <a:rPr lang="ru-RU" sz="1600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ромите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»;</a:t>
            </a:r>
            <a:endParaRPr lang="ru-RU" sz="1600" b="1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Предложение за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допълване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обосновката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специфична цел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8;</a:t>
            </a:r>
          </a:p>
          <a:p>
            <a:pPr marL="487710" lvl="1" indent="-285750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 се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допълнят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целевите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групи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 СЦ </a:t>
            </a:r>
            <a:r>
              <a:rPr lang="en-US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V</a:t>
            </a:r>
            <a:r>
              <a:rPr lang="bg-BG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СЦ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VIII с «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малцинства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/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роми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»;</a:t>
            </a:r>
            <a:endParaRPr lang="ru-RU" sz="16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1,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СЦ </a:t>
            </a:r>
            <a:r>
              <a:rPr lang="en-US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V,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1.5 ”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Целенасочени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информационни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работа с родители за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разясняване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ползите от образование и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задълженията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включване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предучилищно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задължително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i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училищно</a:t>
            </a:r>
            <a:r>
              <a:rPr lang="ru-RU" sz="1600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образование”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бъде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допълнена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“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включително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ангажиране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работещи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общността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неправителствени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организации</a:t>
            </a:r>
            <a:r>
              <a:rPr lang="ru-RU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”</a:t>
            </a:r>
          </a:p>
          <a:p>
            <a:pPr marL="487710" lvl="1" indent="-285750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1,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СЦ </a:t>
            </a:r>
            <a:r>
              <a:rPr lang="en-US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V,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дейностите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операция 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«1. Обща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допълнителна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личностно развитие в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предучилищното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образование» и операция «2. Обща 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допълнителна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личностно развитие в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училищното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образование» да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бъдат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допълнени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нова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“</a:t>
            </a:r>
            <a:r>
              <a:rPr lang="ru-RU" sz="16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Назначаване</a:t>
            </a:r>
            <a:r>
              <a:rPr lang="ru-RU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образователни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медиатори</a:t>
            </a:r>
            <a:r>
              <a:rPr lang="ru-RU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”</a:t>
            </a:r>
          </a:p>
          <a:p>
            <a:pPr marL="487710" lvl="1" indent="-285750" algn="just" defTabSz="914400">
              <a:spcBef>
                <a:spcPts val="12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6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 </a:t>
            </a:r>
            <a:r>
              <a:rPr lang="ru-RU" sz="16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приоритет 1, СЦ VIII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се </a:t>
            </a:r>
            <a:r>
              <a:rPr lang="ru-RU" sz="16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предлага</a:t>
            </a:r>
            <a:r>
              <a:rPr lang="ru-RU" sz="16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предвидените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три операции да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бъдат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допълнени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две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други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да се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осъществяват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национално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ниво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процедура за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конкурентен</a:t>
            </a:r>
            <a:r>
              <a:rPr lang="ru-RU" sz="16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подбор на </a:t>
            </a:r>
            <a:r>
              <a:rPr lang="ru-RU" sz="16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проекти</a:t>
            </a:r>
            <a:endParaRPr lang="ru-RU" sz="16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endParaRPr lang="en-US" sz="16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endParaRPr lang="ru-RU" sz="1600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76719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230284"/>
            <a:ext cx="10454456" cy="656705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ОРГАНИЗАЦИИ, РАБОТЕЩИ В СФЕРАТА НА СОЦИАЛНОТО ВКЛЮЧВАНЕ И ИНТЕГРИРАНЕТО НА МАРГИНАЛИЗИРАНИТЕ ГРУПИ (2)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0576" y="1812175"/>
            <a:ext cx="10777052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r>
              <a:rPr lang="ru-RU" sz="1500" b="1" u="sng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Предложени</a:t>
            </a:r>
            <a:r>
              <a:rPr lang="en-US" sz="1500" b="1" u="sn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e</a:t>
            </a:r>
            <a:r>
              <a:rPr lang="ru-RU" sz="1500" b="1" u="sn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2 нов</a:t>
            </a:r>
            <a:r>
              <a:rPr lang="bg-BG" sz="1500" b="1" u="sng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</a:t>
            </a:r>
            <a:r>
              <a:rPr lang="ru-RU" sz="1500" b="1" u="sn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операции:</a:t>
            </a:r>
          </a:p>
          <a:p>
            <a:pPr marL="179388" lvl="1" indent="-179388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  <a:tabLst>
                <a:tab pos="179388" algn="l"/>
              </a:tabLst>
            </a:pP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Утвърждаване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интеркултурното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като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неотменна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част от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процеса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модернизация на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българската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образователна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система.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Преодоляване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негативни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обществени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нагласи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основани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етнически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произход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културна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идентичност</a:t>
            </a:r>
            <a:r>
              <a:rPr lang="ru-RU" sz="1500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иновативна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операция,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осъществявана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училища и детски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градини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партньорство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неправителствени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организации с доказана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експертиза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сферата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bg-BG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класни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извънкласни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въвеждане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интеркултурно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образование и образование за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толерантност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  <a:endParaRPr lang="ru-RU" sz="15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провеждане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информационни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кампании,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насочени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към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недопускане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дискриминация, основана на раса,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етнически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произход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или религиозна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принадлежност</a:t>
            </a:r>
            <a:endParaRPr lang="ru-RU" sz="15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създаване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благоприятна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мултикултурна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среда: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съвместни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между училища и ДГ,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получаващи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средства по чл. 52 а и 52б от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Наредба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финансирането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 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училища и ДГ, в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няма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концентрация на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уязвими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групи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вкл.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обменни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визити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500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екскурзии</a:t>
            </a:r>
            <a:r>
              <a:rPr lang="ru-RU" sz="1500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зелени училища и др.</a:t>
            </a:r>
          </a:p>
          <a:p>
            <a:pPr marL="179388" lvl="1" indent="-179388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Насърчаване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участието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родителите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образователния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процес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иновативна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операция,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допълваща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средствата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работа с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уязвими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групи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 чл. 52а от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Наредбата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финансирането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b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училищата</a:t>
            </a:r>
            <a:r>
              <a:rPr lang="ru-RU" sz="1500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ДГ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Дейности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</a:t>
            </a:r>
          </a:p>
          <a:p>
            <a:pPr marL="28575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интензивна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работа с родители: кратки обучения/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трейнинги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родители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относно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техните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права и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задължения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свързани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образованието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децата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им;</a:t>
            </a:r>
          </a:p>
          <a:p>
            <a:pPr marL="28575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Обучения и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супервизия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наетите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медиатори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28575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Организиране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добловолчески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кампании в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подкрепа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съответното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училище и др.;</a:t>
            </a:r>
          </a:p>
          <a:p>
            <a:pPr marL="28575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Въвеждане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образователни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иновации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: вкл. Обмен на ноу-хау между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училищата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обменни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визити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z="1500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материали</a:t>
            </a:r>
            <a:r>
              <a:rPr lang="ru-RU" sz="1500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др.</a:t>
            </a:r>
            <a:endParaRPr lang="ru-RU" sz="1500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84246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7179" y="1504296"/>
            <a:ext cx="10515600" cy="2801697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CONTENT page">
  <a:themeElements>
    <a:clrScheme name="Interreg Europ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C609"/>
      </a:accent1>
      <a:accent2>
        <a:srgbClr val="98C222"/>
      </a:accent2>
      <a:accent3>
        <a:srgbClr val="159960"/>
      </a:accent3>
      <a:accent4>
        <a:srgbClr val="21B7CF"/>
      </a:accent4>
      <a:accent5>
        <a:srgbClr val="000099"/>
      </a:accent5>
      <a:accent6>
        <a:srgbClr val="FFCC00"/>
      </a:accent6>
      <a:hlink>
        <a:srgbClr val="363438"/>
      </a:hlink>
      <a:folHlink>
        <a:srgbClr val="000099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10977</TotalTime>
  <Words>1651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CONTENT page</vt:lpstr>
      <vt:lpstr>Писмена процедура – м. септември 2020 г. на Тематична работна група  за разработване на  „Програма за образование“ 2021-2027 г.   (Дискусия – 01.10.2020 г.)</vt:lpstr>
      <vt:lpstr>НАЦИОНАЛЕН СТАТИТСТИЧЕСКИ ИНСТИТУТ</vt:lpstr>
      <vt:lpstr>НАЦИОНАЛНО СДРУЖЕНИЕ НА ОБЩИНИТЕ В РЕПУБЛИКА БЪЛГАРИЯ (1)</vt:lpstr>
      <vt:lpstr>НАЦИОНАЛНО СДРУЖЕНИЕ НА ОБЩИНИТЕ В РЕПУБЛИКА БЪЛГАРИЯ (2)</vt:lpstr>
      <vt:lpstr>МИНИСТЕРСТВО НА РЕГИОНАЛНОТО РАЗВИТИЕ И БЛАГОУСТРОЙСТВОТО УПРАВЛЯВАЩ ОРГАН НА ОПЕРАТИВНА ПРОГРАМА „РЕГИОНИ В РАСТЕЖ“ 2014-2020 Г.</vt:lpstr>
      <vt:lpstr>ПРЕДСТАВИТЕЛИ НА БЪЛГАРСКА АКАДЕМИЯ НА НАУКИТЕ И СЪВЕТА НА РЕКТОРИТЕ НА ВУ (1)</vt:lpstr>
      <vt:lpstr>ПРЕДСТАВИТЕЛИ НА БЪЛГАРСКА АКАДЕМИЯ НА НАУКИТЕ И СЪВЕТА НА РЕКТОРИТЕ НА ВУ  (2)</vt:lpstr>
      <vt:lpstr>ФОНД МЕНИДЖЪР НА ФИНАНСОВИТЕ ИНСТРУМЕНТИ В БЪЛГАРИЯ</vt:lpstr>
      <vt:lpstr>ОРГАНИЗАЦИИ, РАБОТЕЩИ В СФЕРАТА НА СОЦИАЛНОТО ВКЛЮЧВАНЕ И ИНТЕГРИРАНЕТО НА МАРГИНАЛИЗИРАНИТЕ ГРУПИ (1)</vt:lpstr>
      <vt:lpstr>ОРГАНИЗАЦИИ, РАБОТЕЩИ В СФЕРАТА НА СОЦИАЛНОТО ВКЛЮЧВАНЕ И ИНТЕГРИРАНЕТО НА МАРГИНАЛИЗИРАНИТЕ ГРУПИ (2)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Yoana Bozhilova</cp:lastModifiedBy>
  <cp:revision>1197</cp:revision>
  <cp:lastPrinted>2020-09-30T15:53:40Z</cp:lastPrinted>
  <dcterms:created xsi:type="dcterms:W3CDTF">2016-05-13T12:08:51Z</dcterms:created>
  <dcterms:modified xsi:type="dcterms:W3CDTF">2020-10-01T05:56:52Z</dcterms:modified>
</cp:coreProperties>
</file>