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15"/>
  </p:notesMasterIdLst>
  <p:handoutMasterIdLst>
    <p:handoutMasterId r:id="rId16"/>
  </p:handoutMasterIdLst>
  <p:sldIdLst>
    <p:sldId id="257" r:id="rId2"/>
    <p:sldId id="312" r:id="rId3"/>
    <p:sldId id="313" r:id="rId4"/>
    <p:sldId id="315" r:id="rId5"/>
    <p:sldId id="317" r:id="rId6"/>
    <p:sldId id="316" r:id="rId7"/>
    <p:sldId id="318" r:id="rId8"/>
    <p:sldId id="319" r:id="rId9"/>
    <p:sldId id="326" r:id="rId10"/>
    <p:sldId id="321" r:id="rId11"/>
    <p:sldId id="323" r:id="rId12"/>
    <p:sldId id="324" r:id="rId13"/>
    <p:sldId id="294" r:id="rId14"/>
  </p:sldIdLst>
  <p:sldSz cx="12192000" cy="6858000"/>
  <p:notesSz cx="6669088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0D3E3"/>
    <a:srgbClr val="CCCCFF"/>
    <a:srgbClr val="FFCCFF"/>
    <a:srgbClr val="A51321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7687" autoAdjust="0"/>
  </p:normalViewPr>
  <p:slideViewPr>
    <p:cSldViewPr snapToGrid="0">
      <p:cViewPr varScale="1">
        <p:scale>
          <a:sx n="78" d="100"/>
          <a:sy n="78" d="100"/>
        </p:scale>
        <p:origin x="850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_rels/data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gif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image" Target="../media/image8.jp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image" Target="../media/image3.jpg"/></Relationships>
</file>

<file path=ppt/diagrams/_rels/drawing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image" Target="../media/image6.gif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image" Target="../media/image8.jp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F1C8B30-C011-4FE8-B81F-B2A4E2E7E127}" type="doc">
      <dgm:prSet loTypeId="urn:microsoft.com/office/officeart/2005/8/layout/vList4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F77E3F64-27D3-4ED2-A1D3-86735101A333}">
      <dgm:prSet phldrT="[Text]"/>
      <dgm:spPr/>
      <dgm:t>
        <a:bodyPr/>
        <a:lstStyle/>
        <a:p>
          <a:r>
            <a:rPr lang="bg-BG" dirty="0" smtClean="0"/>
            <a:t>външна оценка на предложенията за промяна на програмата</a:t>
          </a:r>
          <a:endParaRPr lang="bg-BG" dirty="0"/>
        </a:p>
      </dgm:t>
    </dgm:pt>
    <dgm:pt modelId="{3B609D12-86A4-49A3-BACE-55EF59BBD632}" type="parTrans" cxnId="{7CF96D63-FD35-4BBD-9F2E-F150F7CB0D0E}">
      <dgm:prSet/>
      <dgm:spPr/>
      <dgm:t>
        <a:bodyPr/>
        <a:lstStyle/>
        <a:p>
          <a:endParaRPr lang="bg-BG"/>
        </a:p>
      </dgm:t>
    </dgm:pt>
    <dgm:pt modelId="{84630DCF-D73D-407C-A374-275725074104}" type="sibTrans" cxnId="{7CF96D63-FD35-4BBD-9F2E-F150F7CB0D0E}">
      <dgm:prSet/>
      <dgm:spPr/>
      <dgm:t>
        <a:bodyPr/>
        <a:lstStyle/>
        <a:p>
          <a:endParaRPr lang="bg-BG"/>
        </a:p>
      </dgm:t>
    </dgm:pt>
    <dgm:pt modelId="{945E52A0-8477-4489-8CA6-E2DD27B83D38}">
      <dgm:prSet phldrT="[Text]"/>
      <dgm:spPr>
        <a:scene3d>
          <a:camera prst="orthographicFront"/>
          <a:lightRig rig="flat" dir="t"/>
        </a:scene3d>
        <a:sp3d>
          <a:bevelT/>
        </a:sp3d>
      </dgm:spPr>
      <dgm:t>
        <a:bodyPr/>
        <a:lstStyle/>
        <a:p>
          <a:r>
            <a:rPr lang="bg-BG" dirty="0" smtClean="0"/>
            <a:t>широк кръг от консултации с ЕК и други публични органи</a:t>
          </a:r>
          <a:endParaRPr lang="bg-BG" dirty="0"/>
        </a:p>
      </dgm:t>
    </dgm:pt>
    <dgm:pt modelId="{1A0EFB7D-7CFC-4499-BA18-950610281296}" type="parTrans" cxnId="{B0099DF4-3A7D-4931-AEC9-CDF32A82E218}">
      <dgm:prSet/>
      <dgm:spPr/>
      <dgm:t>
        <a:bodyPr/>
        <a:lstStyle/>
        <a:p>
          <a:endParaRPr lang="bg-BG"/>
        </a:p>
      </dgm:t>
    </dgm:pt>
    <dgm:pt modelId="{5A8A94EC-1B80-47CA-A460-68464EE8D23B}" type="sibTrans" cxnId="{B0099DF4-3A7D-4931-AEC9-CDF32A82E218}">
      <dgm:prSet/>
      <dgm:spPr/>
      <dgm:t>
        <a:bodyPr/>
        <a:lstStyle/>
        <a:p>
          <a:endParaRPr lang="bg-BG"/>
        </a:p>
      </dgm:t>
    </dgm:pt>
    <dgm:pt modelId="{B5AFA349-8A96-4FC3-A5D9-39D25EEF3603}">
      <dgm:prSet/>
      <dgm:spPr/>
      <dgm:t>
        <a:bodyPr/>
        <a:lstStyle/>
        <a:p>
          <a:r>
            <a:rPr lang="ru-RU" dirty="0" err="1" smtClean="0"/>
            <a:t>вътрешна</a:t>
          </a:r>
          <a:r>
            <a:rPr lang="ru-RU" dirty="0" smtClean="0"/>
            <a:t> оценка на изпълнението на програмата</a:t>
          </a:r>
          <a:endParaRPr lang="bg-BG" dirty="0"/>
        </a:p>
      </dgm:t>
    </dgm:pt>
    <dgm:pt modelId="{0E879BEE-DF7C-426B-9016-102B2C3B130B}" type="parTrans" cxnId="{A6E1990B-7785-4B09-861B-A922F0E3DFB6}">
      <dgm:prSet/>
      <dgm:spPr/>
      <dgm:t>
        <a:bodyPr/>
        <a:lstStyle/>
        <a:p>
          <a:endParaRPr lang="bg-BG"/>
        </a:p>
      </dgm:t>
    </dgm:pt>
    <dgm:pt modelId="{48FDCE9E-D271-4725-AE39-2814BDF9E098}" type="sibTrans" cxnId="{A6E1990B-7785-4B09-861B-A922F0E3DFB6}">
      <dgm:prSet/>
      <dgm:spPr/>
      <dgm:t>
        <a:bodyPr/>
        <a:lstStyle/>
        <a:p>
          <a:endParaRPr lang="bg-BG"/>
        </a:p>
      </dgm:t>
    </dgm:pt>
    <dgm:pt modelId="{5B2A5539-5C40-43F9-AD17-66B74F755E48}" type="pres">
      <dgm:prSet presAssocID="{5F1C8B30-C011-4FE8-B81F-B2A4E2E7E127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bg-BG"/>
        </a:p>
      </dgm:t>
    </dgm:pt>
    <dgm:pt modelId="{51DC4572-25F8-40FC-943D-702B7124EB69}" type="pres">
      <dgm:prSet presAssocID="{B5AFA349-8A96-4FC3-A5D9-39D25EEF3603}" presName="comp" presStyleCnt="0"/>
      <dgm:spPr/>
    </dgm:pt>
    <dgm:pt modelId="{7A78BAF0-D238-4667-95AC-2A76C4FA60A7}" type="pres">
      <dgm:prSet presAssocID="{B5AFA349-8A96-4FC3-A5D9-39D25EEF3603}" presName="box" presStyleLbl="node1" presStyleIdx="0" presStyleCnt="3" custScaleY="61664"/>
      <dgm:spPr/>
      <dgm:t>
        <a:bodyPr/>
        <a:lstStyle/>
        <a:p>
          <a:endParaRPr lang="bg-BG"/>
        </a:p>
      </dgm:t>
    </dgm:pt>
    <dgm:pt modelId="{F8F338D1-E266-4BB4-98F5-4590895A387D}" type="pres">
      <dgm:prSet presAssocID="{B5AFA349-8A96-4FC3-A5D9-39D25EEF3603}" presName="img" presStyleLbl="fgImgPlac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</dgm:spPr>
    </dgm:pt>
    <dgm:pt modelId="{279363A4-0D21-4A8A-9E9F-A1605EB27F88}" type="pres">
      <dgm:prSet presAssocID="{B5AFA349-8A96-4FC3-A5D9-39D25EEF3603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0DEC9142-625E-490F-B939-198DB8F76F1E}" type="pres">
      <dgm:prSet presAssocID="{48FDCE9E-D271-4725-AE39-2814BDF9E098}" presName="spacer" presStyleCnt="0"/>
      <dgm:spPr/>
    </dgm:pt>
    <dgm:pt modelId="{118AFFF4-4647-411C-8C6A-37A3DA8C4B90}" type="pres">
      <dgm:prSet presAssocID="{F77E3F64-27D3-4ED2-A1D3-86735101A333}" presName="comp" presStyleCnt="0"/>
      <dgm:spPr/>
    </dgm:pt>
    <dgm:pt modelId="{860CA528-ED73-4009-95B4-8E401839FFCC}" type="pres">
      <dgm:prSet presAssocID="{F77E3F64-27D3-4ED2-A1D3-86735101A333}" presName="box" presStyleLbl="node1" presStyleIdx="1" presStyleCnt="3" custScaleY="53860"/>
      <dgm:spPr/>
      <dgm:t>
        <a:bodyPr/>
        <a:lstStyle/>
        <a:p>
          <a:endParaRPr lang="bg-BG"/>
        </a:p>
      </dgm:t>
    </dgm:pt>
    <dgm:pt modelId="{1C92EE26-0603-472F-931F-D897F950E51E}" type="pres">
      <dgm:prSet presAssocID="{F77E3F64-27D3-4ED2-A1D3-86735101A333}" presName="img" presStyleLbl="fgImgPlace1" presStyleIdx="1" presStyleCnt="3" custLinFactNeighborX="568" custLinFactNeighborY="682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</dgm:spPr>
    </dgm:pt>
    <dgm:pt modelId="{F38808CB-DC63-425F-84C5-AAE7DAE2A09C}" type="pres">
      <dgm:prSet presAssocID="{F77E3F64-27D3-4ED2-A1D3-86735101A333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B44486AC-D048-49EC-A83E-6D632A9BA6E2}" type="pres">
      <dgm:prSet presAssocID="{84630DCF-D73D-407C-A374-275725074104}" presName="spacer" presStyleCnt="0"/>
      <dgm:spPr/>
    </dgm:pt>
    <dgm:pt modelId="{85B2F358-78B4-4D84-AF75-0FFC1546FBD4}" type="pres">
      <dgm:prSet presAssocID="{945E52A0-8477-4489-8CA6-E2DD27B83D38}" presName="comp" presStyleCnt="0"/>
      <dgm:spPr/>
    </dgm:pt>
    <dgm:pt modelId="{59A315B1-D1CB-4E3F-AA0B-480E54BA45F4}" type="pres">
      <dgm:prSet presAssocID="{945E52A0-8477-4489-8CA6-E2DD27B83D38}" presName="box" presStyleLbl="node1" presStyleIdx="2" presStyleCnt="3" custScaleY="55183"/>
      <dgm:spPr/>
      <dgm:t>
        <a:bodyPr/>
        <a:lstStyle/>
        <a:p>
          <a:endParaRPr lang="bg-BG"/>
        </a:p>
      </dgm:t>
    </dgm:pt>
    <dgm:pt modelId="{FAC6FB72-F37E-42EC-9DB4-D3609030E77C}" type="pres">
      <dgm:prSet presAssocID="{945E52A0-8477-4489-8CA6-E2DD27B83D38}" presName="img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0" b="-10000"/>
          </a:stretch>
        </a:blipFill>
      </dgm:spPr>
    </dgm:pt>
    <dgm:pt modelId="{6035D86B-4D6B-489F-B966-90EFB9D1CE26}" type="pres">
      <dgm:prSet presAssocID="{945E52A0-8477-4489-8CA6-E2DD27B83D38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A6E1990B-7785-4B09-861B-A922F0E3DFB6}" srcId="{5F1C8B30-C011-4FE8-B81F-B2A4E2E7E127}" destId="{B5AFA349-8A96-4FC3-A5D9-39D25EEF3603}" srcOrd="0" destOrd="0" parTransId="{0E879BEE-DF7C-426B-9016-102B2C3B130B}" sibTransId="{48FDCE9E-D271-4725-AE39-2814BDF9E098}"/>
    <dgm:cxn modelId="{7CF96D63-FD35-4BBD-9F2E-F150F7CB0D0E}" srcId="{5F1C8B30-C011-4FE8-B81F-B2A4E2E7E127}" destId="{F77E3F64-27D3-4ED2-A1D3-86735101A333}" srcOrd="1" destOrd="0" parTransId="{3B609D12-86A4-49A3-BACE-55EF59BBD632}" sibTransId="{84630DCF-D73D-407C-A374-275725074104}"/>
    <dgm:cxn modelId="{F54626E1-716C-49F6-B66E-3C31CCB1491A}" type="presOf" srcId="{F77E3F64-27D3-4ED2-A1D3-86735101A333}" destId="{860CA528-ED73-4009-95B4-8E401839FFCC}" srcOrd="0" destOrd="0" presId="urn:microsoft.com/office/officeart/2005/8/layout/vList4"/>
    <dgm:cxn modelId="{48DAC59F-F952-4E25-B8BF-205C60FBAB4B}" type="presOf" srcId="{B5AFA349-8A96-4FC3-A5D9-39D25EEF3603}" destId="{279363A4-0D21-4A8A-9E9F-A1605EB27F88}" srcOrd="1" destOrd="0" presId="urn:microsoft.com/office/officeart/2005/8/layout/vList4"/>
    <dgm:cxn modelId="{B0099DF4-3A7D-4931-AEC9-CDF32A82E218}" srcId="{5F1C8B30-C011-4FE8-B81F-B2A4E2E7E127}" destId="{945E52A0-8477-4489-8CA6-E2DD27B83D38}" srcOrd="2" destOrd="0" parTransId="{1A0EFB7D-7CFC-4499-BA18-950610281296}" sibTransId="{5A8A94EC-1B80-47CA-A460-68464EE8D23B}"/>
    <dgm:cxn modelId="{CC1AD62C-AB36-4DDE-8BB3-A65E8D5936BC}" type="presOf" srcId="{F77E3F64-27D3-4ED2-A1D3-86735101A333}" destId="{F38808CB-DC63-425F-84C5-AAE7DAE2A09C}" srcOrd="1" destOrd="0" presId="urn:microsoft.com/office/officeart/2005/8/layout/vList4"/>
    <dgm:cxn modelId="{A739BF8D-11A5-47B2-96F0-BC0ED17C3371}" type="presOf" srcId="{B5AFA349-8A96-4FC3-A5D9-39D25EEF3603}" destId="{7A78BAF0-D238-4667-95AC-2A76C4FA60A7}" srcOrd="0" destOrd="0" presId="urn:microsoft.com/office/officeart/2005/8/layout/vList4"/>
    <dgm:cxn modelId="{450DCED5-D2CA-4CA1-BDC3-778874A9FB39}" type="presOf" srcId="{945E52A0-8477-4489-8CA6-E2DD27B83D38}" destId="{6035D86B-4D6B-489F-B966-90EFB9D1CE26}" srcOrd="1" destOrd="0" presId="urn:microsoft.com/office/officeart/2005/8/layout/vList4"/>
    <dgm:cxn modelId="{C35F7829-4C35-4C15-ABE0-6BE1BEC33DC2}" type="presOf" srcId="{945E52A0-8477-4489-8CA6-E2DD27B83D38}" destId="{59A315B1-D1CB-4E3F-AA0B-480E54BA45F4}" srcOrd="0" destOrd="0" presId="urn:microsoft.com/office/officeart/2005/8/layout/vList4"/>
    <dgm:cxn modelId="{E389C570-0F7F-42DC-8654-5A2DE6A52ED5}" type="presOf" srcId="{5F1C8B30-C011-4FE8-B81F-B2A4E2E7E127}" destId="{5B2A5539-5C40-43F9-AD17-66B74F755E48}" srcOrd="0" destOrd="0" presId="urn:microsoft.com/office/officeart/2005/8/layout/vList4"/>
    <dgm:cxn modelId="{4D0E52E9-FB34-4849-8215-774A58717FDF}" type="presParOf" srcId="{5B2A5539-5C40-43F9-AD17-66B74F755E48}" destId="{51DC4572-25F8-40FC-943D-702B7124EB69}" srcOrd="0" destOrd="0" presId="urn:microsoft.com/office/officeart/2005/8/layout/vList4"/>
    <dgm:cxn modelId="{2B71E780-1BAE-441A-AAAF-E86D505A6084}" type="presParOf" srcId="{51DC4572-25F8-40FC-943D-702B7124EB69}" destId="{7A78BAF0-D238-4667-95AC-2A76C4FA60A7}" srcOrd="0" destOrd="0" presId="urn:microsoft.com/office/officeart/2005/8/layout/vList4"/>
    <dgm:cxn modelId="{6F3ADB6F-2DC2-40C5-B092-D84465151188}" type="presParOf" srcId="{51DC4572-25F8-40FC-943D-702B7124EB69}" destId="{F8F338D1-E266-4BB4-98F5-4590895A387D}" srcOrd="1" destOrd="0" presId="urn:microsoft.com/office/officeart/2005/8/layout/vList4"/>
    <dgm:cxn modelId="{69885DF0-CB85-4403-B1EA-355F3681854C}" type="presParOf" srcId="{51DC4572-25F8-40FC-943D-702B7124EB69}" destId="{279363A4-0D21-4A8A-9E9F-A1605EB27F88}" srcOrd="2" destOrd="0" presId="urn:microsoft.com/office/officeart/2005/8/layout/vList4"/>
    <dgm:cxn modelId="{A1598A73-E74E-49E9-B0A2-B89999AD894D}" type="presParOf" srcId="{5B2A5539-5C40-43F9-AD17-66B74F755E48}" destId="{0DEC9142-625E-490F-B939-198DB8F76F1E}" srcOrd="1" destOrd="0" presId="urn:microsoft.com/office/officeart/2005/8/layout/vList4"/>
    <dgm:cxn modelId="{E23F9D6E-96E7-40C2-B369-EC017A8D6DBC}" type="presParOf" srcId="{5B2A5539-5C40-43F9-AD17-66B74F755E48}" destId="{118AFFF4-4647-411C-8C6A-37A3DA8C4B90}" srcOrd="2" destOrd="0" presId="urn:microsoft.com/office/officeart/2005/8/layout/vList4"/>
    <dgm:cxn modelId="{460DB02C-4185-49CA-A65B-D4D087E052DC}" type="presParOf" srcId="{118AFFF4-4647-411C-8C6A-37A3DA8C4B90}" destId="{860CA528-ED73-4009-95B4-8E401839FFCC}" srcOrd="0" destOrd="0" presId="urn:microsoft.com/office/officeart/2005/8/layout/vList4"/>
    <dgm:cxn modelId="{D98D387B-7020-4468-9DF1-EE340EE6FEED}" type="presParOf" srcId="{118AFFF4-4647-411C-8C6A-37A3DA8C4B90}" destId="{1C92EE26-0603-472F-931F-D897F950E51E}" srcOrd="1" destOrd="0" presId="urn:microsoft.com/office/officeart/2005/8/layout/vList4"/>
    <dgm:cxn modelId="{CB7B1913-E871-44E7-94CE-69149B62C4A6}" type="presParOf" srcId="{118AFFF4-4647-411C-8C6A-37A3DA8C4B90}" destId="{F38808CB-DC63-425F-84C5-AAE7DAE2A09C}" srcOrd="2" destOrd="0" presId="urn:microsoft.com/office/officeart/2005/8/layout/vList4"/>
    <dgm:cxn modelId="{7B8FE084-C14B-4FEB-B58A-F2B0B8335F79}" type="presParOf" srcId="{5B2A5539-5C40-43F9-AD17-66B74F755E48}" destId="{B44486AC-D048-49EC-A83E-6D632A9BA6E2}" srcOrd="3" destOrd="0" presId="urn:microsoft.com/office/officeart/2005/8/layout/vList4"/>
    <dgm:cxn modelId="{424183BD-2C65-434F-8D2E-0D45A90F5704}" type="presParOf" srcId="{5B2A5539-5C40-43F9-AD17-66B74F755E48}" destId="{85B2F358-78B4-4D84-AF75-0FFC1546FBD4}" srcOrd="4" destOrd="0" presId="urn:microsoft.com/office/officeart/2005/8/layout/vList4"/>
    <dgm:cxn modelId="{90C8F0A0-0D1E-4440-8D59-D2E67AF37210}" type="presParOf" srcId="{85B2F358-78B4-4D84-AF75-0FFC1546FBD4}" destId="{59A315B1-D1CB-4E3F-AA0B-480E54BA45F4}" srcOrd="0" destOrd="0" presId="urn:microsoft.com/office/officeart/2005/8/layout/vList4"/>
    <dgm:cxn modelId="{7487EAE6-8551-4D95-971D-E005D13A8D81}" type="presParOf" srcId="{85B2F358-78B4-4D84-AF75-0FFC1546FBD4}" destId="{FAC6FB72-F37E-42EC-9DB4-D3609030E77C}" srcOrd="1" destOrd="0" presId="urn:microsoft.com/office/officeart/2005/8/layout/vList4"/>
    <dgm:cxn modelId="{185D6DCA-B122-4048-A7CF-041448DEAD9B}" type="presParOf" srcId="{85B2F358-78B4-4D84-AF75-0FFC1546FBD4}" destId="{6035D86B-4D6B-489F-B966-90EFB9D1CE26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CFD6C92-774A-45E9-BA31-4FCFE6DE57F3}" type="doc">
      <dgm:prSet loTypeId="urn:microsoft.com/office/officeart/2005/8/layout/hList7" loCatId="list" qsTypeId="urn:microsoft.com/office/officeart/2005/8/quickstyle/simple1" qsCatId="simple" csTypeId="urn:microsoft.com/office/officeart/2005/8/colors/accent1_2" csCatId="accent1" phldr="1"/>
      <dgm:spPr/>
    </dgm:pt>
    <dgm:pt modelId="{60AFB82F-A700-4CA6-AEDD-7084C2749426}">
      <dgm:prSet phldrT="[Text]" custT="1"/>
      <dgm:spPr>
        <a:effectLst>
          <a:glow rad="228600">
            <a:schemeClr val="accent6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sz="2800" dirty="0" smtClean="0"/>
            <a:t>Прехвърляне на финансовия ресурс по специфична цел 2 в размер на 51 млн</a:t>
          </a:r>
          <a:r>
            <a:rPr lang="ru-RU" sz="2800" dirty="0" smtClean="0"/>
            <a:t>. </a:t>
          </a:r>
          <a:r>
            <a:rPr lang="bg-BG" sz="2800" dirty="0" smtClean="0"/>
            <a:t>евро</a:t>
          </a:r>
          <a:r>
            <a:rPr lang="ru-RU" sz="2800" dirty="0" smtClean="0"/>
            <a:t> </a:t>
          </a:r>
          <a:r>
            <a:rPr lang="ru-RU" sz="2800" dirty="0" smtClean="0"/>
            <a:t>към ОПИК </a:t>
          </a:r>
          <a:r>
            <a:rPr lang="bg-BG" sz="2800" dirty="0" smtClean="0"/>
            <a:t> </a:t>
          </a:r>
          <a:endParaRPr lang="bg-BG" sz="2800" dirty="0"/>
        </a:p>
      </dgm:t>
    </dgm:pt>
    <dgm:pt modelId="{AC285BBA-37F8-406E-ADD2-30541A9422F0}" type="parTrans" cxnId="{190EAFAF-82D5-477C-9687-BB1AF386F91C}">
      <dgm:prSet/>
      <dgm:spPr/>
      <dgm:t>
        <a:bodyPr/>
        <a:lstStyle/>
        <a:p>
          <a:endParaRPr lang="bg-BG"/>
        </a:p>
      </dgm:t>
    </dgm:pt>
    <dgm:pt modelId="{D529D6BE-03FF-42DC-9292-E7591E2D2746}" type="sibTrans" cxnId="{190EAFAF-82D5-477C-9687-BB1AF386F91C}">
      <dgm:prSet/>
      <dgm:spPr/>
      <dgm:t>
        <a:bodyPr/>
        <a:lstStyle/>
        <a:p>
          <a:endParaRPr lang="bg-BG"/>
        </a:p>
      </dgm:t>
    </dgm:pt>
    <dgm:pt modelId="{A84FFCD3-C759-46EB-9247-63D3FDDAF8AC}">
      <dgm:prSet/>
      <dgm:spPr>
        <a:effectLst>
          <a:glow rad="228600">
            <a:schemeClr val="accent6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/>
        </a:sp3d>
      </dgm:spPr>
      <dgm:t>
        <a:bodyPr/>
        <a:lstStyle/>
        <a:p>
          <a:r>
            <a:rPr lang="ru-RU" dirty="0" smtClean="0"/>
            <a:t>Промяна в специфичните ръководни принципи на специфична цел 3</a:t>
          </a:r>
          <a:endParaRPr lang="bg-BG" dirty="0"/>
        </a:p>
      </dgm:t>
    </dgm:pt>
    <dgm:pt modelId="{D98278B7-91C7-449B-91F4-5A561C9A6038}" type="parTrans" cxnId="{E9528A9E-DD23-4355-BC66-4FD4B90F1343}">
      <dgm:prSet/>
      <dgm:spPr/>
      <dgm:t>
        <a:bodyPr/>
        <a:lstStyle/>
        <a:p>
          <a:endParaRPr lang="bg-BG"/>
        </a:p>
      </dgm:t>
    </dgm:pt>
    <dgm:pt modelId="{40F93228-C5E3-431D-A755-CFB1C2B6DF95}" type="sibTrans" cxnId="{E9528A9E-DD23-4355-BC66-4FD4B90F1343}">
      <dgm:prSet/>
      <dgm:spPr/>
      <dgm:t>
        <a:bodyPr/>
        <a:lstStyle/>
        <a:p>
          <a:endParaRPr lang="bg-BG"/>
        </a:p>
      </dgm:t>
    </dgm:pt>
    <dgm:pt modelId="{2DD125FD-FB3E-4941-B8E4-255370FBB6AA}" type="pres">
      <dgm:prSet presAssocID="{0CFD6C92-774A-45E9-BA31-4FCFE6DE57F3}" presName="Name0" presStyleCnt="0">
        <dgm:presLayoutVars>
          <dgm:dir/>
          <dgm:resizeHandles val="exact"/>
        </dgm:presLayoutVars>
      </dgm:prSet>
      <dgm:spPr/>
    </dgm:pt>
    <dgm:pt modelId="{6B8C1CEC-2A98-47E1-91A0-D1B831FC9B86}" type="pres">
      <dgm:prSet presAssocID="{0CFD6C92-774A-45E9-BA31-4FCFE6DE57F3}" presName="fgShape" presStyleLbl="fgShp" presStyleIdx="0" presStyleCnt="1"/>
      <dgm:spPr>
        <a:effectLst>
          <a:glow rad="228600">
            <a:schemeClr val="accent4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/>
        </a:sp3d>
      </dgm:spPr>
    </dgm:pt>
    <dgm:pt modelId="{482FF9FA-730C-4E68-A607-C74404A9E9D0}" type="pres">
      <dgm:prSet presAssocID="{0CFD6C92-774A-45E9-BA31-4FCFE6DE57F3}" presName="linComp" presStyleCnt="0"/>
      <dgm:spPr/>
    </dgm:pt>
    <dgm:pt modelId="{F42CDF07-2455-4E11-8785-178C6F68B913}" type="pres">
      <dgm:prSet presAssocID="{60AFB82F-A700-4CA6-AEDD-7084C2749426}" presName="compNode" presStyleCnt="0"/>
      <dgm:spPr/>
    </dgm:pt>
    <dgm:pt modelId="{9AF5531A-E31C-4293-84F3-CF424D5C7C6A}" type="pres">
      <dgm:prSet presAssocID="{60AFB82F-A700-4CA6-AEDD-7084C2749426}" presName="bkgdShape" presStyleLbl="node1" presStyleIdx="0" presStyleCnt="2"/>
      <dgm:spPr/>
      <dgm:t>
        <a:bodyPr/>
        <a:lstStyle/>
        <a:p>
          <a:endParaRPr lang="bg-BG"/>
        </a:p>
      </dgm:t>
    </dgm:pt>
    <dgm:pt modelId="{A3A9ADE5-CF80-4201-8F47-A8F8779F6C34}" type="pres">
      <dgm:prSet presAssocID="{60AFB82F-A700-4CA6-AEDD-7084C2749426}" presName="nodeTx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B9EB8EBB-55A3-4B5B-A19B-34E3C1C4E6DA}" type="pres">
      <dgm:prSet presAssocID="{60AFB82F-A700-4CA6-AEDD-7084C2749426}" presName="invisiNode" presStyleLbl="node1" presStyleIdx="0" presStyleCnt="2"/>
      <dgm:spPr/>
    </dgm:pt>
    <dgm:pt modelId="{9CB20045-CEE6-4D9E-B02F-372B1C7166FB}" type="pres">
      <dgm:prSet presAssocID="{60AFB82F-A700-4CA6-AEDD-7084C2749426}" presName="imagNode" presStyleLbl="fgImgPlac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</dgm:spPr>
    </dgm:pt>
    <dgm:pt modelId="{8F18028B-5B66-4B46-B873-CB07E089EFF9}" type="pres">
      <dgm:prSet presAssocID="{D529D6BE-03FF-42DC-9292-E7591E2D2746}" presName="sibTrans" presStyleLbl="sibTrans2D1" presStyleIdx="0" presStyleCnt="0"/>
      <dgm:spPr/>
      <dgm:t>
        <a:bodyPr/>
        <a:lstStyle/>
        <a:p>
          <a:endParaRPr lang="bg-BG"/>
        </a:p>
      </dgm:t>
    </dgm:pt>
    <dgm:pt modelId="{63C53B1E-CFFF-4EA3-B481-652924E23F82}" type="pres">
      <dgm:prSet presAssocID="{A84FFCD3-C759-46EB-9247-63D3FDDAF8AC}" presName="compNode" presStyleCnt="0"/>
      <dgm:spPr/>
    </dgm:pt>
    <dgm:pt modelId="{96A44F0A-D96E-4EB0-91D7-15C1E900EC83}" type="pres">
      <dgm:prSet presAssocID="{A84FFCD3-C759-46EB-9247-63D3FDDAF8AC}" presName="bkgdShape" presStyleLbl="node1" presStyleIdx="1" presStyleCnt="2"/>
      <dgm:spPr/>
      <dgm:t>
        <a:bodyPr/>
        <a:lstStyle/>
        <a:p>
          <a:endParaRPr lang="bg-BG"/>
        </a:p>
      </dgm:t>
    </dgm:pt>
    <dgm:pt modelId="{E68E9F07-10B2-4DCB-B8EE-425DD89BFE2B}" type="pres">
      <dgm:prSet presAssocID="{A84FFCD3-C759-46EB-9247-63D3FDDAF8AC}" presName="nodeTx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79625442-14A5-4F9A-823D-DF2B5EC7DCA6}" type="pres">
      <dgm:prSet presAssocID="{A84FFCD3-C759-46EB-9247-63D3FDDAF8AC}" presName="invisiNode" presStyleLbl="node1" presStyleIdx="1" presStyleCnt="2"/>
      <dgm:spPr/>
    </dgm:pt>
    <dgm:pt modelId="{E2951B15-9ACF-4EBD-83BF-902F4CB0891B}" type="pres">
      <dgm:prSet presAssocID="{A84FFCD3-C759-46EB-9247-63D3FDDAF8AC}" presName="imagNode" presStyleLbl="fgImgPlace1" presStyleIdx="1" presStyleCnt="2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</dgm:spPr>
    </dgm:pt>
  </dgm:ptLst>
  <dgm:cxnLst>
    <dgm:cxn modelId="{E9E0605D-CC08-4F54-9C67-EEB68E8EEA2D}" type="presOf" srcId="{D529D6BE-03FF-42DC-9292-E7591E2D2746}" destId="{8F18028B-5B66-4B46-B873-CB07E089EFF9}" srcOrd="0" destOrd="0" presId="urn:microsoft.com/office/officeart/2005/8/layout/hList7"/>
    <dgm:cxn modelId="{C6F26610-B2FC-4BA2-8F89-40C7F1B36640}" type="presOf" srcId="{A84FFCD3-C759-46EB-9247-63D3FDDAF8AC}" destId="{E68E9F07-10B2-4DCB-B8EE-425DD89BFE2B}" srcOrd="1" destOrd="0" presId="urn:microsoft.com/office/officeart/2005/8/layout/hList7"/>
    <dgm:cxn modelId="{97192375-DE15-4351-A13D-06C5D16A59E8}" type="presOf" srcId="{60AFB82F-A700-4CA6-AEDD-7084C2749426}" destId="{9AF5531A-E31C-4293-84F3-CF424D5C7C6A}" srcOrd="0" destOrd="0" presId="urn:microsoft.com/office/officeart/2005/8/layout/hList7"/>
    <dgm:cxn modelId="{694F385E-BA5A-47A8-87FF-DD40C8096796}" type="presOf" srcId="{60AFB82F-A700-4CA6-AEDD-7084C2749426}" destId="{A3A9ADE5-CF80-4201-8F47-A8F8779F6C34}" srcOrd="1" destOrd="0" presId="urn:microsoft.com/office/officeart/2005/8/layout/hList7"/>
    <dgm:cxn modelId="{E9528A9E-DD23-4355-BC66-4FD4B90F1343}" srcId="{0CFD6C92-774A-45E9-BA31-4FCFE6DE57F3}" destId="{A84FFCD3-C759-46EB-9247-63D3FDDAF8AC}" srcOrd="1" destOrd="0" parTransId="{D98278B7-91C7-449B-91F4-5A561C9A6038}" sibTransId="{40F93228-C5E3-431D-A755-CFB1C2B6DF95}"/>
    <dgm:cxn modelId="{190EAFAF-82D5-477C-9687-BB1AF386F91C}" srcId="{0CFD6C92-774A-45E9-BA31-4FCFE6DE57F3}" destId="{60AFB82F-A700-4CA6-AEDD-7084C2749426}" srcOrd="0" destOrd="0" parTransId="{AC285BBA-37F8-406E-ADD2-30541A9422F0}" sibTransId="{D529D6BE-03FF-42DC-9292-E7591E2D2746}"/>
    <dgm:cxn modelId="{8CFE8942-5F2E-43FD-B31C-B4EA683CF0F2}" type="presOf" srcId="{0CFD6C92-774A-45E9-BA31-4FCFE6DE57F3}" destId="{2DD125FD-FB3E-4941-B8E4-255370FBB6AA}" srcOrd="0" destOrd="0" presId="urn:microsoft.com/office/officeart/2005/8/layout/hList7"/>
    <dgm:cxn modelId="{035D55F2-CCFB-4032-B0EB-19A0C664B797}" type="presOf" srcId="{A84FFCD3-C759-46EB-9247-63D3FDDAF8AC}" destId="{96A44F0A-D96E-4EB0-91D7-15C1E900EC83}" srcOrd="0" destOrd="0" presId="urn:microsoft.com/office/officeart/2005/8/layout/hList7"/>
    <dgm:cxn modelId="{C6F030E1-66AC-4CB9-A953-91A726310A53}" type="presParOf" srcId="{2DD125FD-FB3E-4941-B8E4-255370FBB6AA}" destId="{6B8C1CEC-2A98-47E1-91A0-D1B831FC9B86}" srcOrd="0" destOrd="0" presId="urn:microsoft.com/office/officeart/2005/8/layout/hList7"/>
    <dgm:cxn modelId="{A4D421BF-105F-4157-83F3-74EB79C05F1B}" type="presParOf" srcId="{2DD125FD-FB3E-4941-B8E4-255370FBB6AA}" destId="{482FF9FA-730C-4E68-A607-C74404A9E9D0}" srcOrd="1" destOrd="0" presId="urn:microsoft.com/office/officeart/2005/8/layout/hList7"/>
    <dgm:cxn modelId="{6ACDC7BA-FC56-4BA4-A7A6-E281C1CE6F64}" type="presParOf" srcId="{482FF9FA-730C-4E68-A607-C74404A9E9D0}" destId="{F42CDF07-2455-4E11-8785-178C6F68B913}" srcOrd="0" destOrd="0" presId="urn:microsoft.com/office/officeart/2005/8/layout/hList7"/>
    <dgm:cxn modelId="{A906DEBD-FABD-4A82-B8E7-7CC8D07DD188}" type="presParOf" srcId="{F42CDF07-2455-4E11-8785-178C6F68B913}" destId="{9AF5531A-E31C-4293-84F3-CF424D5C7C6A}" srcOrd="0" destOrd="0" presId="urn:microsoft.com/office/officeart/2005/8/layout/hList7"/>
    <dgm:cxn modelId="{6801F9C8-C694-4D5D-BA85-93C2F570203E}" type="presParOf" srcId="{F42CDF07-2455-4E11-8785-178C6F68B913}" destId="{A3A9ADE5-CF80-4201-8F47-A8F8779F6C34}" srcOrd="1" destOrd="0" presId="urn:microsoft.com/office/officeart/2005/8/layout/hList7"/>
    <dgm:cxn modelId="{EAFD02AC-4DE6-4F62-9F13-35ACFEDA144E}" type="presParOf" srcId="{F42CDF07-2455-4E11-8785-178C6F68B913}" destId="{B9EB8EBB-55A3-4B5B-A19B-34E3C1C4E6DA}" srcOrd="2" destOrd="0" presId="urn:microsoft.com/office/officeart/2005/8/layout/hList7"/>
    <dgm:cxn modelId="{B92E9E75-53BC-40EF-839E-934992D6F0EC}" type="presParOf" srcId="{F42CDF07-2455-4E11-8785-178C6F68B913}" destId="{9CB20045-CEE6-4D9E-B02F-372B1C7166FB}" srcOrd="3" destOrd="0" presId="urn:microsoft.com/office/officeart/2005/8/layout/hList7"/>
    <dgm:cxn modelId="{25F60D02-D099-4760-BF75-D7EA6CFD812D}" type="presParOf" srcId="{482FF9FA-730C-4E68-A607-C74404A9E9D0}" destId="{8F18028B-5B66-4B46-B873-CB07E089EFF9}" srcOrd="1" destOrd="0" presId="urn:microsoft.com/office/officeart/2005/8/layout/hList7"/>
    <dgm:cxn modelId="{414841FC-18DB-4414-87D4-C6E123A1D564}" type="presParOf" srcId="{482FF9FA-730C-4E68-A607-C74404A9E9D0}" destId="{63C53B1E-CFFF-4EA3-B481-652924E23F82}" srcOrd="2" destOrd="0" presId="urn:microsoft.com/office/officeart/2005/8/layout/hList7"/>
    <dgm:cxn modelId="{AB9B827A-2CC0-4103-8C5E-FDF08DB5A145}" type="presParOf" srcId="{63C53B1E-CFFF-4EA3-B481-652924E23F82}" destId="{96A44F0A-D96E-4EB0-91D7-15C1E900EC83}" srcOrd="0" destOrd="0" presId="urn:microsoft.com/office/officeart/2005/8/layout/hList7"/>
    <dgm:cxn modelId="{4ABD58A1-C0BF-408B-AC05-19CBD439127F}" type="presParOf" srcId="{63C53B1E-CFFF-4EA3-B481-652924E23F82}" destId="{E68E9F07-10B2-4DCB-B8EE-425DD89BFE2B}" srcOrd="1" destOrd="0" presId="urn:microsoft.com/office/officeart/2005/8/layout/hList7"/>
    <dgm:cxn modelId="{D2DA4401-C6CE-4EFC-9DBB-17CDC21EC110}" type="presParOf" srcId="{63C53B1E-CFFF-4EA3-B481-652924E23F82}" destId="{79625442-14A5-4F9A-823D-DF2B5EC7DCA6}" srcOrd="2" destOrd="0" presId="urn:microsoft.com/office/officeart/2005/8/layout/hList7"/>
    <dgm:cxn modelId="{FA0B1759-1596-45D0-AEF9-C8AD36588C79}" type="presParOf" srcId="{63C53B1E-CFFF-4EA3-B481-652924E23F82}" destId="{E2951B15-9ACF-4EBD-83BF-902F4CB0891B}" srcOrd="3" destOrd="0" presId="urn:microsoft.com/office/officeart/2005/8/layout/hList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DC0388-83D6-4E86-A075-6C41589FDBBF}" type="doc">
      <dgm:prSet loTypeId="urn:microsoft.com/office/officeart/2005/8/layout/hProcess10" loCatId="process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bg-BG"/>
        </a:p>
      </dgm:t>
    </dgm:pt>
    <dgm:pt modelId="{A1B4DB59-BB70-4F12-9A87-D2DBDAB04010}">
      <dgm:prSet phldrT="[Text]" custT="1"/>
      <dgm:spPr/>
      <dgm:t>
        <a:bodyPr/>
        <a:lstStyle/>
        <a:p>
          <a:r>
            <a:rPr lang="ru-RU" sz="1800" dirty="0" smtClean="0"/>
            <a:t>„</a:t>
          </a:r>
          <a:r>
            <a:rPr lang="ru-RU" sz="2000" dirty="0" smtClean="0"/>
            <a:t>Увеличаване на </a:t>
          </a:r>
          <a:r>
            <a:rPr lang="ru-RU" sz="2000" dirty="0" err="1" smtClean="0"/>
            <a:t>участието</a:t>
          </a:r>
          <a:r>
            <a:rPr lang="ru-RU" sz="2000" dirty="0" smtClean="0"/>
            <a:t> на </a:t>
          </a:r>
          <a:r>
            <a:rPr lang="ru-RU" sz="2000" dirty="0" err="1" smtClean="0"/>
            <a:t>български</a:t>
          </a:r>
          <a:r>
            <a:rPr lang="ru-RU" sz="2000" dirty="0" smtClean="0"/>
            <a:t> </a:t>
          </a:r>
          <a:r>
            <a:rPr lang="ru-RU" sz="2000" dirty="0" err="1" smtClean="0"/>
            <a:t>изследователи</a:t>
          </a:r>
          <a:r>
            <a:rPr lang="ru-RU" sz="2000" dirty="0" smtClean="0"/>
            <a:t> в </a:t>
          </a:r>
          <a:r>
            <a:rPr lang="ru-RU" sz="2000" dirty="0" err="1" smtClean="0"/>
            <a:t>международно</a:t>
          </a:r>
          <a:r>
            <a:rPr lang="ru-RU" sz="2000" dirty="0" smtClean="0"/>
            <a:t> </a:t>
          </a:r>
          <a:r>
            <a:rPr lang="ru-RU" sz="2000" dirty="0" err="1" smtClean="0"/>
            <a:t>сътрудничество</a:t>
          </a:r>
          <a:r>
            <a:rPr lang="ru-RU" sz="2000" dirty="0" smtClean="0"/>
            <a:t>“.</a:t>
          </a:r>
          <a:endParaRPr lang="bg-BG" sz="2000" dirty="0"/>
        </a:p>
      </dgm:t>
    </dgm:pt>
    <dgm:pt modelId="{9D48656E-F26B-43D4-9B01-ABCC64A4E113}" type="parTrans" cxnId="{4182F30C-2AF9-454D-A444-433B8D235231}">
      <dgm:prSet/>
      <dgm:spPr/>
      <dgm:t>
        <a:bodyPr/>
        <a:lstStyle/>
        <a:p>
          <a:endParaRPr lang="bg-BG"/>
        </a:p>
      </dgm:t>
    </dgm:pt>
    <dgm:pt modelId="{9E5E335D-041A-43C4-903D-298E17FCFD4B}" type="sibTrans" cxnId="{4182F30C-2AF9-454D-A444-433B8D235231}">
      <dgm:prSet/>
      <dgm:spPr/>
      <dgm:t>
        <a:bodyPr/>
        <a:lstStyle/>
        <a:p>
          <a:endParaRPr lang="bg-BG"/>
        </a:p>
      </dgm:t>
    </dgm:pt>
    <dgm:pt modelId="{FEC5E00A-71B4-40DB-ABE7-EBD29DC1E53C}">
      <dgm:prSet phldrT="[Text]" custT="1"/>
      <dgm:spPr/>
      <dgm:t>
        <a:bodyPr/>
        <a:lstStyle/>
        <a:p>
          <a:r>
            <a:rPr lang="bg-BG" sz="2000" dirty="0" smtClean="0"/>
            <a:t>- преформулиране на целта</a:t>
          </a:r>
        </a:p>
        <a:p>
          <a:r>
            <a:rPr lang="bg-BG" sz="2000" dirty="0" smtClean="0"/>
            <a:t> - </a:t>
          </a:r>
          <a:r>
            <a:rPr lang="ru-RU" sz="2000" dirty="0" err="1" smtClean="0"/>
            <a:t>прецизиране</a:t>
          </a:r>
          <a:r>
            <a:rPr lang="ru-RU" sz="2000" dirty="0" smtClean="0"/>
            <a:t> на </a:t>
          </a:r>
          <a:r>
            <a:rPr lang="ru-RU" sz="2000" dirty="0" err="1" smtClean="0"/>
            <a:t>дейностите</a:t>
          </a:r>
          <a:r>
            <a:rPr lang="ru-RU" sz="2000" dirty="0" smtClean="0"/>
            <a:t>  и </a:t>
          </a:r>
          <a:r>
            <a:rPr lang="ru-RU" sz="2000" dirty="0" err="1" smtClean="0"/>
            <a:t>специфичните</a:t>
          </a:r>
          <a:r>
            <a:rPr lang="ru-RU" sz="2000" dirty="0" smtClean="0"/>
            <a:t> </a:t>
          </a:r>
          <a:r>
            <a:rPr lang="ru-RU" sz="2000" dirty="0" err="1" smtClean="0"/>
            <a:t>ръководни</a:t>
          </a:r>
          <a:r>
            <a:rPr lang="ru-RU" sz="2000" dirty="0" smtClean="0"/>
            <a:t> </a:t>
          </a:r>
          <a:r>
            <a:rPr lang="ru-RU" sz="2000" dirty="0" err="1" smtClean="0"/>
            <a:t>принципи</a:t>
          </a:r>
          <a:r>
            <a:rPr lang="ru-RU" sz="2000" dirty="0" smtClean="0"/>
            <a:t> </a:t>
          </a:r>
          <a:endParaRPr lang="bg-BG" sz="2000" dirty="0" smtClean="0"/>
        </a:p>
        <a:p>
          <a:endParaRPr lang="bg-BG" sz="1700" dirty="0"/>
        </a:p>
      </dgm:t>
    </dgm:pt>
    <dgm:pt modelId="{D3A10CEA-A330-45D8-B044-1DC3A4FDCAF7}" type="parTrans" cxnId="{53162ADD-E5BE-4215-8DC9-341A01838DD4}">
      <dgm:prSet/>
      <dgm:spPr/>
      <dgm:t>
        <a:bodyPr/>
        <a:lstStyle/>
        <a:p>
          <a:endParaRPr lang="bg-BG"/>
        </a:p>
      </dgm:t>
    </dgm:pt>
    <dgm:pt modelId="{87E8F617-F2D0-4279-85CB-F86575D34FF5}" type="sibTrans" cxnId="{53162ADD-E5BE-4215-8DC9-341A01838DD4}">
      <dgm:prSet/>
      <dgm:spPr/>
      <dgm:t>
        <a:bodyPr/>
        <a:lstStyle/>
        <a:p>
          <a:endParaRPr lang="bg-BG"/>
        </a:p>
      </dgm:t>
    </dgm:pt>
    <dgm:pt modelId="{921782B1-C6E6-439A-8E4A-420D0F3FBF0D}">
      <dgm:prSet phldrT="[Text]" custT="1"/>
      <dgm:spPr/>
      <dgm:t>
        <a:bodyPr/>
        <a:lstStyle/>
        <a:p>
          <a:r>
            <a:rPr lang="ru-RU" sz="2000" dirty="0" smtClean="0"/>
            <a:t> По -широко участие в </a:t>
          </a:r>
          <a:r>
            <a:rPr lang="ru-RU" sz="2000" dirty="0" err="1" smtClean="0"/>
            <a:t>Програмата</a:t>
          </a:r>
          <a:r>
            <a:rPr lang="ru-RU" sz="2000" dirty="0" smtClean="0"/>
            <a:t> на ЕС за </a:t>
          </a:r>
          <a:r>
            <a:rPr lang="ru-RU" sz="2000" dirty="0" err="1" smtClean="0"/>
            <a:t>научни</a:t>
          </a:r>
          <a:r>
            <a:rPr lang="ru-RU" sz="2000" dirty="0" smtClean="0"/>
            <a:t> </a:t>
          </a:r>
          <a:r>
            <a:rPr lang="ru-RU" sz="2000" dirty="0" err="1" smtClean="0"/>
            <a:t>изследвания</a:t>
          </a:r>
          <a:r>
            <a:rPr lang="ru-RU" sz="2000" dirty="0" smtClean="0"/>
            <a:t> и </a:t>
          </a:r>
          <a:r>
            <a:rPr lang="ru-RU" sz="2000" dirty="0" err="1" smtClean="0"/>
            <a:t>иновации</a:t>
          </a:r>
          <a:r>
            <a:rPr lang="ru-RU" sz="2000" dirty="0" smtClean="0"/>
            <a:t>- „</a:t>
          </a:r>
          <a:r>
            <a:rPr lang="ru-RU" sz="2000" dirty="0" err="1" smtClean="0"/>
            <a:t>Хоризонт</a:t>
          </a:r>
          <a:r>
            <a:rPr lang="ru-RU" sz="2000" dirty="0" smtClean="0"/>
            <a:t> 2020“. </a:t>
          </a:r>
          <a:endParaRPr lang="bg-BG" sz="2000" dirty="0"/>
        </a:p>
      </dgm:t>
    </dgm:pt>
    <dgm:pt modelId="{21741CED-53E9-431D-9A7A-B5E3A897D9C5}" type="parTrans" cxnId="{9812DE2F-84F0-4341-A794-1E95241BE3EB}">
      <dgm:prSet/>
      <dgm:spPr/>
      <dgm:t>
        <a:bodyPr/>
        <a:lstStyle/>
        <a:p>
          <a:endParaRPr lang="bg-BG"/>
        </a:p>
      </dgm:t>
    </dgm:pt>
    <dgm:pt modelId="{24612E0B-9B09-4731-AE30-46F2A479D64C}" type="sibTrans" cxnId="{9812DE2F-84F0-4341-A794-1E95241BE3EB}">
      <dgm:prSet/>
      <dgm:spPr/>
      <dgm:t>
        <a:bodyPr/>
        <a:lstStyle/>
        <a:p>
          <a:endParaRPr lang="bg-BG"/>
        </a:p>
      </dgm:t>
    </dgm:pt>
    <dgm:pt modelId="{F5E8E4A7-88DB-444F-8E5A-483D4B01DD5F}" type="pres">
      <dgm:prSet presAssocID="{17DC0388-83D6-4E86-A075-6C41589FDBB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C28882F-8969-4B5C-A9FC-1FF23A50C8DA}" type="pres">
      <dgm:prSet presAssocID="{A1B4DB59-BB70-4F12-9A87-D2DBDAB04010}" presName="composite" presStyleCnt="0"/>
      <dgm:spPr/>
    </dgm:pt>
    <dgm:pt modelId="{694B4BC2-3175-4C9E-95AD-2CFAA9040152}" type="pres">
      <dgm:prSet presAssocID="{A1B4DB59-BB70-4F12-9A87-D2DBDAB04010}" presName="imagSh" presStyleLbl="bgImgPlace1" presStyleIdx="0" presStyleCnt="3" custLinFactNeighborX="17398" custLinFactNeighborY="-1405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</dgm:spPr>
    </dgm:pt>
    <dgm:pt modelId="{735A0417-F628-437B-A587-66D87197BFF7}" type="pres">
      <dgm:prSet presAssocID="{A1B4DB59-BB70-4F12-9A87-D2DBDAB04010}" presName="txNode" presStyleLbl="node1" presStyleIdx="0" presStyleCnt="3" custScaleX="131226" custLinFactNeighborX="-1062" custLinFactNeighborY="14161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95211474-AA58-4124-8430-E919B0B37888}" type="pres">
      <dgm:prSet presAssocID="{9E5E335D-041A-43C4-903D-298E17FCFD4B}" presName="sibTrans" presStyleLbl="sibTrans2D1" presStyleIdx="0" presStyleCnt="2"/>
      <dgm:spPr/>
      <dgm:t>
        <a:bodyPr/>
        <a:lstStyle/>
        <a:p>
          <a:endParaRPr lang="en-US"/>
        </a:p>
      </dgm:t>
    </dgm:pt>
    <dgm:pt modelId="{C1D76256-D1F8-49FB-B00B-5EA89D0B5ED6}" type="pres">
      <dgm:prSet presAssocID="{9E5E335D-041A-43C4-903D-298E17FCFD4B}" presName="connTx" presStyleLbl="sibTrans2D1" presStyleIdx="0" presStyleCnt="2"/>
      <dgm:spPr/>
      <dgm:t>
        <a:bodyPr/>
        <a:lstStyle/>
        <a:p>
          <a:endParaRPr lang="en-US"/>
        </a:p>
      </dgm:t>
    </dgm:pt>
    <dgm:pt modelId="{20986C9C-53C4-43DC-9B93-3B517F3A8C9C}" type="pres">
      <dgm:prSet presAssocID="{FEC5E00A-71B4-40DB-ABE7-EBD29DC1E53C}" presName="composite" presStyleCnt="0"/>
      <dgm:spPr/>
    </dgm:pt>
    <dgm:pt modelId="{D11A192C-7104-464A-A0B0-221B072F776B}" type="pres">
      <dgm:prSet presAssocID="{FEC5E00A-71B4-40DB-ABE7-EBD29DC1E53C}" presName="imagSh" presStyleLbl="bgImgPlace1" presStyleIdx="1" presStyleCnt="3" custLinFactNeighborX="22355" custLinFactNeighborY="-14485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</dgm:spPr>
    </dgm:pt>
    <dgm:pt modelId="{5FB3CB2F-D983-4F43-8D3A-DA10DB4974CF}" type="pres">
      <dgm:prSet presAssocID="{FEC5E00A-71B4-40DB-ABE7-EBD29DC1E53C}" presName="txNode" presStyleLbl="node1" presStyleIdx="1" presStyleCnt="3" custScaleX="156318" custLinFactNeighborX="2124" custLinFactNeighborY="15223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  <dgm:pt modelId="{8BEACF58-13C1-4AA2-AEEE-FB97E7670BC7}" type="pres">
      <dgm:prSet presAssocID="{87E8F617-F2D0-4279-85CB-F86575D34FF5}" presName="sibTrans" presStyleLbl="sibTrans2D1" presStyleIdx="1" presStyleCnt="2"/>
      <dgm:spPr/>
      <dgm:t>
        <a:bodyPr/>
        <a:lstStyle/>
        <a:p>
          <a:endParaRPr lang="en-US"/>
        </a:p>
      </dgm:t>
    </dgm:pt>
    <dgm:pt modelId="{FF156FC7-A3CD-40F4-9B38-E4DF137CB7B3}" type="pres">
      <dgm:prSet presAssocID="{87E8F617-F2D0-4279-85CB-F86575D34FF5}" presName="connTx" presStyleLbl="sibTrans2D1" presStyleIdx="1" presStyleCnt="2"/>
      <dgm:spPr/>
      <dgm:t>
        <a:bodyPr/>
        <a:lstStyle/>
        <a:p>
          <a:endParaRPr lang="en-US"/>
        </a:p>
      </dgm:t>
    </dgm:pt>
    <dgm:pt modelId="{8A16B835-E760-426C-B27E-DCC1443738A8}" type="pres">
      <dgm:prSet presAssocID="{921782B1-C6E6-439A-8E4A-420D0F3FBF0D}" presName="composite" presStyleCnt="0"/>
      <dgm:spPr/>
    </dgm:pt>
    <dgm:pt modelId="{E8170D26-E3A3-45A5-8DC6-7937CDF1265F}" type="pres">
      <dgm:prSet presAssocID="{921782B1-C6E6-439A-8E4A-420D0F3FBF0D}" presName="imagSh" presStyleLbl="bgImgPlace1" presStyleIdx="2" presStyleCnt="3" custLinFactNeighborX="18966" custLinFactNeighborY="-1170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</dgm:spPr>
    </dgm:pt>
    <dgm:pt modelId="{777E0003-82D1-44E6-86B9-2E8166C39E57}" type="pres">
      <dgm:prSet presAssocID="{921782B1-C6E6-439A-8E4A-420D0F3FBF0D}" presName="txNode" presStyleLbl="node1" presStyleIdx="2" presStyleCnt="3" custScaleX="152155" custLinFactNeighborX="1416" custLinFactNeighborY="14869">
        <dgm:presLayoutVars>
          <dgm:bulletEnabled val="1"/>
        </dgm:presLayoutVars>
      </dgm:prSet>
      <dgm:spPr/>
      <dgm:t>
        <a:bodyPr/>
        <a:lstStyle/>
        <a:p>
          <a:endParaRPr lang="bg-BG"/>
        </a:p>
      </dgm:t>
    </dgm:pt>
  </dgm:ptLst>
  <dgm:cxnLst>
    <dgm:cxn modelId="{9812DE2F-84F0-4341-A794-1E95241BE3EB}" srcId="{17DC0388-83D6-4E86-A075-6C41589FDBBF}" destId="{921782B1-C6E6-439A-8E4A-420D0F3FBF0D}" srcOrd="2" destOrd="0" parTransId="{21741CED-53E9-431D-9A7A-B5E3A897D9C5}" sibTransId="{24612E0B-9B09-4731-AE30-46F2A479D64C}"/>
    <dgm:cxn modelId="{10279673-18F5-460D-95D5-493E05A909FC}" type="presOf" srcId="{87E8F617-F2D0-4279-85CB-F86575D34FF5}" destId="{FF156FC7-A3CD-40F4-9B38-E4DF137CB7B3}" srcOrd="1" destOrd="0" presId="urn:microsoft.com/office/officeart/2005/8/layout/hProcess10"/>
    <dgm:cxn modelId="{C074D8C4-62EF-4DCA-A3A1-5DC586A42DC0}" type="presOf" srcId="{9E5E335D-041A-43C4-903D-298E17FCFD4B}" destId="{C1D76256-D1F8-49FB-B00B-5EA89D0B5ED6}" srcOrd="1" destOrd="0" presId="urn:microsoft.com/office/officeart/2005/8/layout/hProcess10"/>
    <dgm:cxn modelId="{CFDB8453-96FC-4B60-9AB2-06AA9CFD89C2}" type="presOf" srcId="{17DC0388-83D6-4E86-A075-6C41589FDBBF}" destId="{F5E8E4A7-88DB-444F-8E5A-483D4B01DD5F}" srcOrd="0" destOrd="0" presId="urn:microsoft.com/office/officeart/2005/8/layout/hProcess10"/>
    <dgm:cxn modelId="{DEC36CFD-BF17-43AC-9A5C-B788B96FCB2F}" type="presOf" srcId="{921782B1-C6E6-439A-8E4A-420D0F3FBF0D}" destId="{777E0003-82D1-44E6-86B9-2E8166C39E57}" srcOrd="0" destOrd="0" presId="urn:microsoft.com/office/officeart/2005/8/layout/hProcess10"/>
    <dgm:cxn modelId="{71770426-890D-4FC7-A692-7887001FD325}" type="presOf" srcId="{FEC5E00A-71B4-40DB-ABE7-EBD29DC1E53C}" destId="{5FB3CB2F-D983-4F43-8D3A-DA10DB4974CF}" srcOrd="0" destOrd="0" presId="urn:microsoft.com/office/officeart/2005/8/layout/hProcess10"/>
    <dgm:cxn modelId="{53162ADD-E5BE-4215-8DC9-341A01838DD4}" srcId="{17DC0388-83D6-4E86-A075-6C41589FDBBF}" destId="{FEC5E00A-71B4-40DB-ABE7-EBD29DC1E53C}" srcOrd="1" destOrd="0" parTransId="{D3A10CEA-A330-45D8-B044-1DC3A4FDCAF7}" sibTransId="{87E8F617-F2D0-4279-85CB-F86575D34FF5}"/>
    <dgm:cxn modelId="{6ECECC9B-46BD-4291-A145-43FA19B1F1F1}" type="presOf" srcId="{A1B4DB59-BB70-4F12-9A87-D2DBDAB04010}" destId="{735A0417-F628-437B-A587-66D87197BFF7}" srcOrd="0" destOrd="0" presId="urn:microsoft.com/office/officeart/2005/8/layout/hProcess10"/>
    <dgm:cxn modelId="{7478CC25-A410-45CA-971B-8FB904A5D3F8}" type="presOf" srcId="{87E8F617-F2D0-4279-85CB-F86575D34FF5}" destId="{8BEACF58-13C1-4AA2-AEEE-FB97E7670BC7}" srcOrd="0" destOrd="0" presId="urn:microsoft.com/office/officeart/2005/8/layout/hProcess10"/>
    <dgm:cxn modelId="{4182F30C-2AF9-454D-A444-433B8D235231}" srcId="{17DC0388-83D6-4E86-A075-6C41589FDBBF}" destId="{A1B4DB59-BB70-4F12-9A87-D2DBDAB04010}" srcOrd="0" destOrd="0" parTransId="{9D48656E-F26B-43D4-9B01-ABCC64A4E113}" sibTransId="{9E5E335D-041A-43C4-903D-298E17FCFD4B}"/>
    <dgm:cxn modelId="{B5032631-7BE1-4EC4-9459-A242864CB436}" type="presOf" srcId="{9E5E335D-041A-43C4-903D-298E17FCFD4B}" destId="{95211474-AA58-4124-8430-E919B0B37888}" srcOrd="0" destOrd="0" presId="urn:microsoft.com/office/officeart/2005/8/layout/hProcess10"/>
    <dgm:cxn modelId="{A5B031F6-E767-4E25-A45A-77D3D0819DB8}" type="presParOf" srcId="{F5E8E4A7-88DB-444F-8E5A-483D4B01DD5F}" destId="{CC28882F-8969-4B5C-A9FC-1FF23A50C8DA}" srcOrd="0" destOrd="0" presId="urn:microsoft.com/office/officeart/2005/8/layout/hProcess10"/>
    <dgm:cxn modelId="{02B6E558-E142-4250-B646-4EE8329206A7}" type="presParOf" srcId="{CC28882F-8969-4B5C-A9FC-1FF23A50C8DA}" destId="{694B4BC2-3175-4C9E-95AD-2CFAA9040152}" srcOrd="0" destOrd="0" presId="urn:microsoft.com/office/officeart/2005/8/layout/hProcess10"/>
    <dgm:cxn modelId="{EA699052-588F-4124-9C0D-1B638E83EE8A}" type="presParOf" srcId="{CC28882F-8969-4B5C-A9FC-1FF23A50C8DA}" destId="{735A0417-F628-437B-A587-66D87197BFF7}" srcOrd="1" destOrd="0" presId="urn:microsoft.com/office/officeart/2005/8/layout/hProcess10"/>
    <dgm:cxn modelId="{CEC37487-0AC3-4AC0-82E9-E643883771AE}" type="presParOf" srcId="{F5E8E4A7-88DB-444F-8E5A-483D4B01DD5F}" destId="{95211474-AA58-4124-8430-E919B0B37888}" srcOrd="1" destOrd="0" presId="urn:microsoft.com/office/officeart/2005/8/layout/hProcess10"/>
    <dgm:cxn modelId="{65B87709-AF9E-4BB8-83C6-FE88BD86EAEF}" type="presParOf" srcId="{95211474-AA58-4124-8430-E919B0B37888}" destId="{C1D76256-D1F8-49FB-B00B-5EA89D0B5ED6}" srcOrd="0" destOrd="0" presId="urn:microsoft.com/office/officeart/2005/8/layout/hProcess10"/>
    <dgm:cxn modelId="{7235DABB-8C8C-427B-B7C2-CE655A454A93}" type="presParOf" srcId="{F5E8E4A7-88DB-444F-8E5A-483D4B01DD5F}" destId="{20986C9C-53C4-43DC-9B93-3B517F3A8C9C}" srcOrd="2" destOrd="0" presId="urn:microsoft.com/office/officeart/2005/8/layout/hProcess10"/>
    <dgm:cxn modelId="{63013D68-495D-4F07-AC55-724F5AE97872}" type="presParOf" srcId="{20986C9C-53C4-43DC-9B93-3B517F3A8C9C}" destId="{D11A192C-7104-464A-A0B0-221B072F776B}" srcOrd="0" destOrd="0" presId="urn:microsoft.com/office/officeart/2005/8/layout/hProcess10"/>
    <dgm:cxn modelId="{49AC9C87-6DC9-49A9-981C-77CD68AEDF86}" type="presParOf" srcId="{20986C9C-53C4-43DC-9B93-3B517F3A8C9C}" destId="{5FB3CB2F-D983-4F43-8D3A-DA10DB4974CF}" srcOrd="1" destOrd="0" presId="urn:microsoft.com/office/officeart/2005/8/layout/hProcess10"/>
    <dgm:cxn modelId="{05E92E6E-D8DF-4553-BFC9-335E80336582}" type="presParOf" srcId="{F5E8E4A7-88DB-444F-8E5A-483D4B01DD5F}" destId="{8BEACF58-13C1-4AA2-AEEE-FB97E7670BC7}" srcOrd="3" destOrd="0" presId="urn:microsoft.com/office/officeart/2005/8/layout/hProcess10"/>
    <dgm:cxn modelId="{7E0E0B9F-43D5-4E22-AD3A-7CD602FC8F09}" type="presParOf" srcId="{8BEACF58-13C1-4AA2-AEEE-FB97E7670BC7}" destId="{FF156FC7-A3CD-40F4-9B38-E4DF137CB7B3}" srcOrd="0" destOrd="0" presId="urn:microsoft.com/office/officeart/2005/8/layout/hProcess10"/>
    <dgm:cxn modelId="{49B83766-C0C9-4343-A2E7-5A34C6B70DDC}" type="presParOf" srcId="{F5E8E4A7-88DB-444F-8E5A-483D4B01DD5F}" destId="{8A16B835-E760-426C-B27E-DCC1443738A8}" srcOrd="4" destOrd="0" presId="urn:microsoft.com/office/officeart/2005/8/layout/hProcess10"/>
    <dgm:cxn modelId="{62191DCA-2E1F-4ABC-85C9-4B389584E4BC}" type="presParOf" srcId="{8A16B835-E760-426C-B27E-DCC1443738A8}" destId="{E8170D26-E3A3-45A5-8DC6-7937CDF1265F}" srcOrd="0" destOrd="0" presId="urn:microsoft.com/office/officeart/2005/8/layout/hProcess10"/>
    <dgm:cxn modelId="{8B604085-0D93-486C-92EA-54E6EEAF863C}" type="presParOf" srcId="{8A16B835-E760-426C-B27E-DCC1443738A8}" destId="{777E0003-82D1-44E6-86B9-2E8166C39E57}" srcOrd="1" destOrd="0" presId="urn:microsoft.com/office/officeart/2005/8/layout/hProcess10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78BAF0-D238-4667-95AC-2A76C4FA60A7}">
      <dsp:nvSpPr>
        <dsp:cNvPr id="0" name=""/>
        <dsp:cNvSpPr/>
      </dsp:nvSpPr>
      <dsp:spPr>
        <a:xfrm>
          <a:off x="0" y="132406"/>
          <a:ext cx="11425381" cy="8905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err="1" smtClean="0"/>
            <a:t>вътрешна</a:t>
          </a:r>
          <a:r>
            <a:rPr lang="ru-RU" sz="2600" kern="1200" dirty="0" smtClean="0"/>
            <a:t> оценка на изпълнението на програмата</a:t>
          </a:r>
          <a:endParaRPr lang="bg-BG" sz="2600" kern="1200" dirty="0"/>
        </a:p>
      </dsp:txBody>
      <dsp:txXfrm>
        <a:off x="2429498" y="132406"/>
        <a:ext cx="8995882" cy="890567"/>
      </dsp:txXfrm>
    </dsp:sp>
    <dsp:sp modelId="{F8F338D1-E266-4BB4-98F5-4590895A387D}">
      <dsp:nvSpPr>
        <dsp:cNvPr id="0" name=""/>
        <dsp:cNvSpPr/>
      </dsp:nvSpPr>
      <dsp:spPr>
        <a:xfrm>
          <a:off x="144422" y="0"/>
          <a:ext cx="2285076" cy="11553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5000" b="-15000"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860CA528-ED73-4009-95B4-8E401839FFCC}">
      <dsp:nvSpPr>
        <dsp:cNvPr id="0" name=""/>
        <dsp:cNvSpPr/>
      </dsp:nvSpPr>
      <dsp:spPr>
        <a:xfrm>
          <a:off x="0" y="1488564"/>
          <a:ext cx="11425381" cy="77786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600" kern="1200" dirty="0" smtClean="0"/>
            <a:t>външна оценка на предложенията за промяна на програмата</a:t>
          </a:r>
          <a:endParaRPr lang="bg-BG" sz="2600" kern="1200" dirty="0"/>
        </a:p>
      </dsp:txBody>
      <dsp:txXfrm>
        <a:off x="2429498" y="1488564"/>
        <a:ext cx="8995882" cy="777860"/>
      </dsp:txXfrm>
    </dsp:sp>
    <dsp:sp modelId="{1C92EE26-0603-472F-931F-D897F950E51E}">
      <dsp:nvSpPr>
        <dsp:cNvPr id="0" name=""/>
        <dsp:cNvSpPr/>
      </dsp:nvSpPr>
      <dsp:spPr>
        <a:xfrm>
          <a:off x="157401" y="1307683"/>
          <a:ext cx="2285076" cy="11553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  <dsp:sp modelId="{59A315B1-D1CB-4E3F-AA0B-480E54BA45F4}">
      <dsp:nvSpPr>
        <dsp:cNvPr id="0" name=""/>
        <dsp:cNvSpPr/>
      </dsp:nvSpPr>
      <dsp:spPr>
        <a:xfrm>
          <a:off x="0" y="2778814"/>
          <a:ext cx="11425381" cy="7969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accen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accen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>
          <a:bevelT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600" kern="1200" dirty="0" smtClean="0"/>
            <a:t>широк кръг от консултации с ЕК и други публични органи</a:t>
          </a:r>
          <a:endParaRPr lang="bg-BG" sz="2600" kern="1200" dirty="0"/>
        </a:p>
      </dsp:txBody>
      <dsp:txXfrm>
        <a:off x="2429498" y="2778814"/>
        <a:ext cx="8995882" cy="796967"/>
      </dsp:txXfrm>
    </dsp:sp>
    <dsp:sp modelId="{FAC6FB72-F37E-42EC-9DB4-D3609030E77C}">
      <dsp:nvSpPr>
        <dsp:cNvPr id="0" name=""/>
        <dsp:cNvSpPr/>
      </dsp:nvSpPr>
      <dsp:spPr>
        <a:xfrm>
          <a:off x="144422" y="2599607"/>
          <a:ext cx="2285076" cy="1155381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0" b="-10000"/>
          </a:stretch>
        </a:blip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z="127000" prstMaterial="plastic">
          <a:bevelT w="88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F5531A-E31C-4293-84F3-CF424D5C7C6A}">
      <dsp:nvSpPr>
        <dsp:cNvPr id="0" name=""/>
        <dsp:cNvSpPr/>
      </dsp:nvSpPr>
      <dsp:spPr>
        <a:xfrm>
          <a:off x="4861" y="0"/>
          <a:ext cx="5568877" cy="45082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6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99136" rIns="199136" bIns="199136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kern="1200" dirty="0" smtClean="0"/>
            <a:t>Прехвърляне на финансовия ресурс по специфична цел 2 в размер на 51 млн</a:t>
          </a:r>
          <a:r>
            <a:rPr lang="ru-RU" sz="2800" kern="1200" dirty="0" smtClean="0"/>
            <a:t>. </a:t>
          </a:r>
          <a:r>
            <a:rPr lang="bg-BG" sz="2800" kern="1200" dirty="0" smtClean="0"/>
            <a:t>евро</a:t>
          </a:r>
          <a:r>
            <a:rPr lang="ru-RU" sz="2800" kern="1200" dirty="0" smtClean="0"/>
            <a:t> </a:t>
          </a:r>
          <a:r>
            <a:rPr lang="ru-RU" sz="2800" kern="1200" dirty="0" smtClean="0"/>
            <a:t>към ОПИК </a:t>
          </a:r>
          <a:r>
            <a:rPr lang="bg-BG" sz="2800" kern="1200" dirty="0" smtClean="0"/>
            <a:t> </a:t>
          </a:r>
          <a:endParaRPr lang="bg-BG" sz="2800" kern="1200" dirty="0"/>
        </a:p>
      </dsp:txBody>
      <dsp:txXfrm>
        <a:off x="4861" y="1803284"/>
        <a:ext cx="5568877" cy="1803284"/>
      </dsp:txXfrm>
    </dsp:sp>
    <dsp:sp modelId="{9CB20045-CEE6-4D9E-B02F-372B1C7166FB}">
      <dsp:nvSpPr>
        <dsp:cNvPr id="0" name=""/>
        <dsp:cNvSpPr/>
      </dsp:nvSpPr>
      <dsp:spPr>
        <a:xfrm>
          <a:off x="2038683" y="270492"/>
          <a:ext cx="1501234" cy="1501234"/>
        </a:xfrm>
        <a:prstGeom prst="ellipse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0000" r="-10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A44F0A-D96E-4EB0-91D7-15C1E900EC83}">
      <dsp:nvSpPr>
        <dsp:cNvPr id="0" name=""/>
        <dsp:cNvSpPr/>
      </dsp:nvSpPr>
      <dsp:spPr>
        <a:xfrm>
          <a:off x="5740805" y="0"/>
          <a:ext cx="5568877" cy="450821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6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227584" rIns="227584" bIns="227584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/>
            <a:t>Промяна в специфичните ръководни принципи на специфична цел 3</a:t>
          </a:r>
          <a:endParaRPr lang="bg-BG" sz="3200" kern="1200" dirty="0"/>
        </a:p>
      </dsp:txBody>
      <dsp:txXfrm>
        <a:off x="5740805" y="1803284"/>
        <a:ext cx="5568877" cy="1803284"/>
      </dsp:txXfrm>
    </dsp:sp>
    <dsp:sp modelId="{E2951B15-9ACF-4EBD-83BF-902F4CB0891B}">
      <dsp:nvSpPr>
        <dsp:cNvPr id="0" name=""/>
        <dsp:cNvSpPr/>
      </dsp:nvSpPr>
      <dsp:spPr>
        <a:xfrm>
          <a:off x="7774627" y="270492"/>
          <a:ext cx="1501234" cy="1501234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8C1CEC-2A98-47E1-91A0-D1B831FC9B86}">
      <dsp:nvSpPr>
        <dsp:cNvPr id="0" name=""/>
        <dsp:cNvSpPr/>
      </dsp:nvSpPr>
      <dsp:spPr>
        <a:xfrm>
          <a:off x="452581" y="3606568"/>
          <a:ext cx="10409381" cy="676231"/>
        </a:xfrm>
        <a:prstGeom prst="leftRightArrow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glow rad="228600">
            <a:schemeClr val="accent4">
              <a:satMod val="175000"/>
              <a:alpha val="40000"/>
            </a:schemeClr>
          </a:glow>
        </a:effectLst>
        <a:scene3d>
          <a:camera prst="orthographicFront"/>
          <a:lightRig rig="threePt" dir="t"/>
        </a:scene3d>
        <a:sp3d>
          <a:bevelT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4B4BC2-3175-4C9E-95AD-2CFAA9040152}">
      <dsp:nvSpPr>
        <dsp:cNvPr id="0" name=""/>
        <dsp:cNvSpPr/>
      </dsp:nvSpPr>
      <dsp:spPr>
        <a:xfrm>
          <a:off x="377885" y="444398"/>
          <a:ext cx="2148462" cy="214846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35A0417-F628-437B-A587-66D87197BFF7}">
      <dsp:nvSpPr>
        <dsp:cNvPr id="0" name=""/>
        <dsp:cNvSpPr/>
      </dsp:nvSpPr>
      <dsp:spPr>
        <a:xfrm>
          <a:off x="0" y="2339686"/>
          <a:ext cx="2819341" cy="2148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„</a:t>
          </a:r>
          <a:r>
            <a:rPr lang="ru-RU" sz="2000" kern="1200" dirty="0" smtClean="0"/>
            <a:t>Увеличаване на </a:t>
          </a:r>
          <a:r>
            <a:rPr lang="ru-RU" sz="2000" kern="1200" dirty="0" err="1" smtClean="0"/>
            <a:t>участието</a:t>
          </a:r>
          <a:r>
            <a:rPr lang="ru-RU" sz="2000" kern="1200" dirty="0" smtClean="0"/>
            <a:t> на </a:t>
          </a:r>
          <a:r>
            <a:rPr lang="ru-RU" sz="2000" kern="1200" dirty="0" err="1" smtClean="0"/>
            <a:t>български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изследователи</a:t>
          </a:r>
          <a:r>
            <a:rPr lang="ru-RU" sz="2000" kern="1200" dirty="0" smtClean="0"/>
            <a:t> в </a:t>
          </a:r>
          <a:r>
            <a:rPr lang="ru-RU" sz="2000" kern="1200" dirty="0" err="1" smtClean="0"/>
            <a:t>международно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сътрудничество</a:t>
          </a:r>
          <a:r>
            <a:rPr lang="ru-RU" sz="2000" kern="1200" dirty="0" smtClean="0"/>
            <a:t>“.</a:t>
          </a:r>
          <a:endParaRPr lang="bg-BG" sz="2000" kern="1200" dirty="0"/>
        </a:p>
      </dsp:txBody>
      <dsp:txXfrm>
        <a:off x="62926" y="2402612"/>
        <a:ext cx="2693489" cy="2022610"/>
      </dsp:txXfrm>
    </dsp:sp>
    <dsp:sp modelId="{95211474-AA58-4124-8430-E919B0B37888}">
      <dsp:nvSpPr>
        <dsp:cNvPr id="0" name=""/>
        <dsp:cNvSpPr/>
      </dsp:nvSpPr>
      <dsp:spPr>
        <a:xfrm rot="21592115">
          <a:off x="3184199" y="1255779"/>
          <a:ext cx="657854" cy="5162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200" kern="1200"/>
        </a:p>
      </dsp:txBody>
      <dsp:txXfrm>
        <a:off x="3184199" y="1359206"/>
        <a:ext cx="502981" cy="309747"/>
      </dsp:txXfrm>
    </dsp:sp>
    <dsp:sp modelId="{D11A192C-7104-464A-A0B0-221B072F776B}">
      <dsp:nvSpPr>
        <dsp:cNvPr id="0" name=""/>
        <dsp:cNvSpPr/>
      </dsp:nvSpPr>
      <dsp:spPr>
        <a:xfrm>
          <a:off x="4405926" y="435159"/>
          <a:ext cx="2148462" cy="214846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6000" r="-6000"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5FB3CB2F-D983-4F43-8D3A-DA10DB4974CF}">
      <dsp:nvSpPr>
        <dsp:cNvPr id="0" name=""/>
        <dsp:cNvSpPr/>
      </dsp:nvSpPr>
      <dsp:spPr>
        <a:xfrm>
          <a:off x="3716035" y="2362502"/>
          <a:ext cx="3358434" cy="2148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/>
            <a:t>- преформулиране на целта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bg-BG" sz="2000" kern="1200" dirty="0" smtClean="0"/>
            <a:t> - </a:t>
          </a:r>
          <a:r>
            <a:rPr lang="ru-RU" sz="2000" kern="1200" dirty="0" err="1" smtClean="0"/>
            <a:t>прецизиране</a:t>
          </a:r>
          <a:r>
            <a:rPr lang="ru-RU" sz="2000" kern="1200" dirty="0" smtClean="0"/>
            <a:t> на </a:t>
          </a:r>
          <a:r>
            <a:rPr lang="ru-RU" sz="2000" kern="1200" dirty="0" err="1" smtClean="0"/>
            <a:t>дейностите</a:t>
          </a:r>
          <a:r>
            <a:rPr lang="ru-RU" sz="2000" kern="1200" dirty="0" smtClean="0"/>
            <a:t>  и </a:t>
          </a:r>
          <a:r>
            <a:rPr lang="ru-RU" sz="2000" kern="1200" dirty="0" err="1" smtClean="0"/>
            <a:t>специфичните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ръководни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принципи</a:t>
          </a:r>
          <a:r>
            <a:rPr lang="ru-RU" sz="2000" kern="1200" dirty="0" smtClean="0"/>
            <a:t> </a:t>
          </a:r>
          <a:endParaRPr lang="bg-BG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1700" kern="1200" dirty="0"/>
        </a:p>
      </dsp:txBody>
      <dsp:txXfrm>
        <a:off x="3778961" y="2425428"/>
        <a:ext cx="3232582" cy="2022610"/>
      </dsp:txXfrm>
    </dsp:sp>
    <dsp:sp modelId="{8BEACF58-13C1-4AA2-AEEE-FB97E7670BC7}">
      <dsp:nvSpPr>
        <dsp:cNvPr id="0" name=""/>
        <dsp:cNvSpPr/>
      </dsp:nvSpPr>
      <dsp:spPr>
        <a:xfrm rot="50438">
          <a:off x="7228136" y="1281859"/>
          <a:ext cx="673855" cy="5162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82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bg-BG" sz="2200" kern="1200"/>
        </a:p>
      </dsp:txBody>
      <dsp:txXfrm>
        <a:off x="7228144" y="1383972"/>
        <a:ext cx="518982" cy="309747"/>
      </dsp:txXfrm>
    </dsp:sp>
    <dsp:sp modelId="{E8170D26-E3A3-45A5-8DC6-7937CDF1265F}">
      <dsp:nvSpPr>
        <dsp:cNvPr id="0" name=""/>
        <dsp:cNvSpPr/>
      </dsp:nvSpPr>
      <dsp:spPr>
        <a:xfrm>
          <a:off x="8479483" y="494930"/>
          <a:ext cx="2148462" cy="2148462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1000" b="-11000"/>
          </a:stretch>
        </a:blip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77E0003-82D1-44E6-86B9-2E8166C39E57}">
      <dsp:nvSpPr>
        <dsp:cNvPr id="0" name=""/>
        <dsp:cNvSpPr/>
      </dsp:nvSpPr>
      <dsp:spPr>
        <a:xfrm>
          <a:off x="7865586" y="2354897"/>
          <a:ext cx="3268993" cy="214846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 По -широко участие в </a:t>
          </a:r>
          <a:r>
            <a:rPr lang="ru-RU" sz="2000" kern="1200" dirty="0" err="1" smtClean="0"/>
            <a:t>Програмата</a:t>
          </a:r>
          <a:r>
            <a:rPr lang="ru-RU" sz="2000" kern="1200" dirty="0" smtClean="0"/>
            <a:t> на ЕС за </a:t>
          </a:r>
          <a:r>
            <a:rPr lang="ru-RU" sz="2000" kern="1200" dirty="0" err="1" smtClean="0"/>
            <a:t>научни</a:t>
          </a:r>
          <a:r>
            <a:rPr lang="ru-RU" sz="2000" kern="1200" dirty="0" smtClean="0"/>
            <a:t> </a:t>
          </a:r>
          <a:r>
            <a:rPr lang="ru-RU" sz="2000" kern="1200" dirty="0" err="1" smtClean="0"/>
            <a:t>изследвания</a:t>
          </a:r>
          <a:r>
            <a:rPr lang="ru-RU" sz="2000" kern="1200" dirty="0" smtClean="0"/>
            <a:t> и </a:t>
          </a:r>
          <a:r>
            <a:rPr lang="ru-RU" sz="2000" kern="1200" dirty="0" err="1" smtClean="0"/>
            <a:t>иновации</a:t>
          </a:r>
          <a:r>
            <a:rPr lang="ru-RU" sz="2000" kern="1200" dirty="0" smtClean="0"/>
            <a:t>- „</a:t>
          </a:r>
          <a:r>
            <a:rPr lang="ru-RU" sz="2000" kern="1200" dirty="0" err="1" smtClean="0"/>
            <a:t>Хоризонт</a:t>
          </a:r>
          <a:r>
            <a:rPr lang="ru-RU" sz="2000" kern="1200" dirty="0" smtClean="0"/>
            <a:t> 2020“. </a:t>
          </a:r>
          <a:endParaRPr lang="bg-BG" sz="2000" kern="1200" dirty="0"/>
        </a:p>
      </dsp:txBody>
      <dsp:txXfrm>
        <a:off x="7928512" y="2417823"/>
        <a:ext cx="3143141" cy="202261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List7">
  <dgm:title val=""/>
  <dgm:desc val=""/>
  <dgm:catLst>
    <dgm:cat type="list" pri="12000"/>
    <dgm:cat type="process" pri="20000"/>
    <dgm:cat type="relationship" pri="14000"/>
    <dgm:cat type="convert" pri="8000"/>
    <dgm:cat type="picture" pri="25000"/>
    <dgm:cat type="pictureconvert" pri="2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fgShape" refType="w" fact="0.92"/>
      <dgm:constr type="h" for="ch" forName="fgShape" refType="h" fact="0.15"/>
      <dgm:constr type="b" for="ch" forName="fgShape" refType="h" fact="0.95"/>
      <dgm:constr type="ctrX" for="ch" forName="fgShape" refType="w" fact="0.5"/>
      <dgm:constr type="w" for="ch" forName="linComp" refType="w"/>
      <dgm:constr type="h" for="ch" forName="linComp" refType="h"/>
      <dgm:constr type="ctrX" for="ch" forName="linComp" refType="w" fact="0.5"/>
    </dgm:constrLst>
    <dgm:ruleLst/>
    <dgm:layoutNode name="fgShape" styleLbl="fgShp">
      <dgm:alg type="sp"/>
      <dgm:shape xmlns:r="http://schemas.openxmlformats.org/officeDocument/2006/relationships" type="leftRightArrow" r:blip="" zOrderOff="99999">
        <dgm:adjLst/>
      </dgm:shape>
      <dgm:presOf/>
      <dgm:constrLst/>
      <dgm:ruleLst/>
    </dgm:layoutNode>
    <dgm:layoutNode name="linComp">
      <dgm:choose name="Name1">
        <dgm:if name="Name2" func="var" arg="dir" op="equ" val="norm">
          <dgm:alg type="lin"/>
        </dgm:if>
        <dgm:else name="Name3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h"/>
        <dgm:constr type="w" for="ch" ptType="sibTrans" refType="w" refFor="ch" refForName="compNode" fact="0.03"/>
        <dgm:constr type="primFontSz" for="des" ptType="node" op="equ" val="65"/>
      </dgm:constrLst>
      <dgm:ruleLst/>
      <dgm:forEach name="nodesForEach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ch" forName="bkgdShape" refType="w"/>
            <dgm:constr type="h" for="ch" forName="bkgdShape" refType="h"/>
            <dgm:constr type="w" for="ch" forName="nodeTx" refType="w"/>
            <dgm:constr type="h" for="ch" forName="nodeTx" refType="h" fact="0.4"/>
            <dgm:constr type="b" for="ch" forName="nodeTx" refType="h" fact="0.8"/>
            <dgm:constr type="w" for="ch" forName="invisiNode" refType="w" fact="0.01"/>
            <dgm:constr type="h" for="ch" forName="invisiNode" refType="h" fact="0.06"/>
            <dgm:constr type="t" for="ch" forName="invisiNode"/>
            <dgm:constr type="ctrX" for="ch" forName="invisiNode" refType="w" fact="0.5"/>
            <dgm:constr type="h" for="ch" forName="imagNode" refType="h" fact="0.333"/>
            <dgm:constr type="w" for="ch" forName="imagNode" refType="h" refFor="ch" refForName="imagNode"/>
            <dgm:constr type="ctrX" for="ch" forName="imagNode" refType="w" fact="0.5"/>
            <dgm:constr type="t" for="ch" forName="imagNode" refType="h" fact="0.06"/>
            <dgm:constr type="w" for="ch" forName="imagNode" refType="w" op="lte" fact="0.94"/>
          </dgm:constrLst>
          <dgm:ruleLst/>
          <dgm:layoutNode name="bkgdShape">
            <dgm:alg type="sp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/>
            <dgm:ruleLst/>
          </dgm:layoutNode>
          <dgm:layoutNode name="nodeTx">
            <dgm:varLst>
              <dgm:bulletEnabled val="1"/>
            </dgm:varLst>
            <dgm:alg type="tx">
              <dgm:param type="txAnchorVert" val="mid"/>
              <dgm:param type="txAnchorHorzCh" val="ctr"/>
              <dgm:param type="stBulletLvl" val="2"/>
            </dgm:alg>
            <dgm:shape xmlns:r="http://schemas.openxmlformats.org/officeDocument/2006/relationships" type="rect" r:blip="" hideGeom="1">
              <dgm:adjLst/>
            </dgm:shape>
            <dgm:presOf axis="desOrSelf" ptType="node"/>
            <dgm:constrLst/>
            <dgm:ruleLst>
              <dgm:rule type="primFontSz" val="5" fact="NaN" max="NaN"/>
            </dgm:ruleLst>
          </dgm:layoutNode>
          <dgm:layoutNode name="invisiNode">
            <dgm:alg type="sp"/>
            <dgm:shape xmlns:r="http://schemas.openxmlformats.org/officeDocument/2006/relationships" type="roundRect" r:blip="" hideGeom="1">
              <dgm:adjLst>
                <dgm:adj idx="1" val="0.1"/>
              </dgm:adjLst>
            </dgm:shape>
            <dgm:presOf/>
            <dgm:constrLst/>
            <dgm:ruleLst/>
          </dgm:layoutNode>
          <dgm:layoutNode name="imagNode" styleLbl="fgImgPlace1">
            <dgm:alg type="sp"/>
            <dgm:shape xmlns:r="http://schemas.openxmlformats.org/officeDocument/2006/relationships" type="ellipse" r:blip="" blipPhldr="1">
              <dgm:adjLst/>
            </dgm:shape>
            <dgm:presOf/>
            <dgm:constrLst/>
            <dgm:ruleLst/>
          </dgm:layoutNode>
        </dgm:layoutNode>
        <dgm:forEach name="sibTransForEach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Process10">
  <dgm:title val=""/>
  <dgm:desc val=""/>
  <dgm:catLst>
    <dgm:cat type="process" pri="3000"/>
    <dgm:cat type="picture" pri="30000"/>
    <dgm:cat type="pictureconvert" pri="3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w" for="ch" ptType="sibTrans" refType="w" refFor="ch" refForName="composite" op="equ" fact="0.3333"/>
      <dgm:constr type="primFontSz" for="des" forName="txNode" op="equ" val="65"/>
      <dgm:constr type="primFontSz" for="des" forName="connTx" op="equ" val="55"/>
      <dgm:constr type="primFontSz" for="des" forName="connTx" refType="primFontSz" refFor="des" refForName="txNode" op="lte" fact="0.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imagSh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 refType="w" fact="0.14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if>
          <dgm:else name="Name7">
            <dgm:constrLst>
              <dgm:constr type="l" for="ch" forName="imagSh" refType="w" fact="0.14"/>
              <dgm:constr type="w" for="ch" forName="imagSh" refType="w" fact="0.86"/>
              <dgm:constr type="t" for="ch" forName="imagSh"/>
              <dgm:constr type="h" for="ch" forName="imagSh" refType="w" refFor="ch" refForName="imagSh"/>
              <dgm:constr type="l" for="ch" forName="txNode"/>
              <dgm:constr type="w" for="ch" forName="txNode" refType="w" refFor="ch" refForName="imagSh"/>
              <dgm:constr type="t" for="ch" forName="txNode" refType="h" refFor="ch" refForName="imagSh" fact="0.6"/>
              <dgm:constr type="h" for="ch" forName="txNode" refType="h" refFor="ch" refForName="imagSh"/>
            </dgm:constrLst>
          </dgm:else>
        </dgm:choose>
        <dgm:ruleLst/>
        <dgm:layoutNode name="imagSh" styleLbl="b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x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  <dgm:param type="srcNode" val="imagSh"/>
            <dgm:param type="dstNode" val="imagSh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35"/>
            <dgm:constr type="endPad" refType="connDist" fact="0.3"/>
          </dgm:constrLst>
          <dgm:ruleLst/>
          <dgm:layoutNode name="connTx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8250" y="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29.6.2018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8250" y="9429750"/>
            <a:ext cx="288925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29.6.2018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7188" y="1241425"/>
            <a:ext cx="5954712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777194"/>
            <a:ext cx="533527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428584"/>
            <a:ext cx="2889938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3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66141752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8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00877057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/>
              <a:pPr/>
              <a:t>9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7366431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bg-BG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4CCBD5B-C827-4F3D-B7FB-3424B95E9FD5}" type="slidenum">
              <a:rPr lang="bg-BG" smtClean="0">
                <a:solidFill>
                  <a:prstClr val="black"/>
                </a:solidFill>
              </a:rPr>
              <a:pPr/>
              <a:t>12</a:t>
            </a:fld>
            <a:endParaRPr lang="bg-BG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80143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 marL="0">
              <a:defRPr sz="3600" b="1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36022" y="1299754"/>
            <a:ext cx="10058400" cy="733153"/>
          </a:xfrm>
        </p:spPr>
        <p:txBody>
          <a:bodyPr>
            <a:normAutofit/>
          </a:bodyPr>
          <a:lstStyle>
            <a:lvl1pPr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6022" y="2155371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34248" y="2138016"/>
            <a:ext cx="4937760" cy="4595466"/>
          </a:xfrm>
        </p:spPr>
        <p:txBody>
          <a:bodyPr/>
          <a:lstStyle>
            <a:lvl1pPr>
              <a:defRPr>
                <a:solidFill>
                  <a:srgbClr val="002060"/>
                </a:solidFill>
              </a:defRPr>
            </a:lvl1pPr>
            <a:lvl2pPr>
              <a:defRPr>
                <a:solidFill>
                  <a:srgbClr val="002060"/>
                </a:solidFill>
              </a:defRPr>
            </a:lvl2pPr>
            <a:lvl3pPr>
              <a:defRPr>
                <a:solidFill>
                  <a:srgbClr val="002060"/>
                </a:solidFill>
              </a:defRPr>
            </a:lvl3pPr>
            <a:lvl4pPr>
              <a:defRPr>
                <a:solidFill>
                  <a:srgbClr val="002060"/>
                </a:solidFill>
              </a:defRPr>
            </a:lvl4pPr>
            <a:lvl5pPr>
              <a:defRPr>
                <a:solidFill>
                  <a:srgbClr val="002060"/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9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78814" y="3184072"/>
            <a:ext cx="8444900" cy="1120502"/>
          </a:xfrm>
        </p:spPr>
        <p:txBody>
          <a:bodyPr>
            <a:noAutofit/>
          </a:bodyPr>
          <a:lstStyle>
            <a:lvl1pPr algn="ctr">
              <a:defRPr sz="3600" b="1">
                <a:solidFill>
                  <a:srgbClr val="002060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Благодаря за вниманието!</a:t>
            </a:r>
            <a:br>
              <a:rPr lang="ru-RU" dirty="0" smtClean="0">
                <a:solidFill>
                  <a:srgbClr val="146194">
                    <a:lumMod val="50000"/>
                  </a:srgbClr>
                </a:solidFill>
              </a:rPr>
            </a:br>
            <a:endParaRPr lang="en-US" dirty="0"/>
          </a:p>
        </p:txBody>
      </p:sp>
      <p:sp>
        <p:nvSpPr>
          <p:cNvPr id="6" name="Footer Placeholder 4"/>
          <p:cNvSpPr txBox="1">
            <a:spLocks/>
          </p:cNvSpPr>
          <p:nvPr userDrawn="1"/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457200" rtl="0" eaLnBrk="1" latinLnBrk="0" hangingPunct="1">
              <a:defRPr sz="1800" b="1" kern="1200" cap="all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242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jpe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</a:t>
            </a:r>
            <a:r>
              <a:rPr lang="en-US" dirty="0" smtClean="0"/>
              <a:t>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08264" y="2277866"/>
            <a:ext cx="10397948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dirty="0"/>
              <a:t>Edit Master </a:t>
            </a:r>
            <a:r>
              <a:rPr lang="en-US" dirty="0" smtClean="0"/>
              <a:t>text </a:t>
            </a:r>
            <a:r>
              <a:rPr lang="en-US" dirty="0"/>
              <a:t>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</a:t>
            </a:r>
            <a:r>
              <a:rPr lang="en-US" dirty="0" smtClean="0"/>
              <a:t>level</a:t>
            </a:r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="" xmlns:a16="http://schemas.microsoft.com/office/drawing/2014/main" id="{8E78BCB4-C98F-4B83-9DE4-0E5AA089C697}"/>
              </a:ext>
            </a:extLst>
          </p:cNvPr>
          <p:cNvGrpSpPr/>
          <p:nvPr userDrawn="1"/>
        </p:nvGrpSpPr>
        <p:grpSpPr>
          <a:xfrm>
            <a:off x="0" y="0"/>
            <a:ext cx="12192000" cy="1358153"/>
            <a:chOff x="0" y="0"/>
            <a:chExt cx="12192000" cy="1358153"/>
          </a:xfrm>
        </p:grpSpPr>
        <p:sp>
          <p:nvSpPr>
            <p:cNvPr id="12" name="Rectangle 11">
              <a:extLst>
                <a:ext uri="{FF2B5EF4-FFF2-40B4-BE49-F238E27FC236}">
                  <a16:creationId xmlns="" xmlns:a16="http://schemas.microsoft.com/office/drawing/2014/main" id="{60D4C31A-B54F-422E-8621-A0F475D7D195}"/>
                </a:ext>
              </a:extLst>
            </p:cNvPr>
            <p:cNvSpPr/>
            <p:nvPr userDrawn="1"/>
          </p:nvSpPr>
          <p:spPr>
            <a:xfrm>
              <a:off x="0" y="0"/>
              <a:ext cx="12188825" cy="1358153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13" name="Picture 12" descr="http://sf.mon.bg/img/logo_eu_r_dva_fonda.png">
              <a:extLst>
                <a:ext uri="{FF2B5EF4-FFF2-40B4-BE49-F238E27FC236}">
                  <a16:creationId xmlns="" xmlns:a16="http://schemas.microsoft.com/office/drawing/2014/main" id="{12F0A08F-CCB6-4D25-8AC0-0F7B8FAA1D73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2696" y="272870"/>
              <a:ext cx="2547937" cy="820737"/>
            </a:xfrm>
            <a:prstGeom prst="rect">
              <a:avLst/>
            </a:prstGeom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cxnSp>
          <p:nvCxnSpPr>
            <p:cNvPr id="16" name="Straight Connector 15">
              <a:extLst>
                <a:ext uri="{FF2B5EF4-FFF2-40B4-BE49-F238E27FC236}">
                  <a16:creationId xmlns="" xmlns:a16="http://schemas.microsoft.com/office/drawing/2014/main" id="{E3B81ACA-7A29-4F22-915C-0A3E969FE784}"/>
                </a:ext>
              </a:extLst>
            </p:cNvPr>
            <p:cNvCxnSpPr/>
            <p:nvPr userDrawn="1"/>
          </p:nvCxnSpPr>
          <p:spPr>
            <a:xfrm>
              <a:off x="0" y="1248229"/>
              <a:ext cx="12192000" cy="0"/>
            </a:xfrm>
            <a:prstGeom prst="line">
              <a:avLst/>
            </a:prstGeom>
            <a:ln w="4762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Picture 7">
            <a:extLst>
              <a:ext uri="{FF2B5EF4-FFF2-40B4-BE49-F238E27FC236}">
                <a16:creationId xmlns=""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18" r:id="rId2"/>
    <p:sldLayoutId id="2147483720" r:id="rId3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b="1" kern="1200" spc="-50" baseline="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400" kern="1200">
          <a:solidFill>
            <a:srgbClr val="002060"/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2000" kern="1200">
          <a:solidFill>
            <a:srgbClr val="002060"/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rgbClr val="002060"/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363682" y="1423333"/>
            <a:ext cx="11294917" cy="2795376"/>
          </a:xfrm>
        </p:spPr>
        <p:txBody>
          <a:bodyPr>
            <a:no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bg-BG" sz="4000" b="1" cap="none" dirty="0" smtClean="0">
                <a:ln/>
                <a:solidFill>
                  <a:schemeClr val="bg2">
                    <a:lumMod val="50000"/>
                  </a:schemeClr>
                </a:solidFill>
                <a:latin typeface="+mn-lt"/>
                <a:cs typeface="Times New Roman" panose="02020603050405020304" pitchFamily="18" charset="0"/>
              </a:rPr>
              <a:t>Предложения за промяна на Оперативна програма „Наука и образование за интелигентен растеж (2014-2020)“</a:t>
            </a:r>
            <a:endParaRPr lang="ru-RU" sz="4000" b="1" cap="none" dirty="0">
              <a:ln/>
              <a:solidFill>
                <a:schemeClr val="bg2">
                  <a:lumMod val="50000"/>
                </a:schemeClr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63683" y="5112326"/>
            <a:ext cx="8339446" cy="1558637"/>
          </a:xfrm>
        </p:spPr>
        <p:txBody>
          <a:bodyPr>
            <a:normAutofit fontScale="85000" lnSpcReduction="20000"/>
          </a:bodyPr>
          <a:lstStyle/>
          <a:p>
            <a:r>
              <a:rPr lang="bg-BG" dirty="0" smtClean="0"/>
              <a:t>Иван Попов</a:t>
            </a:r>
          </a:p>
          <a:p>
            <a:r>
              <a:rPr lang="bg-BG" dirty="0"/>
              <a:t>д</a:t>
            </a:r>
            <a:r>
              <a:rPr lang="bg-BG" dirty="0" smtClean="0"/>
              <a:t>иректор на дирекция </a:t>
            </a:r>
          </a:p>
          <a:p>
            <a:r>
              <a:rPr lang="bg-BG" dirty="0" smtClean="0"/>
              <a:t>„Програмиране, наблюдение</a:t>
            </a:r>
          </a:p>
          <a:p>
            <a:r>
              <a:rPr lang="bg-BG" dirty="0" smtClean="0"/>
              <a:t>и оценка“</a:t>
            </a:r>
            <a:endParaRPr lang="bg-BG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3"/>
          </p:nvPr>
        </p:nvSpPr>
        <p:spPr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961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6022" y="1119244"/>
            <a:ext cx="10058400" cy="733153"/>
          </a:xfrm>
        </p:spPr>
        <p:txBody>
          <a:bodyPr>
            <a:normAutofit/>
          </a:bodyPr>
          <a:lstStyle/>
          <a:p>
            <a:pPr algn="ctr"/>
            <a:r>
              <a:rPr lang="bg-BG" dirty="0" smtClean="0"/>
              <a:t>Предприети действия за изменение на Програмата</a:t>
            </a:r>
            <a:endParaRPr lang="bg-BG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6022" y="2138016"/>
            <a:ext cx="9864216" cy="459546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endParaRPr lang="bg-BG" dirty="0" smtClean="0"/>
          </a:p>
          <a:p>
            <a:pPr algn="just">
              <a:buFont typeface="Wingdings" panose="05000000000000000000" pitchFamily="2" charset="2"/>
              <a:buChar char="Ø"/>
            </a:pPr>
            <a:endParaRPr lang="en-US" dirty="0" smtClean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974021235"/>
              </p:ext>
            </p:extLst>
          </p:nvPr>
        </p:nvGraphicFramePr>
        <p:xfrm>
          <a:off x="406400" y="2337709"/>
          <a:ext cx="11425381" cy="37582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56665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bg-BG" dirty="0" smtClean="0"/>
              <a:t>Промяна на Приоритетна ос 1</a:t>
            </a:r>
            <a:endParaRPr lang="bg-BG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2896499410"/>
              </p:ext>
            </p:extLst>
          </p:nvPr>
        </p:nvGraphicFramePr>
        <p:xfrm>
          <a:off x="434109" y="2235199"/>
          <a:ext cx="11314545" cy="45082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775108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5671" y="441169"/>
            <a:ext cx="10373779" cy="1267691"/>
          </a:xfrm>
        </p:spPr>
        <p:txBody>
          <a:bodyPr>
            <a:noAutofit/>
          </a:bodyPr>
          <a:lstStyle/>
          <a:p>
            <a:pPr algn="ctr"/>
            <a:r>
              <a:rPr lang="bg-BG" sz="2800" dirty="0" smtClean="0"/>
              <a:t>Приоритетна ос 1 Рамка на изпълнението</a:t>
            </a:r>
            <a:endParaRPr lang="bg-BG" sz="28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46569229"/>
              </p:ext>
            </p:extLst>
          </p:nvPr>
        </p:nvGraphicFramePr>
        <p:xfrm>
          <a:off x="1029710" y="1821512"/>
          <a:ext cx="10478800" cy="44097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3199"/>
                <a:gridCol w="4006201"/>
                <a:gridCol w="2619700"/>
                <a:gridCol w="2619700"/>
              </a:tblGrid>
              <a:tr h="471643">
                <a:tc>
                  <a:txBody>
                    <a:bodyPr/>
                    <a:lstStyle/>
                    <a:p>
                      <a:r>
                        <a:rPr lang="en-US" dirty="0" smtClean="0"/>
                        <a:t>ID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Индикатор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Етапна цел 2018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Целева стойност</a:t>
                      </a:r>
                      <a:endParaRPr lang="bg-BG" dirty="0"/>
                    </a:p>
                  </a:txBody>
                  <a:tcPr/>
                </a:tc>
              </a:tr>
              <a:tr h="1511843">
                <a:tc>
                  <a:txBody>
                    <a:bodyPr/>
                    <a:lstStyle/>
                    <a:p>
                      <a:r>
                        <a:rPr lang="en-US" strike="noStrike" dirty="0" smtClean="0">
                          <a:solidFill>
                            <a:schemeClr val="tx1"/>
                          </a:solidFill>
                        </a:rPr>
                        <a:t>CO24</a:t>
                      </a:r>
                      <a:endParaRPr lang="bg-BG" strike="noStrike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trike="noStrike" dirty="0" err="1" smtClean="0"/>
                        <a:t>Научни</a:t>
                      </a:r>
                      <a:r>
                        <a:rPr lang="ru-RU" strike="noStrike" dirty="0" smtClean="0"/>
                        <a:t> </a:t>
                      </a:r>
                      <a:r>
                        <a:rPr lang="ru-RU" strike="noStrike" dirty="0" err="1" smtClean="0"/>
                        <a:t>изследвания</a:t>
                      </a:r>
                      <a:r>
                        <a:rPr lang="ru-RU" strike="noStrike" dirty="0" smtClean="0"/>
                        <a:t>,</a:t>
                      </a:r>
                    </a:p>
                    <a:p>
                      <a:r>
                        <a:rPr lang="ru-RU" strike="noStrike" dirty="0" err="1" smtClean="0"/>
                        <a:t>иновации</a:t>
                      </a:r>
                      <a:r>
                        <a:rPr lang="ru-RU" strike="noStrike" dirty="0" smtClean="0"/>
                        <a:t>: </a:t>
                      </a:r>
                      <a:r>
                        <a:rPr lang="ru-RU" strike="noStrike" dirty="0" err="1" smtClean="0"/>
                        <a:t>Брой</a:t>
                      </a:r>
                      <a:r>
                        <a:rPr lang="ru-RU" strike="noStrike" dirty="0" smtClean="0"/>
                        <a:t> нови</a:t>
                      </a:r>
                    </a:p>
                    <a:p>
                      <a:r>
                        <a:rPr lang="ru-RU" strike="noStrike" dirty="0" err="1" smtClean="0"/>
                        <a:t>изследователи</a:t>
                      </a:r>
                      <a:r>
                        <a:rPr lang="ru-RU" strike="noStrike" dirty="0" smtClean="0"/>
                        <a:t> в</a:t>
                      </a:r>
                    </a:p>
                    <a:p>
                      <a:r>
                        <a:rPr lang="ru-RU" strike="noStrike" dirty="0" err="1" smtClean="0"/>
                        <a:t>подпомогнатите</a:t>
                      </a:r>
                      <a:r>
                        <a:rPr lang="ru-RU" strike="noStrike" dirty="0" smtClean="0"/>
                        <a:t> </a:t>
                      </a:r>
                      <a:r>
                        <a:rPr lang="ru-RU" strike="noStrike" dirty="0" err="1" smtClean="0"/>
                        <a:t>субекти</a:t>
                      </a:r>
                      <a:endParaRPr lang="bg-BG" strike="noStri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35</a:t>
                      </a:r>
                      <a:endParaRPr lang="bg-BG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300</a:t>
                      </a:r>
                      <a:endParaRPr lang="bg-BG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471643">
                <a:tc>
                  <a:txBody>
                    <a:bodyPr/>
                    <a:lstStyle/>
                    <a:p>
                      <a:r>
                        <a:rPr lang="bg-BG" strike="noStrike" dirty="0" smtClean="0">
                          <a:solidFill>
                            <a:schemeClr val="tx1"/>
                          </a:solidFill>
                        </a:rPr>
                        <a:t>Ф1</a:t>
                      </a:r>
                      <a:endParaRPr lang="bg-BG" strike="noStrike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trike="noStrike" dirty="0" smtClean="0"/>
                        <a:t>Сертифицирани средства</a:t>
                      </a:r>
                      <a:endParaRPr lang="bg-BG" strike="noStri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28 633 075,06</a:t>
                      </a:r>
                      <a:endParaRPr lang="bg-BG" strike="noStrike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trike="sngStrike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286 330 751,00</a:t>
                      </a:r>
                      <a:endParaRPr lang="en-US" strike="sngStrike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b="1" strike="noStrike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235 201 564,00</a:t>
                      </a:r>
                    </a:p>
                    <a:p>
                      <a:endParaRPr lang="bg-BG" strike="sng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</a:tr>
              <a:tr h="1511843">
                <a:tc>
                  <a:txBody>
                    <a:bodyPr/>
                    <a:lstStyle/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СО25</a:t>
                      </a:r>
                      <a:endParaRPr lang="bg-BG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Изследователи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работещи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в</a:t>
                      </a:r>
                    </a:p>
                    <a:p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подобрени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структури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на</a:t>
                      </a:r>
                    </a:p>
                    <a:p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научноизследователската</a:t>
                      </a:r>
                      <a:endParaRPr lang="ru-RU" strike="sngStrike" dirty="0" smtClean="0">
                        <a:solidFill>
                          <a:srgbClr val="FF0000"/>
                        </a:solidFill>
                      </a:endParaRPr>
                    </a:p>
                    <a:p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инфраструктура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извън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София</a:t>
                      </a:r>
                      <a:endParaRPr lang="bg-BG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bg-BG" strike="sngStrike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</a:t>
                      </a:r>
                      <a:endParaRPr lang="bg-BG" strike="sng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bg-BG" strike="sngStrike" dirty="0" smtClean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200</a:t>
                      </a:r>
                      <a:endParaRPr lang="bg-BG" strike="sngStrike" dirty="0">
                        <a:solidFill>
                          <a:srgbClr val="FF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3207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5671" y="441169"/>
            <a:ext cx="10373779" cy="1267691"/>
          </a:xfrm>
        </p:spPr>
        <p:txBody>
          <a:bodyPr>
            <a:noAutofit/>
          </a:bodyPr>
          <a:lstStyle/>
          <a:p>
            <a:pPr algn="ctr"/>
            <a:r>
              <a:rPr lang="bg-BG" sz="2800" dirty="0" smtClean="0"/>
              <a:t>Приоритетна ос 1 Индикатори</a:t>
            </a:r>
            <a:endParaRPr lang="bg-BG" sz="28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5108645"/>
              </p:ext>
            </p:extLst>
          </p:nvPr>
        </p:nvGraphicFramePr>
        <p:xfrm>
          <a:off x="175491" y="1821512"/>
          <a:ext cx="11822545" cy="435099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1127"/>
                <a:gridCol w="729673"/>
                <a:gridCol w="7698553"/>
                <a:gridCol w="2803192"/>
              </a:tblGrid>
              <a:tr h="471643">
                <a:tc>
                  <a:txBody>
                    <a:bodyPr/>
                    <a:lstStyle/>
                    <a:p>
                      <a:r>
                        <a:rPr lang="bg-BG" dirty="0" smtClean="0"/>
                        <a:t>СЦ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ID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Индикатор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Базова стойност/Целева стойност</a:t>
                      </a:r>
                      <a:endParaRPr lang="bg-BG" dirty="0"/>
                    </a:p>
                  </a:txBody>
                  <a:tcPr/>
                </a:tc>
              </a:tr>
              <a:tr h="530990">
                <a:tc>
                  <a:txBody>
                    <a:bodyPr/>
                    <a:lstStyle/>
                    <a:p>
                      <a:r>
                        <a:rPr lang="bg-BG" strike="noStrike" dirty="0" smtClean="0">
                          <a:solidFill>
                            <a:schemeClr val="tx1"/>
                          </a:solidFill>
                        </a:rPr>
                        <a:t>  1</a:t>
                      </a:r>
                      <a:endParaRPr lang="bg-BG" strike="noStrike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trike="noStrike" dirty="0" smtClean="0"/>
                        <a:t>Р111</a:t>
                      </a:r>
                      <a:endParaRPr lang="bg-BG" strike="noStri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trike="noStrike" dirty="0" err="1" smtClean="0"/>
                        <a:t>Научни</a:t>
                      </a:r>
                      <a:r>
                        <a:rPr lang="ru-RU" strike="noStrike" dirty="0" smtClean="0"/>
                        <a:t> публикации сред 10-те </a:t>
                      </a:r>
                      <a:r>
                        <a:rPr lang="ru-RU" b="1" strike="noStrike" dirty="0" smtClean="0">
                          <a:solidFill>
                            <a:srgbClr val="FF0000"/>
                          </a:solidFill>
                        </a:rPr>
                        <a:t>%</a:t>
                      </a:r>
                      <a:r>
                        <a:rPr lang="ru-RU" strike="noStrike" dirty="0" smtClean="0"/>
                        <a:t>  </a:t>
                      </a:r>
                      <a:r>
                        <a:rPr lang="ru-RU" strike="noStrike" dirty="0" err="1" smtClean="0"/>
                        <a:t>най</a:t>
                      </a:r>
                      <a:r>
                        <a:rPr lang="ru-RU" strike="noStrike" dirty="0" smtClean="0"/>
                        <a:t>- </a:t>
                      </a:r>
                      <a:r>
                        <a:rPr lang="ru-RU" strike="noStrike" dirty="0" err="1" smtClean="0"/>
                        <a:t>цитирани</a:t>
                      </a:r>
                      <a:r>
                        <a:rPr lang="bg-BG" strike="noStrike" baseline="0" dirty="0" smtClean="0"/>
                        <a:t> </a:t>
                      </a:r>
                      <a:r>
                        <a:rPr lang="ru-RU" strike="noStrike" dirty="0" smtClean="0">
                          <a:solidFill>
                            <a:srgbClr val="FF0000"/>
                          </a:solidFill>
                        </a:rPr>
                        <a:t>в</a:t>
                      </a:r>
                      <a:r>
                        <a:rPr lang="ru-RU" strike="noStrike" baseline="0" dirty="0" smtClean="0">
                          <a:solidFill>
                            <a:srgbClr val="FF0000"/>
                          </a:solidFill>
                        </a:rPr>
                        <a:t> света. </a:t>
                      </a:r>
                      <a:r>
                        <a:rPr lang="bg-BG" strike="sngStrike" baseline="0" dirty="0" smtClean="0">
                          <a:solidFill>
                            <a:srgbClr val="FF0000"/>
                          </a:solidFill>
                        </a:rPr>
                        <a:t>по приоритетни области на ИСИС</a:t>
                      </a:r>
                      <a:endParaRPr lang="bg-BG" strike="sngStrike" baseline="0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trike="sngStrike" baseline="0" dirty="0" smtClean="0">
                          <a:solidFill>
                            <a:srgbClr val="FF0000"/>
                          </a:solidFill>
                        </a:rPr>
                        <a:t>  </a:t>
                      </a:r>
                      <a:r>
                        <a:rPr lang="bg-BG" strike="sngStrike" baseline="0" smtClean="0">
                          <a:solidFill>
                            <a:srgbClr val="FF0000"/>
                          </a:solidFill>
                        </a:rPr>
                        <a:t>2,4  </a:t>
                      </a:r>
                      <a:r>
                        <a:rPr lang="bg-BG" strike="noStrike" baseline="0" smtClean="0">
                          <a:solidFill>
                            <a:srgbClr val="FF0000"/>
                          </a:solidFill>
                        </a:rPr>
                        <a:t>                             </a:t>
                      </a:r>
                      <a:r>
                        <a:rPr lang="bg-BG" strike="sngStrike" baseline="0" smtClean="0">
                          <a:solidFill>
                            <a:srgbClr val="FF0000"/>
                          </a:solidFill>
                        </a:rPr>
                        <a:t>  4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b="1" strike="noStrike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4,5                                    5,5</a:t>
                      </a:r>
                    </a:p>
                  </a:txBody>
                  <a:tcPr/>
                </a:tc>
              </a:tr>
              <a:tr h="1070830">
                <a:tc>
                  <a:txBody>
                    <a:bodyPr/>
                    <a:lstStyle/>
                    <a:p>
                      <a:r>
                        <a:rPr lang="bg-BG" strike="noStrike" dirty="0" smtClean="0">
                          <a:solidFill>
                            <a:schemeClr val="tx1"/>
                          </a:solidFill>
                        </a:rPr>
                        <a:t>  2</a:t>
                      </a:r>
                      <a:endParaRPr lang="bg-BG" strike="noStrik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Р121</a:t>
                      </a:r>
                      <a:endParaRPr lang="bg-BG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Публични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разходи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за НИРД (GOVERD плюс HERD)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финансирани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от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предприятията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във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всички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области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извън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BG411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област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София (столица),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като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% от 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общите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публични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разходи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за НИРД (GOVERD плюс HERD)</a:t>
                      </a:r>
                      <a:endParaRPr lang="bg-BG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 1,9 %  </a:t>
                      </a:r>
                      <a:r>
                        <a:rPr lang="bg-BG" strike="noStrike" baseline="0" dirty="0" smtClean="0">
                          <a:solidFill>
                            <a:srgbClr val="FF0000"/>
                          </a:solidFill>
                        </a:rPr>
                        <a:t>                           </a:t>
                      </a:r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 2,3%</a:t>
                      </a:r>
                      <a:endParaRPr lang="bg-BG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</a:tr>
              <a:tr h="759564">
                <a:tc>
                  <a:txBody>
                    <a:bodyPr/>
                    <a:lstStyle/>
                    <a:p>
                      <a:r>
                        <a:rPr lang="bg-BG" strike="noStrike" dirty="0" smtClean="0">
                          <a:solidFill>
                            <a:schemeClr val="tx1"/>
                          </a:solidFill>
                        </a:rPr>
                        <a:t>  2</a:t>
                      </a:r>
                      <a:endParaRPr lang="bg-BG" strike="noStrik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trike="sngStrike" dirty="0" smtClean="0">
                          <a:solidFill>
                            <a:srgbClr val="FF0000"/>
                          </a:solidFill>
                        </a:rPr>
                        <a:t>CO26</a:t>
                      </a:r>
                      <a:endParaRPr lang="bg-BG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Научни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изследвания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иновации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: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Брой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предприятия,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които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си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сътрудничат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с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научноизследователски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институции</a:t>
                      </a:r>
                      <a:endParaRPr lang="bg-BG" strike="sngStrike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                                        100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600364">
                <a:tc>
                  <a:txBody>
                    <a:bodyPr/>
                    <a:lstStyle/>
                    <a:p>
                      <a:r>
                        <a:rPr lang="bg-BG" strike="noStrike" dirty="0" smtClean="0">
                          <a:solidFill>
                            <a:schemeClr val="tx1"/>
                          </a:solidFill>
                        </a:rPr>
                        <a:t>  2</a:t>
                      </a:r>
                      <a:endParaRPr lang="bg-BG" strike="noStrik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116</a:t>
                      </a:r>
                      <a:endParaRPr lang="bg-BG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Обновени инфраструктури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                                          20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600364">
                <a:tc>
                  <a:txBody>
                    <a:bodyPr/>
                    <a:lstStyle/>
                    <a:p>
                      <a:r>
                        <a:rPr lang="bg-BG" strike="noStrike" dirty="0" smtClean="0">
                          <a:solidFill>
                            <a:schemeClr val="tx1"/>
                          </a:solidFill>
                        </a:rPr>
                        <a:t>  2</a:t>
                      </a:r>
                      <a:endParaRPr lang="bg-BG" strike="noStrik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СО25</a:t>
                      </a:r>
                      <a:endParaRPr lang="bg-BG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Изследователи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работещи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в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подобрени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структури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на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научноизследователската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инфраструктура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извън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София</a:t>
                      </a:r>
                      <a:endParaRPr lang="bg-BG" strike="sngStrike" dirty="0" smtClean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                                        350</a:t>
                      </a:r>
                    </a:p>
                  </a:txBody>
                  <a:tcPr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11469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5671" y="707731"/>
            <a:ext cx="10373779" cy="1267691"/>
          </a:xfrm>
        </p:spPr>
        <p:txBody>
          <a:bodyPr>
            <a:noAutofit/>
          </a:bodyPr>
          <a:lstStyle/>
          <a:p>
            <a:pPr algn="ctr"/>
            <a:r>
              <a:rPr lang="bg-BG" sz="2800" dirty="0" smtClean="0"/>
              <a:t>Приоритетна ос 1  Специфична цел 3</a:t>
            </a:r>
            <a:endParaRPr lang="bg-BG" sz="28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9966154"/>
              </p:ext>
            </p:extLst>
          </p:nvPr>
        </p:nvGraphicFramePr>
        <p:xfrm>
          <a:off x="808038" y="1821513"/>
          <a:ext cx="11134580" cy="49302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0442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5671" y="441169"/>
            <a:ext cx="10373779" cy="1267691"/>
          </a:xfrm>
        </p:spPr>
        <p:txBody>
          <a:bodyPr>
            <a:noAutofit/>
          </a:bodyPr>
          <a:lstStyle/>
          <a:p>
            <a:pPr algn="ctr"/>
            <a:r>
              <a:rPr lang="bg-BG" sz="2800" dirty="0" smtClean="0"/>
              <a:t>Приоритетна ос 1 СЦ 3 Индикатори</a:t>
            </a:r>
            <a:endParaRPr lang="bg-BG" sz="28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054701170"/>
              </p:ext>
            </p:extLst>
          </p:nvPr>
        </p:nvGraphicFramePr>
        <p:xfrm>
          <a:off x="166255" y="1708860"/>
          <a:ext cx="11822545" cy="50439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9673"/>
                <a:gridCol w="8580581"/>
                <a:gridCol w="1293091"/>
                <a:gridCol w="1219200"/>
              </a:tblGrid>
              <a:tr h="471643">
                <a:tc>
                  <a:txBody>
                    <a:bodyPr/>
                    <a:lstStyle/>
                    <a:p>
                      <a:r>
                        <a:rPr lang="en-US" dirty="0" smtClean="0"/>
                        <a:t>ID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Индикатор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Базова</a:t>
                      </a:r>
                      <a:r>
                        <a:rPr lang="bg-BG" baseline="0" dirty="0" smtClean="0"/>
                        <a:t> стойност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Целева стойност</a:t>
                      </a:r>
                      <a:endParaRPr lang="bg-BG" dirty="0"/>
                    </a:p>
                  </a:txBody>
                  <a:tcPr/>
                </a:tc>
              </a:tr>
              <a:tr h="530990">
                <a:tc>
                  <a:txBody>
                    <a:bodyPr/>
                    <a:lstStyle/>
                    <a:p>
                      <a:r>
                        <a:rPr lang="bg-BG" dirty="0" smtClean="0"/>
                        <a:t>Р131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Международни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научни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съвместни</a:t>
                      </a:r>
                      <a:r>
                        <a:rPr lang="ru-RU" dirty="0" smtClean="0"/>
                        <a:t> публикации на 1 млн. население. 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 205</a:t>
                      </a:r>
                      <a:endParaRPr lang="bg-BG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  270</a:t>
                      </a:r>
                      <a:endParaRPr lang="bg-BG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30990">
                <a:tc>
                  <a:txBody>
                    <a:bodyPr/>
                    <a:lstStyle/>
                    <a:p>
                      <a:r>
                        <a:rPr lang="bg-BG" dirty="0" smtClean="0"/>
                        <a:t>Р131</a:t>
                      </a:r>
                      <a:endParaRPr lang="bg-BG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Международни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научни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съвместни</a:t>
                      </a:r>
                      <a:r>
                        <a:rPr lang="ru-RU" dirty="0" smtClean="0"/>
                        <a:t> публикации на 1 млн. население. </a:t>
                      </a:r>
                      <a:endParaRPr lang="bg-BG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 181,5</a:t>
                      </a:r>
                      <a:endParaRPr lang="bg-BG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strike="noStrike" dirty="0" smtClean="0"/>
                        <a:t>  236</a:t>
                      </a:r>
                      <a:endParaRPr lang="bg-BG" strike="noStrike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</a:tr>
              <a:tr h="468720">
                <a:tc>
                  <a:txBody>
                    <a:bodyPr/>
                    <a:lstStyle/>
                    <a:p>
                      <a:r>
                        <a:rPr lang="bg-BG" dirty="0" smtClean="0"/>
                        <a:t>  132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err="1" smtClean="0"/>
                        <a:t>Изследователи</a:t>
                      </a:r>
                      <a:r>
                        <a:rPr lang="ru-RU" dirty="0" smtClean="0"/>
                        <a:t>, </a:t>
                      </a:r>
                      <a:r>
                        <a:rPr lang="ru-RU" dirty="0" err="1" smtClean="0"/>
                        <a:t>обучени</a:t>
                      </a:r>
                      <a:r>
                        <a:rPr lang="ru-RU" dirty="0" smtClean="0"/>
                        <a:t> чрез </a:t>
                      </a:r>
                      <a:r>
                        <a:rPr lang="ru-RU" dirty="0" err="1" smtClean="0"/>
                        <a:t>международно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сътрудничество</a:t>
                      </a:r>
                      <a:r>
                        <a:rPr lang="ru-RU" dirty="0" smtClean="0"/>
                        <a:t>. 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  200</a:t>
                      </a:r>
                      <a:endParaRPr lang="bg-BG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30990">
                <a:tc>
                  <a:txBody>
                    <a:bodyPr/>
                    <a:lstStyle/>
                    <a:p>
                      <a:r>
                        <a:rPr lang="bg-BG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132</a:t>
                      </a:r>
                      <a:endParaRPr lang="bg-BG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Изследователи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обучени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чрез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международно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ru-RU" sz="1800" kern="1200" dirty="0" err="1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сътрудничество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  <a:endParaRPr lang="bg-BG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bg-BG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  64</a:t>
                      </a:r>
                      <a:endParaRPr lang="bg-BG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</a:tr>
              <a:tr h="530990">
                <a:tc>
                  <a:txBody>
                    <a:bodyPr/>
                    <a:lstStyle/>
                    <a:p>
                      <a:r>
                        <a:rPr lang="bg-BG" dirty="0" smtClean="0"/>
                        <a:t>  133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Научноизследователски организации и </a:t>
                      </a:r>
                      <a:r>
                        <a:rPr lang="ru-RU" dirty="0" err="1" smtClean="0"/>
                        <a:t>университети</a:t>
                      </a:r>
                      <a:r>
                        <a:rPr lang="ru-RU" dirty="0" smtClean="0"/>
                        <a:t>, </a:t>
                      </a:r>
                      <a:r>
                        <a:rPr lang="ru-RU" dirty="0" err="1" smtClean="0"/>
                        <a:t>участващи</a:t>
                      </a:r>
                      <a:r>
                        <a:rPr lang="ru-RU" dirty="0" smtClean="0"/>
                        <a:t> в </a:t>
                      </a:r>
                      <a:r>
                        <a:rPr lang="ru-RU" dirty="0" err="1" smtClean="0"/>
                        <a:t>международни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технологични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инициативи</a:t>
                      </a:r>
                      <a:r>
                        <a:rPr lang="ru-RU" dirty="0" smtClean="0"/>
                        <a:t> и мрежи за </a:t>
                      </a:r>
                      <a:r>
                        <a:rPr lang="ru-RU" dirty="0" err="1" smtClean="0"/>
                        <a:t>научни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изследвания</a:t>
                      </a:r>
                      <a:r>
                        <a:rPr lang="ru-RU" dirty="0" smtClean="0"/>
                        <a:t>. 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trike="noStrike" dirty="0" smtClean="0">
                          <a:solidFill>
                            <a:srgbClr val="FF0000"/>
                          </a:solidFill>
                        </a:rPr>
                        <a:t>    </a:t>
                      </a:r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10</a:t>
                      </a:r>
                      <a:endParaRPr lang="bg-BG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30990">
                <a:tc>
                  <a:txBody>
                    <a:bodyPr/>
                    <a:lstStyle/>
                    <a:p>
                      <a:r>
                        <a:rPr lang="bg-BG" dirty="0" smtClean="0"/>
                        <a:t>  133</a:t>
                      </a:r>
                      <a:endParaRPr lang="bg-BG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Научноизследователски организации и </a:t>
                      </a:r>
                      <a:r>
                        <a:rPr lang="ru-RU" dirty="0" err="1" smtClean="0"/>
                        <a:t>университети</a:t>
                      </a:r>
                      <a:r>
                        <a:rPr lang="ru-RU" dirty="0" smtClean="0"/>
                        <a:t>, </a:t>
                      </a:r>
                      <a:r>
                        <a:rPr lang="ru-RU" dirty="0" err="1" smtClean="0"/>
                        <a:t>участващи</a:t>
                      </a:r>
                      <a:r>
                        <a:rPr lang="ru-RU" dirty="0" smtClean="0"/>
                        <a:t> в </a:t>
                      </a:r>
                      <a:r>
                        <a:rPr lang="ru-RU" dirty="0" err="1" smtClean="0"/>
                        <a:t>международни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технологични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инициативи</a:t>
                      </a:r>
                      <a:r>
                        <a:rPr lang="ru-RU" dirty="0" smtClean="0"/>
                        <a:t> и мрежи за </a:t>
                      </a:r>
                      <a:r>
                        <a:rPr lang="ru-RU" dirty="0" err="1" smtClean="0"/>
                        <a:t>научни</a:t>
                      </a:r>
                      <a:r>
                        <a:rPr lang="ru-RU" dirty="0" smtClean="0"/>
                        <a:t> </a:t>
                      </a:r>
                      <a:r>
                        <a:rPr lang="ru-RU" dirty="0" err="1" smtClean="0"/>
                        <a:t>изследвания</a:t>
                      </a:r>
                      <a:r>
                        <a:rPr lang="ru-RU" dirty="0" smtClean="0"/>
                        <a:t>. </a:t>
                      </a:r>
                      <a:endParaRPr lang="bg-BG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bg-BG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strike="noStrike" dirty="0" smtClean="0">
                          <a:solidFill>
                            <a:srgbClr val="FF0000"/>
                          </a:solidFill>
                        </a:rPr>
                        <a:t>    </a:t>
                      </a:r>
                      <a:r>
                        <a:rPr lang="bg-BG" strike="noStrike" dirty="0" smtClean="0">
                          <a:solidFill>
                            <a:schemeClr val="tx1"/>
                          </a:solidFill>
                        </a:rPr>
                        <a:t>16</a:t>
                      </a:r>
                      <a:endParaRPr lang="bg-BG" strike="noStrik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</a:tr>
              <a:tr h="530990">
                <a:tc>
                  <a:txBody>
                    <a:bodyPr/>
                    <a:lstStyle/>
                    <a:p>
                      <a:r>
                        <a:rPr lang="bg-BG" dirty="0" smtClean="0"/>
                        <a:t> 134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Проекти включващи международно сътрудничество. 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trike="noStrike" dirty="0" smtClean="0">
                          <a:solidFill>
                            <a:srgbClr val="FF0000"/>
                          </a:solidFill>
                        </a:rPr>
                        <a:t>   </a:t>
                      </a:r>
                      <a:r>
                        <a:rPr lang="bg-BG" strike="sngStrike" dirty="0" smtClean="0">
                          <a:solidFill>
                            <a:srgbClr val="FF0000"/>
                          </a:solidFill>
                        </a:rPr>
                        <a:t>200</a:t>
                      </a:r>
                      <a:endParaRPr lang="bg-BG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530990">
                <a:tc>
                  <a:txBody>
                    <a:bodyPr/>
                    <a:lstStyle/>
                    <a:p>
                      <a:r>
                        <a:rPr lang="bg-BG" dirty="0" smtClean="0"/>
                        <a:t> 134</a:t>
                      </a:r>
                      <a:endParaRPr lang="bg-BG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Проекти включващи международно сътрудничество. </a:t>
                      </a:r>
                      <a:endParaRPr lang="bg-BG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endParaRPr lang="bg-BG" dirty="0"/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bg-BG" strike="noStrike" dirty="0" smtClean="0">
                          <a:solidFill>
                            <a:srgbClr val="FF0000"/>
                          </a:solidFill>
                        </a:rPr>
                        <a:t>       </a:t>
                      </a:r>
                      <a:r>
                        <a:rPr lang="bg-BG" strike="noStrike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bg-BG" strike="noStrike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solidFill>
                      <a:srgbClr val="FF00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56126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6650" y="175491"/>
            <a:ext cx="10058400" cy="877483"/>
          </a:xfrm>
        </p:spPr>
        <p:txBody>
          <a:bodyPr>
            <a:normAutofit/>
          </a:bodyPr>
          <a:lstStyle/>
          <a:p>
            <a:pPr algn="ctr"/>
            <a:r>
              <a:rPr lang="ru-RU" sz="2400" dirty="0" err="1" smtClean="0"/>
              <a:t>Финансови</a:t>
            </a:r>
            <a:r>
              <a:rPr lang="ru-RU" sz="2400" dirty="0" smtClean="0"/>
              <a:t> </a:t>
            </a:r>
            <a:r>
              <a:rPr lang="ru-RU" sz="2400" dirty="0" err="1"/>
              <a:t>бюджетни</a:t>
            </a:r>
            <a:r>
              <a:rPr lang="ru-RU" sz="2400" dirty="0"/>
              <a:t> </a:t>
            </a:r>
            <a:r>
              <a:rPr lang="ru-RU" sz="2400" dirty="0" err="1"/>
              <a:t>кредити</a:t>
            </a:r>
            <a:r>
              <a:rPr lang="ru-RU" sz="2400" dirty="0"/>
              <a:t> от </a:t>
            </a:r>
            <a:r>
              <a:rPr lang="ru-RU" sz="2400" dirty="0" err="1"/>
              <a:t>всеки</a:t>
            </a:r>
            <a:r>
              <a:rPr lang="ru-RU" sz="2400" dirty="0"/>
              <a:t> </a:t>
            </a:r>
            <a:r>
              <a:rPr lang="ru-RU" sz="2400" dirty="0" smtClean="0"/>
              <a:t>фонд в </a:t>
            </a:r>
            <a:r>
              <a:rPr lang="ru-RU" sz="2400" dirty="0" err="1" smtClean="0"/>
              <a:t>лв</a:t>
            </a:r>
            <a:r>
              <a:rPr lang="ru-RU" sz="2400" dirty="0" smtClean="0"/>
              <a:t>.</a:t>
            </a:r>
            <a:endParaRPr lang="en-GB" sz="2400" dirty="0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8540504"/>
              </p:ext>
            </p:extLst>
          </p:nvPr>
        </p:nvGraphicFramePr>
        <p:xfrm>
          <a:off x="572655" y="1874981"/>
          <a:ext cx="11388435" cy="4331855"/>
        </p:xfrm>
        <a:graphic>
          <a:graphicData uri="http://schemas.openxmlformats.org/drawingml/2006/table">
            <a:tbl>
              <a:tblPr firstRow="1" firstCol="1" lastCol="1" bandRow="1">
                <a:tableStyleId>{91EBBBCC-DAD2-459C-BE2E-F6DE35CF9A28}</a:tableStyleId>
              </a:tblPr>
              <a:tblGrid>
                <a:gridCol w="1302076"/>
                <a:gridCol w="1188851"/>
                <a:gridCol w="1259036"/>
                <a:gridCol w="1246909"/>
                <a:gridCol w="1182255"/>
                <a:gridCol w="1265382"/>
                <a:gridCol w="1283854"/>
                <a:gridCol w="1320800"/>
                <a:gridCol w="1339272"/>
              </a:tblGrid>
              <a:tr h="900683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ФОНД</a:t>
                      </a:r>
                      <a:endParaRPr lang="bg-BG" sz="16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2014</a:t>
                      </a:r>
                      <a:endParaRPr lang="bg-BG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2015</a:t>
                      </a:r>
                      <a:endParaRPr lang="bg-BG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2016</a:t>
                      </a:r>
                      <a:endParaRPr lang="bg-BG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2017</a:t>
                      </a:r>
                      <a:endParaRPr lang="bg-BG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2018</a:t>
                      </a:r>
                      <a:endParaRPr lang="bg-BG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2019</a:t>
                      </a:r>
                      <a:endParaRPr lang="bg-BG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2020</a:t>
                      </a:r>
                      <a:endParaRPr lang="bg-BG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600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ОБЩО</a:t>
                      </a:r>
                      <a:endParaRPr lang="bg-BG" sz="1600" b="1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7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2000" dirty="0">
                          <a:effectLst/>
                        </a:rPr>
                        <a:t>EФРР</a:t>
                      </a:r>
                      <a:endParaRPr lang="bg-BG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30 276 551,00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31 827 355,00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33 524 869,00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34 918 976,00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30 452 542,00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38 921 036,00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199 921 329,00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  <a:solidFill>
                      <a:srgbClr val="FF0000">
                        <a:alpha val="50000"/>
                      </a:srgbClr>
                    </a:solidFill>
                  </a:tcPr>
                </a:tc>
              </a:tr>
              <a:tr h="8577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2000">
                          <a:effectLst/>
                        </a:rPr>
                        <a:t>ЕСФ</a:t>
                      </a:r>
                      <a:endParaRPr lang="bg-BG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43 865 781,00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46 112 642,00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48 572 063,00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50 591 896,00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52 575 286,00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54 511 647,00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56 390 228,00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352 619 543,00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7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2000">
                          <a:effectLst/>
                        </a:rPr>
                        <a:t>ОБЩО</a:t>
                      </a:r>
                      <a:endParaRPr lang="bg-BG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74 142 332,00</a:t>
                      </a: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77 939 997,00</a:t>
                      </a: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82 096 932,00</a:t>
                      </a: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85 510 872,00</a:t>
                      </a: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88 863 215,00</a:t>
                      </a: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92 136 069,00</a:t>
                      </a: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95 311 264,00</a:t>
                      </a: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596 000 681,00</a:t>
                      </a: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5779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bg-BG" sz="2000">
                          <a:effectLst/>
                        </a:rPr>
                        <a:t>ОБЩО (Промяна)</a:t>
                      </a:r>
                      <a:endParaRPr lang="bg-BG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4450" marR="44450" marT="0" marB="0" anchor="b"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74 142 332,00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77 939 997,00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82 096 932,00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85 510 872,00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52 575 286,00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84 964 189,00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solidFill>
                      <a:srgbClr val="FF0000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95 311 264,00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4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552 540 872,00</a:t>
                      </a:r>
                    </a:p>
                  </a:txBody>
                  <a:tcPr marL="9525" marR="9525" marT="9525" marB="0" anchor="b"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solidFill>
                      <a:srgbClr val="FF0000">
                        <a:alpha val="50000"/>
                      </a:srgb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6680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3500" y="1315095"/>
            <a:ext cx="10373779" cy="321013"/>
          </a:xfrm>
        </p:spPr>
        <p:txBody>
          <a:bodyPr>
            <a:noAutofit/>
          </a:bodyPr>
          <a:lstStyle/>
          <a:p>
            <a:pPr algn="ctr"/>
            <a:r>
              <a:rPr lang="bg-BG" sz="2400" dirty="0" smtClean="0"/>
              <a:t>Приоритетна ос </a:t>
            </a:r>
            <a:r>
              <a:rPr lang="en-US" sz="2400" dirty="0" smtClean="0"/>
              <a:t>2</a:t>
            </a:r>
            <a:r>
              <a:rPr lang="bg-BG" sz="2400" dirty="0" smtClean="0"/>
              <a:t> Рамка на изпълнението</a:t>
            </a:r>
            <a:endParaRPr lang="bg-BG" sz="24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10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78936702"/>
              </p:ext>
            </p:extLst>
          </p:nvPr>
        </p:nvGraphicFramePr>
        <p:xfrm>
          <a:off x="151343" y="1548559"/>
          <a:ext cx="11867744" cy="511871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2137"/>
                <a:gridCol w="7236199"/>
                <a:gridCol w="972142"/>
                <a:gridCol w="1342417"/>
                <a:gridCol w="1454849"/>
              </a:tblGrid>
              <a:tr h="34833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No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Показател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М. един.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2018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2023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7834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Ф2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Сертифицирани</a:t>
                      </a: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средства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евро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77 403 712,75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bg-BG" sz="1600" b="1" strike="sngStrike" dirty="0" smtClean="0"/>
                        <a:t>245 111 757,05</a:t>
                      </a:r>
                    </a:p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258 </a:t>
                      </a:r>
                      <a:r>
                        <a:rPr lang="bg-BG" sz="16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012 377,00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7834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И2111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Педагогически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специалисти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включени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в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обучения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за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прилагане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на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съвременни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методи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за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оценяване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брой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1000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5 000,00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374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И2121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Ученици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включени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в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дейности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за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повишаване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мотивацията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за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учене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, 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брой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50000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160 000,00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374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И2231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Студенти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по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приоритетни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специалности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получили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стипендии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брой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11600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30 000,00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7834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И2311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Педагогически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специалисти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включени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в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програми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за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повишаване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на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квалификацията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по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ОП: •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до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34 г.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брой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1200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4 000,00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9333">
                <a:tc>
                  <a:txBody>
                    <a:bodyPr/>
                    <a:lstStyle/>
                    <a:p>
                      <a:r>
                        <a:rPr lang="en-US" sz="1600" b="1" strike="sngStrike" dirty="0" smtClean="0">
                          <a:solidFill>
                            <a:srgbClr val="FF0000"/>
                          </a:solidFill>
                        </a:rPr>
                        <a:t>2321</a:t>
                      </a:r>
                      <a:endParaRPr lang="bg-BG" sz="1600" b="1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strike="sngStrike" dirty="0" err="1" smtClean="0">
                          <a:solidFill>
                            <a:srgbClr val="FF0000"/>
                          </a:solidFill>
                        </a:rPr>
                        <a:t>Студенти</a:t>
                      </a:r>
                      <a:r>
                        <a:rPr lang="ru-RU" sz="1600" b="1" strike="sngStrike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ru-RU" sz="1600" b="1" strike="sngStrike" dirty="0" err="1" smtClean="0">
                          <a:solidFill>
                            <a:srgbClr val="FF0000"/>
                          </a:solidFill>
                        </a:rPr>
                        <a:t>обучаващи</a:t>
                      </a:r>
                      <a:r>
                        <a:rPr lang="ru-RU" sz="1600" b="1" strike="sngStrike" dirty="0" smtClean="0">
                          <a:solidFill>
                            <a:srgbClr val="FF0000"/>
                          </a:solidFill>
                        </a:rPr>
                        <a:t> се в </a:t>
                      </a:r>
                      <a:r>
                        <a:rPr lang="ru-RU" sz="1600" b="1" strike="sngStrike" dirty="0" err="1" smtClean="0">
                          <a:solidFill>
                            <a:srgbClr val="FF0000"/>
                          </a:solidFill>
                        </a:rPr>
                        <a:t>област</a:t>
                      </a:r>
                      <a:r>
                        <a:rPr lang="ru-RU" sz="1600" b="1" strike="sngStrike" dirty="0" smtClean="0">
                          <a:solidFill>
                            <a:srgbClr val="FF0000"/>
                          </a:solidFill>
                        </a:rPr>
                        <a:t> на </a:t>
                      </a:r>
                      <a:r>
                        <a:rPr lang="ru-RU" sz="1600" b="1" strike="sngStrike" dirty="0" err="1" smtClean="0">
                          <a:solidFill>
                            <a:srgbClr val="FF0000"/>
                          </a:solidFill>
                        </a:rPr>
                        <a:t>висше</a:t>
                      </a:r>
                      <a:r>
                        <a:rPr lang="ru-RU" sz="1600" b="1" strike="sngStrike" dirty="0" smtClean="0">
                          <a:solidFill>
                            <a:srgbClr val="FF0000"/>
                          </a:solidFill>
                        </a:rPr>
                        <a:t> образование „педагогически науки“</a:t>
                      </a:r>
                      <a:endParaRPr lang="bg-BG" sz="1600" b="1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US" sz="1600" b="1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strike="sngStrike" dirty="0" smtClean="0">
                          <a:solidFill>
                            <a:srgbClr val="FF0000"/>
                          </a:solidFill>
                        </a:rPr>
                        <a:t>21</a:t>
                      </a:r>
                      <a:r>
                        <a:rPr lang="en-US" sz="1600" b="1" strike="sngStrike" baseline="0" dirty="0" smtClean="0">
                          <a:solidFill>
                            <a:srgbClr val="FF0000"/>
                          </a:solidFill>
                        </a:rPr>
                        <a:t> 000</a:t>
                      </a:r>
                      <a:endParaRPr lang="bg-BG" sz="1600" b="1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600" b="1" strike="sngStrike" dirty="0" smtClean="0">
                          <a:solidFill>
                            <a:srgbClr val="FF0000"/>
                          </a:solidFill>
                        </a:rPr>
                        <a:t>28 000</a:t>
                      </a:r>
                      <a:endParaRPr lang="bg-BG" sz="1600" b="1" strike="sngStrike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7834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И2324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Ученици</a:t>
                      </a: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en-GB" sz="1600" b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обхванати</a:t>
                      </a: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от</a:t>
                      </a: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дейности</a:t>
                      </a: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за</a:t>
                      </a: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b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кариерно</a:t>
                      </a:r>
                      <a:r>
                        <a:rPr lang="en-GB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b="1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ориентиране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b="1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брой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 b="1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50000</a:t>
                      </a:r>
                      <a:endParaRPr lang="en-US" sz="1600" b="1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strike="sngStrike" baseline="0" dirty="0" smtClean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200 000,00</a:t>
                      </a:r>
                    </a:p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bg-BG" sz="1600" b="1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160 </a:t>
                      </a:r>
                      <a:r>
                        <a:rPr lang="bg-BG" sz="1600" b="1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000,</a:t>
                      </a:r>
                      <a:r>
                        <a:rPr lang="pt-PT" sz="1600" b="1" dirty="0" smtClean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00</a:t>
                      </a:r>
                      <a:endParaRPr lang="en-US" sz="1600" b="1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6374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И2422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Ученици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участващи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в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дейности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по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практическо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обучение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брой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6000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20 000,00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7834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и2312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Педагогически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специалисти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включени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в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програми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за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повишаване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на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квалификацията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по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ОП: • м/у 35 и 54 г.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брой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9000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30 000,00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478345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р2221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Дял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от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средствата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за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издръжка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на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обучението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във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ВУ,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който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се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получава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въз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основа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на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оценка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за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качеството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на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обучението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%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16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60,00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63741"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р2422</a:t>
                      </a:r>
                      <a:endParaRPr lang="en-US" sz="16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Дял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на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студентите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преминали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успешно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практическо</a:t>
                      </a: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600" dirty="0" err="1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обучение</a:t>
                      </a:r>
                      <a:r>
                        <a:rPr lang="bg-BG" sz="1600" dirty="0" smtClean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…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GB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%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87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pt-PT" sz="16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</a:rPr>
                        <a:t>90,00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546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5671" y="441169"/>
            <a:ext cx="10373779" cy="1267691"/>
          </a:xfrm>
        </p:spPr>
        <p:txBody>
          <a:bodyPr>
            <a:noAutofit/>
          </a:bodyPr>
          <a:lstStyle/>
          <a:p>
            <a:pPr algn="ctr"/>
            <a:r>
              <a:rPr lang="bg-BG" sz="2800" dirty="0" smtClean="0"/>
              <a:t>Приоритетна ос </a:t>
            </a:r>
            <a:r>
              <a:rPr lang="en-US" sz="2800" dirty="0" smtClean="0"/>
              <a:t>2</a:t>
            </a:r>
            <a:r>
              <a:rPr lang="bg-BG" sz="2800" dirty="0" smtClean="0"/>
              <a:t> Индикатори</a:t>
            </a:r>
            <a:endParaRPr lang="bg-BG" sz="28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47318365"/>
              </p:ext>
            </p:extLst>
          </p:nvPr>
        </p:nvGraphicFramePr>
        <p:xfrm>
          <a:off x="184729" y="1821511"/>
          <a:ext cx="11731654" cy="498883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2878"/>
                <a:gridCol w="1019160"/>
                <a:gridCol w="6584663"/>
                <a:gridCol w="1653702"/>
                <a:gridCol w="1741251"/>
              </a:tblGrid>
              <a:tr h="464489">
                <a:tc>
                  <a:txBody>
                    <a:bodyPr/>
                    <a:lstStyle/>
                    <a:p>
                      <a:r>
                        <a:rPr lang="bg-BG" sz="1600" dirty="0" smtClean="0"/>
                        <a:t>ИП</a:t>
                      </a:r>
                      <a:endParaRPr lang="bg-BG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ID</a:t>
                      </a:r>
                      <a:endParaRPr lang="bg-BG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600" dirty="0" smtClean="0"/>
                        <a:t>Индикатор</a:t>
                      </a:r>
                      <a:endParaRPr lang="bg-BG" sz="1600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bg-BG" sz="1600" dirty="0" smtClean="0"/>
                        <a:t>Базова стойност</a:t>
                      </a:r>
                      <a:endParaRPr lang="bg-BG" sz="1600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bg-BG" sz="1600" dirty="0" smtClean="0"/>
                        <a:t>Целева стойност</a:t>
                      </a:r>
                      <a:endParaRPr lang="bg-BG" sz="1600" dirty="0"/>
                    </a:p>
                  </a:txBody>
                  <a:tcPr/>
                </a:tc>
              </a:tr>
              <a:tr h="1058670">
                <a:tc>
                  <a:txBody>
                    <a:bodyPr/>
                    <a:lstStyle/>
                    <a:p>
                      <a:r>
                        <a:rPr lang="bg-BG" sz="1600" strike="sngStrike" baseline="0" dirty="0" smtClean="0"/>
                        <a:t>10</a:t>
                      </a:r>
                      <a:r>
                        <a:rPr lang="en-US" sz="1600" strike="sngStrike" baseline="0" dirty="0" smtClean="0"/>
                        <a:t>I</a:t>
                      </a:r>
                      <a:endParaRPr lang="bg-BG" sz="1600" strike="sngStrike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600" strike="sngStrike" baseline="0" dirty="0" smtClean="0"/>
                        <a:t>Р2121</a:t>
                      </a:r>
                      <a:endParaRPr lang="bg-BG" sz="1600" strike="sngStrike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strike="sngStrike" dirty="0" err="1" smtClean="0"/>
                        <a:t>Намаление</a:t>
                      </a:r>
                      <a:r>
                        <a:rPr lang="ru-RU" sz="1600" strike="sngStrike" dirty="0" smtClean="0"/>
                        <a:t> на дела на Преждевременно </a:t>
                      </a:r>
                      <a:r>
                        <a:rPr lang="ru-RU" sz="1600" strike="sngStrike" dirty="0" err="1" smtClean="0"/>
                        <a:t>напусналите</a:t>
                      </a:r>
                      <a:r>
                        <a:rPr lang="ru-RU" sz="1600" strike="sngStrike" dirty="0" smtClean="0"/>
                        <a:t> училище (ПНУ) от </a:t>
                      </a:r>
                      <a:r>
                        <a:rPr lang="ru-RU" sz="1600" strike="sngStrike" dirty="0" err="1" smtClean="0"/>
                        <a:t>лицата</a:t>
                      </a:r>
                      <a:r>
                        <a:rPr lang="ru-RU" sz="1600" strike="sngStrike" dirty="0" smtClean="0"/>
                        <a:t> на </a:t>
                      </a:r>
                      <a:r>
                        <a:rPr lang="ru-RU" sz="1600" strike="sngStrike" dirty="0" err="1" smtClean="0"/>
                        <a:t>възраст</a:t>
                      </a:r>
                      <a:r>
                        <a:rPr lang="ru-RU" sz="1600" strike="sngStrike" dirty="0" smtClean="0"/>
                        <a:t> между 18 и 24 г., </a:t>
                      </a:r>
                      <a:r>
                        <a:rPr lang="ru-RU" sz="1600" strike="sngStrike" dirty="0" err="1" smtClean="0"/>
                        <a:t>включени</a:t>
                      </a:r>
                      <a:r>
                        <a:rPr lang="ru-RU" sz="1600" strike="sngStrike" dirty="0" smtClean="0"/>
                        <a:t> в </a:t>
                      </a:r>
                      <a:r>
                        <a:rPr lang="ru-RU" sz="1600" strike="sngStrike" dirty="0" err="1" smtClean="0"/>
                        <a:t>дейности</a:t>
                      </a:r>
                      <a:r>
                        <a:rPr lang="ru-RU" sz="1600" strike="sngStrike" dirty="0" smtClean="0"/>
                        <a:t> по ОП“ </a:t>
                      </a:r>
                      <a:endParaRPr lang="bg-BG" sz="1600" strike="sngStrike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bg-BG" sz="1600" strike="sngStrike" dirty="0" smtClean="0"/>
                        <a:t>12,5%</a:t>
                      </a:r>
                      <a:endParaRPr lang="bg-BG" sz="1600" strike="sngStrike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strike="sngStrike" dirty="0" smtClean="0"/>
                        <a:t> 11%</a:t>
                      </a:r>
                      <a:endParaRPr lang="bg-BG" sz="1600" strike="sngStrike" dirty="0"/>
                    </a:p>
                  </a:txBody>
                  <a:tcPr/>
                </a:tc>
              </a:tr>
              <a:tr h="741069">
                <a:tc>
                  <a:txBody>
                    <a:bodyPr/>
                    <a:lstStyle/>
                    <a:p>
                      <a:r>
                        <a:rPr lang="en-US" sz="1600" strike="sngStrike" baseline="0" dirty="0" smtClean="0"/>
                        <a:t>10I</a:t>
                      </a:r>
                      <a:endParaRPr lang="bg-BG" sz="1600" strike="sngStrike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600" strike="sngStrike" baseline="0" dirty="0" smtClean="0"/>
                        <a:t>Р2122</a:t>
                      </a:r>
                      <a:endParaRPr lang="bg-BG" sz="1600" strike="sngStrike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strike="sngStrike" dirty="0" err="1" smtClean="0"/>
                        <a:t>Групов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нетен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коефициент</a:t>
                      </a:r>
                      <a:r>
                        <a:rPr lang="ru-RU" sz="1600" strike="sngStrike" dirty="0" smtClean="0"/>
                        <a:t> на </a:t>
                      </a:r>
                      <a:r>
                        <a:rPr lang="ru-RU" sz="1600" strike="sngStrike" dirty="0" err="1" smtClean="0"/>
                        <a:t>записване</a:t>
                      </a:r>
                      <a:r>
                        <a:rPr lang="ru-RU" sz="1600" strike="sngStrike" dirty="0" smtClean="0"/>
                        <a:t> в </a:t>
                      </a:r>
                      <a:r>
                        <a:rPr lang="ru-RU" sz="1600" strike="sngStrike" dirty="0" err="1" smtClean="0"/>
                        <a:t>отделните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етапи</a:t>
                      </a:r>
                      <a:r>
                        <a:rPr lang="ru-RU" sz="1600" strike="sngStrike" dirty="0" smtClean="0"/>
                        <a:t> на образование – </a:t>
                      </a:r>
                      <a:r>
                        <a:rPr lang="ru-RU" sz="1600" strike="sngStrike" dirty="0" err="1" smtClean="0"/>
                        <a:t>начален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етап</a:t>
                      </a:r>
                      <a:endParaRPr lang="bg-BG" sz="1600" strike="sngStrike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bg-BG" sz="1600" strike="sngStrike" dirty="0" smtClean="0"/>
                        <a:t>95,50%</a:t>
                      </a:r>
                      <a:endParaRPr lang="bg-BG" sz="1600" strike="sngStrike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strike="sngStrike" dirty="0" smtClean="0"/>
                        <a:t>98%</a:t>
                      </a:r>
                      <a:endParaRPr lang="bg-BG" sz="1600" strike="sngStrike" dirty="0"/>
                    </a:p>
                  </a:txBody>
                  <a:tcPr/>
                </a:tc>
              </a:tr>
              <a:tr h="741069">
                <a:tc>
                  <a:txBody>
                    <a:bodyPr/>
                    <a:lstStyle/>
                    <a:p>
                      <a:r>
                        <a:rPr lang="en-US" sz="1600" strike="sngStrike" baseline="0" dirty="0" smtClean="0"/>
                        <a:t>10I</a:t>
                      </a:r>
                      <a:endParaRPr lang="bg-BG" sz="1600" strike="sngStrike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600" strike="sngStrike" baseline="0" dirty="0" smtClean="0"/>
                        <a:t>Р2123</a:t>
                      </a:r>
                      <a:endParaRPr lang="bg-BG" sz="1600" strike="sngStrike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strike="sngStrike" dirty="0" err="1" smtClean="0"/>
                        <a:t>Групов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нетен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коефициент</a:t>
                      </a:r>
                      <a:r>
                        <a:rPr lang="ru-RU" sz="1600" strike="sngStrike" dirty="0" smtClean="0"/>
                        <a:t> на </a:t>
                      </a:r>
                      <a:r>
                        <a:rPr lang="ru-RU" sz="1600" strike="sngStrike" dirty="0" err="1" smtClean="0"/>
                        <a:t>записване</a:t>
                      </a:r>
                      <a:r>
                        <a:rPr lang="ru-RU" sz="1600" strike="sngStrike" dirty="0" smtClean="0"/>
                        <a:t> в </a:t>
                      </a:r>
                      <a:r>
                        <a:rPr lang="ru-RU" sz="1600" strike="sngStrike" dirty="0" err="1" smtClean="0"/>
                        <a:t>отделните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етапи</a:t>
                      </a:r>
                      <a:r>
                        <a:rPr lang="ru-RU" sz="1600" strike="sngStrike" dirty="0" smtClean="0"/>
                        <a:t> на образование </a:t>
                      </a:r>
                      <a:r>
                        <a:rPr lang="ru-RU" sz="1600" strike="sngStrike" dirty="0" err="1" smtClean="0"/>
                        <a:t>прогимназиален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етап</a:t>
                      </a:r>
                      <a:endParaRPr lang="bg-BG" sz="1600" strike="sngStrike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bg-BG" sz="1600" strike="sngStrike" dirty="0" smtClean="0"/>
                        <a:t>79,70%</a:t>
                      </a:r>
                      <a:endParaRPr lang="bg-BG" sz="1600" strike="sngStrike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strike="sngStrike" dirty="0" smtClean="0"/>
                        <a:t>84%</a:t>
                      </a:r>
                      <a:endParaRPr lang="bg-BG" sz="1600" strike="sngStrike" dirty="0"/>
                    </a:p>
                  </a:txBody>
                  <a:tcPr/>
                </a:tc>
              </a:tr>
              <a:tr h="741069">
                <a:tc>
                  <a:txBody>
                    <a:bodyPr/>
                    <a:lstStyle/>
                    <a:p>
                      <a:r>
                        <a:rPr lang="en-US" sz="1600" strike="sngStrike" baseline="0" dirty="0" smtClean="0"/>
                        <a:t>10I</a:t>
                      </a:r>
                      <a:endParaRPr lang="bg-BG" sz="1600" strike="sngStrike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z="1600" strike="sngStrike" baseline="0" dirty="0" smtClean="0"/>
                        <a:t>Р2124</a:t>
                      </a:r>
                      <a:endParaRPr lang="bg-BG" sz="1600" strike="sngStrike" baseline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600" strike="sngStrike" dirty="0" err="1" smtClean="0"/>
                        <a:t>Групов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нетен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коефициент</a:t>
                      </a:r>
                      <a:r>
                        <a:rPr lang="ru-RU" sz="1600" strike="sngStrike" dirty="0" smtClean="0"/>
                        <a:t> на </a:t>
                      </a:r>
                      <a:r>
                        <a:rPr lang="ru-RU" sz="1600" strike="sngStrike" dirty="0" err="1" smtClean="0"/>
                        <a:t>записване</a:t>
                      </a:r>
                      <a:r>
                        <a:rPr lang="ru-RU" sz="1600" strike="sngStrike" dirty="0" smtClean="0"/>
                        <a:t> в </a:t>
                      </a:r>
                      <a:r>
                        <a:rPr lang="ru-RU" sz="1600" strike="sngStrike" dirty="0" err="1" smtClean="0"/>
                        <a:t>отделните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етапи</a:t>
                      </a:r>
                      <a:r>
                        <a:rPr lang="ru-RU" sz="1600" strike="sngStrike" dirty="0" smtClean="0"/>
                        <a:t> на образование - </a:t>
                      </a:r>
                      <a:r>
                        <a:rPr lang="ru-RU" sz="1600" strike="sngStrike" dirty="0" err="1" smtClean="0"/>
                        <a:t>гимназиален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етап</a:t>
                      </a:r>
                      <a:endParaRPr lang="bg-BG" sz="1600" strike="sngStrike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bg-BG" sz="1600" strike="sngStrike" dirty="0" smtClean="0"/>
                        <a:t>83,%</a:t>
                      </a:r>
                      <a:endParaRPr lang="bg-BG" sz="1600" strike="sngStrike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strike="sngStrike" dirty="0" smtClean="0"/>
                        <a:t>85%</a:t>
                      </a:r>
                      <a:endParaRPr lang="bg-BG" sz="1600" strike="sngStrike" dirty="0"/>
                    </a:p>
                  </a:txBody>
                  <a:tcPr/>
                </a:tc>
              </a:tr>
              <a:tr h="663347">
                <a:tc>
                  <a:txBody>
                    <a:bodyPr/>
                    <a:lstStyle/>
                    <a:p>
                      <a:r>
                        <a:rPr lang="en-US" sz="1600" strike="sngStrike" baseline="0" dirty="0" smtClean="0"/>
                        <a:t>10I</a:t>
                      </a:r>
                      <a:endParaRPr lang="bg-BG" sz="1600" strike="sngStrike" baseline="0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z="1600" strike="sngStrike" baseline="0" dirty="0" smtClean="0"/>
                        <a:t>Р2125</a:t>
                      </a:r>
                      <a:endParaRPr lang="bg-BG" sz="1600" strike="sngStrike" baseline="0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strike="sngStrike" dirty="0" err="1" smtClean="0"/>
                        <a:t>Групов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нетен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коефициент</a:t>
                      </a:r>
                      <a:r>
                        <a:rPr lang="ru-RU" sz="1600" strike="sngStrike" dirty="0" smtClean="0"/>
                        <a:t> на </a:t>
                      </a:r>
                      <a:r>
                        <a:rPr lang="ru-RU" sz="1600" strike="sngStrike" dirty="0" err="1" smtClean="0"/>
                        <a:t>записване</a:t>
                      </a:r>
                      <a:r>
                        <a:rPr lang="ru-RU" sz="1600" strike="sngStrike" dirty="0" smtClean="0"/>
                        <a:t> в </a:t>
                      </a:r>
                      <a:r>
                        <a:rPr lang="ru-RU" sz="1600" strike="sngStrike" dirty="0" err="1" smtClean="0"/>
                        <a:t>отделните</a:t>
                      </a:r>
                      <a:r>
                        <a:rPr lang="ru-RU" sz="1600" strike="sngStrike" dirty="0" smtClean="0"/>
                        <a:t> </a:t>
                      </a:r>
                      <a:r>
                        <a:rPr lang="ru-RU" sz="1600" strike="sngStrike" dirty="0" err="1" smtClean="0"/>
                        <a:t>етапи</a:t>
                      </a:r>
                      <a:r>
                        <a:rPr lang="ru-RU" sz="1600" strike="sngStrike" dirty="0" smtClean="0"/>
                        <a:t> на образование - </a:t>
                      </a:r>
                      <a:r>
                        <a:rPr lang="ru-RU" sz="1600" strike="sngStrike" dirty="0" err="1" smtClean="0"/>
                        <a:t>професионално</a:t>
                      </a:r>
                      <a:r>
                        <a:rPr lang="ru-RU" sz="1600" strike="sngStrike" dirty="0" smtClean="0"/>
                        <a:t> обучение</a:t>
                      </a:r>
                      <a:endParaRPr lang="bg-BG" sz="1600" strike="sngStrike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z="1600" strike="sngStrike" dirty="0" smtClean="0"/>
                        <a:t>0,3%</a:t>
                      </a:r>
                      <a:endParaRPr lang="bg-BG" sz="1600" strike="sngStrike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strike="sngStrike" dirty="0" smtClean="0"/>
                        <a:t>0,5%</a:t>
                      </a:r>
                      <a:endParaRPr lang="bg-BG" sz="1600" strike="sngStrike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0">
                <a:tc>
                  <a:txBody>
                    <a:bodyPr/>
                    <a:lstStyle/>
                    <a:p>
                      <a:r>
                        <a:rPr lang="bg-BG" sz="1600" b="1" dirty="0" smtClean="0"/>
                        <a:t>10</a:t>
                      </a:r>
                      <a:r>
                        <a:rPr lang="en-US" sz="1600" b="1" dirty="0" smtClean="0"/>
                        <a:t>I</a:t>
                      </a:r>
                      <a:endParaRPr lang="bg-BG" sz="1600" b="1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z="1600" b="1" dirty="0" smtClean="0"/>
                        <a:t>Р2121</a:t>
                      </a:r>
                      <a:endParaRPr lang="bg-BG" sz="1600" b="1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b="1" dirty="0" smtClean="0"/>
                        <a:t>Относителен </a:t>
                      </a:r>
                      <a:r>
                        <a:rPr lang="ru-RU" sz="1600" b="1" dirty="0" err="1" smtClean="0"/>
                        <a:t>дял</a:t>
                      </a:r>
                      <a:r>
                        <a:rPr lang="ru-RU" sz="1600" b="1" dirty="0" smtClean="0"/>
                        <a:t> на </a:t>
                      </a:r>
                      <a:r>
                        <a:rPr lang="ru-RU" sz="1600" b="1" dirty="0" err="1" smtClean="0"/>
                        <a:t>учениците</a:t>
                      </a:r>
                      <a:r>
                        <a:rPr lang="ru-RU" sz="1600" b="1" dirty="0" smtClean="0"/>
                        <a:t> </a:t>
                      </a:r>
                      <a:r>
                        <a:rPr lang="ru-RU" sz="1600" b="1" dirty="0" err="1" smtClean="0"/>
                        <a:t>напуснали</a:t>
                      </a:r>
                      <a:r>
                        <a:rPr lang="ru-RU" sz="1600" b="1" dirty="0" smtClean="0"/>
                        <a:t> по </a:t>
                      </a:r>
                      <a:r>
                        <a:rPr lang="ru-RU" sz="1600" b="1" dirty="0" err="1" smtClean="0"/>
                        <a:t>необективни</a:t>
                      </a:r>
                      <a:r>
                        <a:rPr lang="ru-RU" sz="1600" b="1" dirty="0" smtClean="0"/>
                        <a:t> причини </a:t>
                      </a:r>
                      <a:r>
                        <a:rPr lang="ru-RU" sz="1600" b="1" dirty="0" err="1" smtClean="0"/>
                        <a:t>формалното</a:t>
                      </a:r>
                      <a:r>
                        <a:rPr lang="ru-RU" sz="1600" b="1" dirty="0" smtClean="0"/>
                        <a:t> образование от </a:t>
                      </a:r>
                      <a:r>
                        <a:rPr lang="ru-RU" sz="1600" b="1" dirty="0" err="1" smtClean="0"/>
                        <a:t>общия</a:t>
                      </a:r>
                      <a:r>
                        <a:rPr lang="ru-RU" sz="1600" b="1" dirty="0" smtClean="0"/>
                        <a:t> </a:t>
                      </a:r>
                      <a:r>
                        <a:rPr lang="ru-RU" sz="1600" b="1" dirty="0" err="1" smtClean="0"/>
                        <a:t>брой</a:t>
                      </a:r>
                      <a:r>
                        <a:rPr lang="ru-RU" sz="1600" b="1" dirty="0" smtClean="0"/>
                        <a:t> </a:t>
                      </a:r>
                      <a:r>
                        <a:rPr lang="ru-RU" sz="1600" b="1" dirty="0" err="1" smtClean="0"/>
                        <a:t>ученици</a:t>
                      </a:r>
                      <a:endParaRPr lang="bg-BG" sz="1600" b="1" dirty="0"/>
                    </a:p>
                  </a:txBody>
                  <a:tcPr>
                    <a:lnR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z="1600" b="1" dirty="0" smtClean="0"/>
                        <a:t>1,65%</a:t>
                      </a:r>
                      <a:endParaRPr lang="bg-BG" sz="1600" b="1" dirty="0"/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z="16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1,43%</a:t>
                      </a:r>
                      <a:endParaRPr lang="bg-BG" sz="1600" b="1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68035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5671" y="441169"/>
            <a:ext cx="10373779" cy="1267691"/>
          </a:xfrm>
        </p:spPr>
        <p:txBody>
          <a:bodyPr>
            <a:noAutofit/>
          </a:bodyPr>
          <a:lstStyle/>
          <a:p>
            <a:pPr algn="ctr"/>
            <a:r>
              <a:rPr lang="bg-BG" sz="2800" dirty="0" smtClean="0"/>
              <a:t>Приоритетна ос </a:t>
            </a:r>
            <a:r>
              <a:rPr lang="en-US" sz="2800" dirty="0" smtClean="0"/>
              <a:t>2</a:t>
            </a:r>
            <a:r>
              <a:rPr lang="bg-BG" sz="2800" dirty="0" smtClean="0"/>
              <a:t> Индикатори</a:t>
            </a:r>
            <a:endParaRPr lang="bg-BG" sz="28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3125538"/>
              </p:ext>
            </p:extLst>
          </p:nvPr>
        </p:nvGraphicFramePr>
        <p:xfrm>
          <a:off x="440301" y="2001483"/>
          <a:ext cx="11249890" cy="42631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02782"/>
                <a:gridCol w="1668211"/>
                <a:gridCol w="7052553"/>
                <a:gridCol w="1826344"/>
              </a:tblGrid>
              <a:tr h="449266">
                <a:tc>
                  <a:txBody>
                    <a:bodyPr/>
                    <a:lstStyle/>
                    <a:p>
                      <a:r>
                        <a:rPr lang="bg-BG" dirty="0" smtClean="0"/>
                        <a:t>ИП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ID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Индикатор</a:t>
                      </a:r>
                      <a:endParaRPr lang="bg-BG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Целева стойност</a:t>
                      </a:r>
                      <a:endParaRPr lang="bg-BG" dirty="0"/>
                    </a:p>
                  </a:txBody>
                  <a:tcPr/>
                </a:tc>
              </a:tr>
              <a:tr h="785207">
                <a:tc>
                  <a:txBody>
                    <a:bodyPr/>
                    <a:lstStyle/>
                    <a:p>
                      <a:r>
                        <a:rPr lang="bg-BG" strike="sngStrike" baseline="0" dirty="0" smtClean="0"/>
                        <a:t>10</a:t>
                      </a:r>
                      <a:r>
                        <a:rPr lang="en-US" strike="sngStrike" baseline="0" dirty="0" smtClean="0"/>
                        <a:t>III</a:t>
                      </a:r>
                      <a:endParaRPr lang="bg-BG" strike="sngStrike" baseline="0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trike="sngStrike" baseline="0" dirty="0" smtClean="0"/>
                        <a:t>2</a:t>
                      </a:r>
                      <a:r>
                        <a:rPr lang="en-US" strike="sngStrike" baseline="0" dirty="0" smtClean="0"/>
                        <a:t>3</a:t>
                      </a:r>
                      <a:r>
                        <a:rPr lang="bg-BG" strike="sngStrike" baseline="0" dirty="0" smtClean="0"/>
                        <a:t>2</a:t>
                      </a:r>
                      <a:r>
                        <a:rPr lang="en-US" strike="sngStrike" baseline="0" dirty="0" smtClean="0"/>
                        <a:t>3</a:t>
                      </a:r>
                      <a:endParaRPr lang="bg-BG" strike="sngStrike" baseline="0" dirty="0" smtClean="0"/>
                    </a:p>
                    <a:p>
                      <a:r>
                        <a:rPr lang="bg-BG" strike="sngStrike" baseline="0" dirty="0" smtClean="0"/>
                        <a:t>изпълнение</a:t>
                      </a:r>
                      <a:endParaRPr lang="bg-BG" strike="sngStrike" baseline="0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trike="sngStrike" dirty="0" smtClean="0"/>
                        <a:t>„Лица, </a:t>
                      </a:r>
                      <a:r>
                        <a:rPr lang="ru-RU" strike="sngStrike" dirty="0" err="1" smtClean="0"/>
                        <a:t>желаещи</a:t>
                      </a:r>
                      <a:r>
                        <a:rPr lang="ru-RU" strike="sngStrike" dirty="0" smtClean="0"/>
                        <a:t> да </a:t>
                      </a:r>
                      <a:r>
                        <a:rPr lang="ru-RU" strike="sngStrike" dirty="0" err="1" smtClean="0"/>
                        <a:t>валидират</a:t>
                      </a:r>
                      <a:r>
                        <a:rPr lang="ru-RU" strike="sngStrike" dirty="0" smtClean="0"/>
                        <a:t> знания, умения и компетентности“</a:t>
                      </a:r>
                      <a:endParaRPr lang="bg-BG" strike="sngStrike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trike="sngStrike" dirty="0" smtClean="0"/>
                        <a:t>3</a:t>
                      </a:r>
                      <a:r>
                        <a:rPr lang="en-US" strike="sngStrike" baseline="0" dirty="0" smtClean="0"/>
                        <a:t> 000</a:t>
                      </a:r>
                      <a:endParaRPr lang="bg-BG" strike="sngStrike" dirty="0"/>
                    </a:p>
                  </a:txBody>
                  <a:tcPr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5207">
                <a:tc>
                  <a:txBody>
                    <a:bodyPr/>
                    <a:lstStyle/>
                    <a:p>
                      <a:r>
                        <a:rPr lang="en-US" strike="sngStrike" baseline="0" dirty="0" smtClean="0"/>
                        <a:t>10III</a:t>
                      </a:r>
                      <a:endParaRPr lang="bg-BG" strike="sngStrike" baseline="0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trike="sngStrike" baseline="0" dirty="0" smtClean="0"/>
                        <a:t>Р2322</a:t>
                      </a:r>
                      <a:endParaRPr lang="en-US" strike="sngStrike" baseline="0" dirty="0" smtClean="0"/>
                    </a:p>
                    <a:p>
                      <a:r>
                        <a:rPr lang="bg-BG" strike="sngStrike" baseline="0" dirty="0" smtClean="0"/>
                        <a:t>резултат</a:t>
                      </a:r>
                      <a:endParaRPr lang="bg-BG" strike="sngStrike" baseline="0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trike="sngStrike" dirty="0" err="1" smtClean="0"/>
                        <a:t>Дял</a:t>
                      </a:r>
                      <a:r>
                        <a:rPr lang="ru-RU" strike="sngStrike" dirty="0" smtClean="0"/>
                        <a:t> на </a:t>
                      </a:r>
                      <a:r>
                        <a:rPr lang="ru-RU" strike="sngStrike" dirty="0" err="1" smtClean="0"/>
                        <a:t>лицата</a:t>
                      </a:r>
                      <a:r>
                        <a:rPr lang="ru-RU" strike="sngStrike" dirty="0" smtClean="0"/>
                        <a:t>, от </a:t>
                      </a:r>
                      <a:r>
                        <a:rPr lang="ru-RU" strike="sngStrike" dirty="0" err="1" smtClean="0"/>
                        <a:t>включените</a:t>
                      </a:r>
                      <a:r>
                        <a:rPr lang="ru-RU" strike="sngStrike" dirty="0" smtClean="0"/>
                        <a:t> в </a:t>
                      </a:r>
                      <a:r>
                        <a:rPr lang="ru-RU" strike="sngStrike" dirty="0" err="1" smtClean="0"/>
                        <a:t>дейности</a:t>
                      </a:r>
                      <a:r>
                        <a:rPr lang="ru-RU" strike="sngStrike" dirty="0" smtClean="0"/>
                        <a:t> по ОП, </a:t>
                      </a:r>
                      <a:r>
                        <a:rPr lang="ru-RU" strike="sngStrike" dirty="0" err="1" smtClean="0"/>
                        <a:t>валидирали</a:t>
                      </a:r>
                      <a:r>
                        <a:rPr lang="ru-RU" strike="sngStrike" dirty="0" smtClean="0"/>
                        <a:t> знания, умения и компетентности</a:t>
                      </a:r>
                      <a:endParaRPr lang="bg-BG" strike="sngStrike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/>
                        <a:t>65%</a:t>
                      </a:r>
                      <a:endParaRPr lang="bg-BG" strike="sngStrike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58242">
                <a:tc>
                  <a:txBody>
                    <a:bodyPr/>
                    <a:lstStyle/>
                    <a:p>
                      <a:r>
                        <a:rPr lang="bg-BG" dirty="0" smtClean="0"/>
                        <a:t>10</a:t>
                      </a:r>
                      <a:r>
                        <a:rPr lang="en-US" dirty="0" smtClean="0"/>
                        <a:t>IV</a:t>
                      </a:r>
                      <a:endParaRPr lang="bg-BG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bg-BG" dirty="0" smtClean="0"/>
                        <a:t>Р</a:t>
                      </a:r>
                      <a:r>
                        <a:rPr lang="en-US" dirty="0" smtClean="0"/>
                        <a:t>2411</a:t>
                      </a:r>
                      <a:endParaRPr lang="bg-BG" dirty="0" smtClean="0"/>
                    </a:p>
                    <a:p>
                      <a:r>
                        <a:rPr lang="bg-BG" dirty="0" smtClean="0"/>
                        <a:t>резултат</a:t>
                      </a:r>
                      <a:endParaRPr lang="bg-BG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trike="noStrike" dirty="0" err="1" smtClean="0"/>
                        <a:t>Дял</a:t>
                      </a:r>
                      <a:r>
                        <a:rPr lang="ru-RU" strike="noStrike" dirty="0" smtClean="0"/>
                        <a:t> на </a:t>
                      </a:r>
                      <a:r>
                        <a:rPr lang="ru-RU" strike="noStrike" dirty="0" err="1" smtClean="0"/>
                        <a:t>учениците</a:t>
                      </a:r>
                      <a:r>
                        <a:rPr lang="ru-RU" strike="noStrike" dirty="0" smtClean="0"/>
                        <a:t> в </a:t>
                      </a:r>
                      <a:r>
                        <a:rPr lang="ru-RU" strike="noStrike" dirty="0" err="1" smtClean="0"/>
                        <a:t>гимназиален</a:t>
                      </a:r>
                      <a:r>
                        <a:rPr lang="ru-RU" strike="noStrike" dirty="0" smtClean="0"/>
                        <a:t> </a:t>
                      </a:r>
                      <a:r>
                        <a:rPr lang="ru-RU" strike="noStrike" dirty="0" err="1" smtClean="0"/>
                        <a:t>етап</a:t>
                      </a:r>
                      <a:r>
                        <a:rPr lang="ru-RU" strike="noStrike" dirty="0" smtClean="0"/>
                        <a:t>, </a:t>
                      </a:r>
                      <a:r>
                        <a:rPr lang="ru-RU" strike="noStrike" dirty="0" err="1" smtClean="0"/>
                        <a:t>обучаващи</a:t>
                      </a:r>
                      <a:r>
                        <a:rPr lang="ru-RU" strike="noStrike" dirty="0" smtClean="0"/>
                        <a:t> се в </a:t>
                      </a:r>
                      <a:r>
                        <a:rPr lang="ru-RU" strike="noStrike" dirty="0" err="1" smtClean="0"/>
                        <a:t>професионални</a:t>
                      </a:r>
                      <a:r>
                        <a:rPr lang="ru-RU" strike="noStrike" dirty="0" smtClean="0"/>
                        <a:t> гимназии  </a:t>
                      </a:r>
                      <a:r>
                        <a:rPr lang="ru-RU" strike="noStrike" dirty="0" smtClean="0">
                          <a:solidFill>
                            <a:srgbClr val="FF0000"/>
                          </a:solidFill>
                        </a:rPr>
                        <a:t>и </a:t>
                      </a:r>
                      <a:r>
                        <a:rPr lang="ru-RU" strike="noStrike" dirty="0" err="1" smtClean="0">
                          <a:solidFill>
                            <a:srgbClr val="FF0000"/>
                          </a:solidFill>
                        </a:rPr>
                        <a:t>паралелки</a:t>
                      </a:r>
                      <a:r>
                        <a:rPr lang="ru-RU" strike="noStrike" dirty="0" smtClean="0">
                          <a:solidFill>
                            <a:srgbClr val="FF0000"/>
                          </a:solidFill>
                        </a:rPr>
                        <a:t>, 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от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включените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в </a:t>
                      </a:r>
                      <a:r>
                        <a:rPr lang="ru-RU" strike="sngStrike" dirty="0" err="1" smtClean="0">
                          <a:solidFill>
                            <a:srgbClr val="FF0000"/>
                          </a:solidFill>
                        </a:rPr>
                        <a:t>дейности</a:t>
                      </a:r>
                      <a:r>
                        <a:rPr lang="ru-RU" strike="sngStrike" dirty="0" smtClean="0">
                          <a:solidFill>
                            <a:srgbClr val="FF0000"/>
                          </a:solidFill>
                        </a:rPr>
                        <a:t> по ОП</a:t>
                      </a:r>
                      <a:endParaRPr lang="bg-BG" strike="sngStrike" dirty="0" smtClean="0">
                        <a:solidFill>
                          <a:srgbClr val="FF0000"/>
                        </a:solidFill>
                      </a:endParaRPr>
                    </a:p>
                    <a:p>
                      <a:endParaRPr lang="bg-BG" strike="sngStrike" dirty="0"/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bg-BG" strike="sngStrike" baseline="0" dirty="0" smtClean="0">
                          <a:solidFill>
                            <a:srgbClr val="FF0000"/>
                          </a:solidFill>
                        </a:rPr>
                        <a:t>51,50</a:t>
                      </a:r>
                    </a:p>
                    <a:p>
                      <a:r>
                        <a:rPr lang="bg-BG" sz="1800" strike="noStrike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53,0%</a:t>
                      </a:r>
                      <a:endParaRPr lang="bg-BG" sz="1800" strike="noStrike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T w="12700" cap="flat" cmpd="sng" algn="ctr">
                      <a:solidFill>
                        <a:schemeClr val="bg1"/>
                      </a:solidFill>
                      <a:prstDash val="sysDashDotDot"/>
                      <a:round/>
                      <a:headEnd type="none" w="med" len="med"/>
                      <a:tailEnd type="none" w="med" len="med"/>
                    </a:lnT>
                    <a:solidFill>
                      <a:srgbClr val="D0D3E3"/>
                    </a:solidFill>
                  </a:tcPr>
                </a:tc>
              </a:tr>
              <a:tr h="785207">
                <a:tc>
                  <a:txBody>
                    <a:bodyPr/>
                    <a:lstStyle/>
                    <a:p>
                      <a:r>
                        <a:rPr lang="en-US" strike="sngStrike" dirty="0" smtClean="0"/>
                        <a:t>10IV</a:t>
                      </a:r>
                      <a:endParaRPr lang="bg-BG" strike="sngStri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/>
                        <a:t>Р2421</a:t>
                      </a:r>
                    </a:p>
                    <a:p>
                      <a:r>
                        <a:rPr lang="bg-BG" strike="sngStrike" dirty="0" smtClean="0"/>
                        <a:t>резултат</a:t>
                      </a:r>
                      <a:endParaRPr lang="bg-BG" strike="sngStri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trike="sngStrike" dirty="0" err="1" smtClean="0"/>
                        <a:t>Студенти</a:t>
                      </a:r>
                      <a:r>
                        <a:rPr lang="ru-RU" strike="sngStrike" dirty="0" smtClean="0"/>
                        <a:t>, </a:t>
                      </a:r>
                      <a:r>
                        <a:rPr lang="ru-RU" strike="sngStrike" dirty="0" err="1" smtClean="0"/>
                        <a:t>обучаващи</a:t>
                      </a:r>
                      <a:r>
                        <a:rPr lang="ru-RU" strike="sngStrike" dirty="0" smtClean="0"/>
                        <a:t> се в технически</a:t>
                      </a:r>
                      <a:r>
                        <a:rPr lang="ru-RU" strike="sngStrike" baseline="0" dirty="0" smtClean="0"/>
                        <a:t> </a:t>
                      </a:r>
                      <a:r>
                        <a:rPr lang="ru-RU" strike="sngStrike" dirty="0" err="1" smtClean="0"/>
                        <a:t>специалности</a:t>
                      </a:r>
                      <a:r>
                        <a:rPr lang="ru-RU" strike="sngStrike" dirty="0" smtClean="0"/>
                        <a:t> от </a:t>
                      </a:r>
                      <a:r>
                        <a:rPr lang="ru-RU" strike="sngStrike" dirty="0" err="1" smtClean="0"/>
                        <a:t>включените</a:t>
                      </a:r>
                      <a:r>
                        <a:rPr lang="ru-RU" strike="sngStrike" dirty="0" smtClean="0"/>
                        <a:t> в </a:t>
                      </a:r>
                      <a:r>
                        <a:rPr lang="ru-RU" strike="sngStrike" dirty="0" err="1" smtClean="0"/>
                        <a:t>дейности</a:t>
                      </a:r>
                      <a:r>
                        <a:rPr lang="ru-RU" strike="sngStrike" dirty="0" smtClean="0"/>
                        <a:t> по ОП"</a:t>
                      </a:r>
                      <a:endParaRPr lang="bg-BG" strike="sngStrik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bg-BG" strike="sngStrike" dirty="0" smtClean="0"/>
                        <a:t>25%</a:t>
                      </a:r>
                      <a:endParaRPr lang="bg-BG" strike="sngStrike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8269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98326" y="487352"/>
            <a:ext cx="10373779" cy="1267691"/>
          </a:xfrm>
        </p:spPr>
        <p:txBody>
          <a:bodyPr>
            <a:noAutofit/>
          </a:bodyPr>
          <a:lstStyle/>
          <a:p>
            <a:pPr algn="ctr"/>
            <a:r>
              <a:rPr lang="bg-BG" sz="2800" dirty="0" smtClean="0"/>
              <a:t>Приоритетна ос </a:t>
            </a:r>
            <a:r>
              <a:rPr lang="bg-BG" sz="2800" dirty="0"/>
              <a:t>3</a:t>
            </a:r>
            <a:r>
              <a:rPr lang="bg-BG" sz="2800" dirty="0" smtClean="0"/>
              <a:t> Рамка на изпълнението</a:t>
            </a:r>
            <a:endParaRPr lang="bg-BG" sz="2800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181366751"/>
              </p:ext>
            </p:extLst>
          </p:nvPr>
        </p:nvGraphicFramePr>
        <p:xfrm>
          <a:off x="808038" y="2278063"/>
          <a:ext cx="10398125" cy="36743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69400"/>
                <a:gridCol w="4095345"/>
                <a:gridCol w="1138136"/>
                <a:gridCol w="2015619"/>
                <a:gridCol w="2079625"/>
              </a:tblGrid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US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No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bg-BG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Показател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bg-BG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Мер</a:t>
                      </a:r>
                      <a:r>
                        <a:rPr lang="bg-BG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. </a:t>
                      </a:r>
                      <a:r>
                        <a:rPr lang="bg-BG" sz="18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Един.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bg-BG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2018</a:t>
                      </a:r>
                      <a:endParaRPr lang="en-US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bg-BG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2023</a:t>
                      </a:r>
                      <a:endParaRPr lang="en-US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ФЗ</a:t>
                      </a:r>
                      <a:endParaRPr lang="en-US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Сертифицирани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средства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евро</a:t>
                      </a:r>
                      <a:endParaRPr lang="en-US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16 751 919,6</a:t>
                      </a:r>
                      <a:endParaRPr lang="en-US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b="1" strike="sngStrike" kern="1200" baseline="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122 417 874,00</a:t>
                      </a:r>
                      <a:endParaRPr lang="bg-BG" sz="1800" b="1" strike="sngStrike" baseline="0" dirty="0" smtClean="0">
                        <a:solidFill>
                          <a:srgbClr val="FF0000"/>
                        </a:solidFill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bg-BG" sz="1800" b="1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128 </a:t>
                      </a:r>
                      <a:r>
                        <a:rPr lang="bg-BG" sz="1800" b="1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860 921,00</a:t>
                      </a:r>
                      <a:endParaRPr lang="en-US" sz="1800" b="1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И3111</a:t>
                      </a:r>
                      <a:endParaRPr lang="en-US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Деца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и </a:t>
                      </a: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ученици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със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специални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образователни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потребности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включени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в </a:t>
                      </a: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дейности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, </a:t>
                      </a: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подкрепени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</a:t>
                      </a: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по</a:t>
                      </a:r>
                      <a:r>
                        <a:rPr lang="en-GB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 ИП9i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брой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1500</a:t>
                      </a:r>
                      <a:endParaRPr lang="en-US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2 300,00</a:t>
                      </a:r>
                      <a:endParaRPr lang="en-US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70840"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И3211</a:t>
                      </a:r>
                      <a:endParaRPr lang="en-US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Деца, ученици и младежи от маргинализирани общности (включително роми), участващи в мерки за образователна интеграция и реинтеграция</a:t>
                      </a:r>
                      <a:endParaRPr lang="en-US" sz="180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en-GB" sz="180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брой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15000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Bef>
                          <a:spcPts val="600"/>
                        </a:spcBef>
                        <a:spcAft>
                          <a:spcPts val="600"/>
                        </a:spcAft>
                      </a:pPr>
                      <a:r>
                        <a:rPr lang="pt-PT" sz="18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56 250,00</a:t>
                      </a:r>
                      <a:endParaRPr lang="en-US" sz="180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9954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bg-B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endParaRPr lang="bg-BG" dirty="0" smtClean="0"/>
          </a:p>
          <a:p>
            <a:pPr algn="just"/>
            <a:endParaRPr lang="en-GB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bg-BG" sz="3200" b="1" dirty="0" smtClean="0">
                <a:cs typeface="Times New Roman" panose="02020603050405020304" pitchFamily="18" charset="0"/>
              </a:rPr>
              <a:t>БЛАГОДАРЯ ЗА ВНИМАНИЕТО!</a:t>
            </a:r>
            <a:endParaRPr lang="bg-BG" sz="3200" b="1" dirty="0">
              <a:cs typeface="Times New Roman" panose="02020603050405020304" pitchFamily="18" charset="0"/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81993" y="328517"/>
            <a:ext cx="5821136" cy="5331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8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ИА „Оперативна програма </a:t>
            </a:r>
          </a:p>
          <a:p>
            <a:r>
              <a:rPr lang="ru-RU" dirty="0" smtClean="0">
                <a:solidFill>
                  <a:srgbClr val="146194">
                    <a:lumMod val="50000"/>
                  </a:srgbClr>
                </a:solidFill>
              </a:rPr>
              <a:t>„Наука и образование за интелигентен растеж”</a:t>
            </a:r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013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4852</TotalTime>
  <Words>1183</Words>
  <Application>Microsoft Office PowerPoint</Application>
  <PresentationFormat>Widescreen</PresentationFormat>
  <Paragraphs>320</Paragraphs>
  <Slides>13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Calibri</vt:lpstr>
      <vt:lpstr>Calibri Light</vt:lpstr>
      <vt:lpstr>Times New Roman</vt:lpstr>
      <vt:lpstr>Wingdings</vt:lpstr>
      <vt:lpstr>Retrospect</vt:lpstr>
      <vt:lpstr>Предложения за промяна на Оперативна програма „Наука и образование за интелигентен растеж (2014-2020)“</vt:lpstr>
      <vt:lpstr>Предприети действия за изменение на Програмата</vt:lpstr>
      <vt:lpstr>Промяна на Приоритетна ос 1</vt:lpstr>
      <vt:lpstr>Приоритетна ос 1 Рамка на изпълнението</vt:lpstr>
      <vt:lpstr>Приоритетна ос 1 Индикатори</vt:lpstr>
      <vt:lpstr>Приоритетна ос 1  Специфична цел 3</vt:lpstr>
      <vt:lpstr>Приоритетна ос 1 СЦ 3 Индикатори</vt:lpstr>
      <vt:lpstr>Финансови бюджетни кредити от всеки фонд в лв.</vt:lpstr>
      <vt:lpstr>Приоритетна ос 2 Рамка на изпълнението</vt:lpstr>
      <vt:lpstr>Приоритетна ос 2 Индикатори</vt:lpstr>
      <vt:lpstr>Приоритетна ос 2 Индикатори</vt:lpstr>
      <vt:lpstr>Приоритетна ос 3 Рамка на изпълнението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ИНФОРМАЦИЯ  ЗА ИЗПЪЛНЕНИЕТО НА ОПЕРАТИВНА ПРОГРАМА  „НАУКА И ОБРАЗОВАНИЕ ЗА ИНТЕЛИГЕНТЕН РАСТЕЖ“ 2014-2020 Г.</dc:title>
  <dc:creator>Svetomira G Kaloyanova</dc:creator>
  <cp:lastModifiedBy>KN-OPNOIR</cp:lastModifiedBy>
  <cp:revision>350</cp:revision>
  <cp:lastPrinted>2017-07-22T14:43:57Z</cp:lastPrinted>
  <dcterms:created xsi:type="dcterms:W3CDTF">2016-05-13T12:08:51Z</dcterms:created>
  <dcterms:modified xsi:type="dcterms:W3CDTF">2018-06-29T06:10:47Z</dcterms:modified>
</cp:coreProperties>
</file>