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2"/>
  </p:notesMasterIdLst>
  <p:handoutMasterIdLst>
    <p:handoutMasterId r:id="rId23"/>
  </p:handoutMasterIdLst>
  <p:sldIdLst>
    <p:sldId id="316" r:id="rId2"/>
    <p:sldId id="318" r:id="rId3"/>
    <p:sldId id="319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9" r:id="rId12"/>
    <p:sldId id="350" r:id="rId13"/>
    <p:sldId id="340" r:id="rId14"/>
    <p:sldId id="320" r:id="rId15"/>
    <p:sldId id="321" r:id="rId16"/>
    <p:sldId id="322" r:id="rId17"/>
    <p:sldId id="323" r:id="rId18"/>
    <p:sldId id="328" r:id="rId19"/>
    <p:sldId id="327" r:id="rId20"/>
    <p:sldId id="324" r:id="rId21"/>
  </p:sldIdLst>
  <p:sldSz cx="12192000" cy="6858000"/>
  <p:notesSz cx="7010400" cy="9236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FF00"/>
    <a:srgbClr val="FF0000"/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31" autoAdjust="0"/>
  </p:normalViewPr>
  <p:slideViewPr>
    <p:cSldViewPr snapToGrid="0">
      <p:cViewPr varScale="1">
        <p:scale>
          <a:sx n="106" d="100"/>
          <a:sy n="106" d="100"/>
        </p:scale>
        <p:origin x="67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\\172.27.172.86\sfmop\&#1057;&#1087;&#1088;&#1072;&#1074;&#1082;&#1072;%20&#1079;&#1072;%20&#1085;&#1072;&#1087;&#1088;&#1077;&#1076;&#1098;&#1082;&#1072;%20&#1087;&#1086;%20&#1054;&#1055;%20&#1053;&#1054;&#1048;&#1056;\2018\&#1060;&#1080;&#1085;&#1072;&#1085;&#1089;&#1086;&#1074;&#1086;%20&#1080;&#1079;&#1087;&#1098;&#1083;&#1085;&#1077;&#1085;&#1080;&#1077;\Spravka_progres_OPNOIR_2018_0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2000" b="1"/>
              <a:t>Финансово</a:t>
            </a:r>
            <a:r>
              <a:rPr lang="bg-BG" sz="2000" b="1" baseline="0"/>
              <a:t> изпълнение в млн.лв.</a:t>
            </a:r>
            <a:endParaRPr lang="af-ZA" sz="2000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637270341207349"/>
          <c:y val="0.13244610975771606"/>
          <c:w val="0.85862729658792647"/>
          <c:h val="0.58786505114033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'Обобщена '!$C$5</c:f>
              <c:strCache>
                <c:ptCount val="1"/>
                <c:pt idx="0">
                  <c:v>Одобрен бюджет по ОП НОИР*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-1.3888888888888888E-2"/>
                  <c:y val="3.570938521372639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'Обобщена '!$B$7:$B$10</c:f>
              <c:strCache>
                <c:ptCount val="4"/>
                <c:pt idx="0">
                  <c:v>ОС1</c:v>
                </c:pt>
                <c:pt idx="1">
                  <c:v>ОС2</c:v>
                </c:pt>
                <c:pt idx="2">
                  <c:v>ОС3</c:v>
                </c:pt>
                <c:pt idx="3">
                  <c:v>ОС4</c:v>
                </c:pt>
              </c:strCache>
            </c:strRef>
          </c:cat>
          <c:val>
            <c:numRef>
              <c:f>'Обобщена '!$C$7:$C$10</c:f>
              <c:numCache>
                <c:formatCode>#,##0.00</c:formatCode>
                <c:ptCount val="4"/>
                <c:pt idx="0">
                  <c:v>560.01427273000002</c:v>
                </c:pt>
                <c:pt idx="1">
                  <c:v>504.62834731999999</c:v>
                </c:pt>
                <c:pt idx="2">
                  <c:v>252.03005511000001</c:v>
                </c:pt>
                <c:pt idx="3">
                  <c:v>54.71087266</c:v>
                </c:pt>
              </c:numCache>
            </c:numRef>
          </c:val>
        </c:ser>
        <c:ser>
          <c:idx val="1"/>
          <c:order val="1"/>
          <c:tx>
            <c:strRef>
              <c:f>'Обобщена '!$D$5</c:f>
              <c:strCache>
                <c:ptCount val="1"/>
                <c:pt idx="0">
                  <c:v>БЮДЖЕТ – ОДОБРЕН НА КН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'Обобщена '!$B$7:$B$10</c:f>
              <c:strCache>
                <c:ptCount val="4"/>
                <c:pt idx="0">
                  <c:v>ОС1</c:v>
                </c:pt>
                <c:pt idx="1">
                  <c:v>ОС2</c:v>
                </c:pt>
                <c:pt idx="2">
                  <c:v>ОС3</c:v>
                </c:pt>
                <c:pt idx="3">
                  <c:v>ОС4</c:v>
                </c:pt>
              </c:strCache>
            </c:strRef>
          </c:cat>
          <c:val>
            <c:numRef>
              <c:f>'Обобщена '!$D$7:$D$10</c:f>
              <c:numCache>
                <c:formatCode>#,##0</c:formatCode>
                <c:ptCount val="4"/>
                <c:pt idx="0">
                  <c:v>350</c:v>
                </c:pt>
                <c:pt idx="1">
                  <c:v>278.61099999999999</c:v>
                </c:pt>
                <c:pt idx="2">
                  <c:v>202</c:v>
                </c:pt>
                <c:pt idx="3">
                  <c:v>54.710872080000001</c:v>
                </c:pt>
              </c:numCache>
            </c:numRef>
          </c:val>
        </c:ser>
        <c:ser>
          <c:idx val="2"/>
          <c:order val="2"/>
          <c:tx>
            <c:strRef>
              <c:f>'Обобщена '!$E$5</c:f>
              <c:strCache>
                <c:ptCount val="1"/>
                <c:pt idx="0">
                  <c:v>БЮДЖЕТ – ОБЯВЕНИ ПРОЦЕДУРИ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72222222222222E-2"/>
                  <c:y val="-6.5466449951151149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1666666666666616E-2"/>
                  <c:y val="-3.570938521372835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444444444444434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'Обобщена '!$B$7:$B$10</c:f>
              <c:strCache>
                <c:ptCount val="4"/>
                <c:pt idx="0">
                  <c:v>ОС1</c:v>
                </c:pt>
                <c:pt idx="1">
                  <c:v>ОС2</c:v>
                </c:pt>
                <c:pt idx="2">
                  <c:v>ОС3</c:v>
                </c:pt>
                <c:pt idx="3">
                  <c:v>ОС4</c:v>
                </c:pt>
              </c:strCache>
            </c:strRef>
          </c:cat>
          <c:val>
            <c:numRef>
              <c:f>'Обобщена '!$E$7:$E$10</c:f>
              <c:numCache>
                <c:formatCode>#,##0</c:formatCode>
                <c:ptCount val="4"/>
                <c:pt idx="0">
                  <c:v>350</c:v>
                </c:pt>
                <c:pt idx="1">
                  <c:v>257.61099999999999</c:v>
                </c:pt>
                <c:pt idx="2">
                  <c:v>190.5</c:v>
                </c:pt>
                <c:pt idx="3">
                  <c:v>23.9692063</c:v>
                </c:pt>
              </c:numCache>
            </c:numRef>
          </c:val>
        </c:ser>
        <c:ser>
          <c:idx val="3"/>
          <c:order val="3"/>
          <c:tx>
            <c:strRef>
              <c:f>'Обобщена '!$F$5</c:f>
              <c:strCache>
                <c:ptCount val="1"/>
                <c:pt idx="0">
                  <c:v>ДОГОВОРЕНИ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8.3333333333332829E-3"/>
                  <c:y val="-6.5466449951151149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5555555555555558E-3"/>
                  <c:y val="-7.14187704274567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'Обобщена '!$B$7:$B$10</c:f>
              <c:strCache>
                <c:ptCount val="4"/>
                <c:pt idx="0">
                  <c:v>ОС1</c:v>
                </c:pt>
                <c:pt idx="1">
                  <c:v>ОС2</c:v>
                </c:pt>
                <c:pt idx="2">
                  <c:v>ОС3</c:v>
                </c:pt>
                <c:pt idx="3">
                  <c:v>ОС4</c:v>
                </c:pt>
              </c:strCache>
            </c:strRef>
          </c:cat>
          <c:val>
            <c:numRef>
              <c:f>'Обобщена '!$F$7:$F$10</c:f>
              <c:numCache>
                <c:formatCode>#,##0</c:formatCode>
                <c:ptCount val="4"/>
                <c:pt idx="0">
                  <c:v>249.96567887</c:v>
                </c:pt>
                <c:pt idx="1">
                  <c:v>194.10422880999997</c:v>
                </c:pt>
                <c:pt idx="2">
                  <c:v>75.551962140000001</c:v>
                </c:pt>
                <c:pt idx="3">
                  <c:v>23.9692063</c:v>
                </c:pt>
              </c:numCache>
            </c:numRef>
          </c:val>
        </c:ser>
        <c:ser>
          <c:idx val="4"/>
          <c:order val="4"/>
          <c:tx>
            <c:strRef>
              <c:f>'Обобщена '!$G$5</c:f>
              <c:strCache>
                <c:ptCount val="1"/>
                <c:pt idx="0">
                  <c:v>ПЛАТЕНИ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2.7777777777775741E-3"/>
                  <c:y val="1.071281556411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'Обобщена '!$B$7:$B$10</c:f>
              <c:strCache>
                <c:ptCount val="4"/>
                <c:pt idx="0">
                  <c:v>ОС1</c:v>
                </c:pt>
                <c:pt idx="1">
                  <c:v>ОС2</c:v>
                </c:pt>
                <c:pt idx="2">
                  <c:v>ОС3</c:v>
                </c:pt>
                <c:pt idx="3">
                  <c:v>ОС4</c:v>
                </c:pt>
              </c:strCache>
            </c:strRef>
          </c:cat>
          <c:val>
            <c:numRef>
              <c:f>'Обобщена '!$G$7:$G$10</c:f>
              <c:numCache>
                <c:formatCode>#,##0</c:formatCode>
                <c:ptCount val="4"/>
                <c:pt idx="0">
                  <c:v>0</c:v>
                </c:pt>
                <c:pt idx="1">
                  <c:v>122.69613817000001</c:v>
                </c:pt>
                <c:pt idx="2">
                  <c:v>37.902225520000002</c:v>
                </c:pt>
                <c:pt idx="3">
                  <c:v>8.5674559200000004</c:v>
                </c:pt>
              </c:numCache>
            </c:numRef>
          </c:val>
        </c:ser>
        <c:ser>
          <c:idx val="5"/>
          <c:order val="5"/>
          <c:tx>
            <c:strRef>
              <c:f>'Обобщена '!$H$5</c:f>
              <c:strCache>
                <c:ptCount val="1"/>
                <c:pt idx="0">
                  <c:v>ВЕРИФИЦИРАНИ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1.111111111111111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'Обобщена '!$B$7:$B$10</c:f>
              <c:strCache>
                <c:ptCount val="4"/>
                <c:pt idx="0">
                  <c:v>ОС1</c:v>
                </c:pt>
                <c:pt idx="1">
                  <c:v>ОС2</c:v>
                </c:pt>
                <c:pt idx="2">
                  <c:v>ОС3</c:v>
                </c:pt>
                <c:pt idx="3">
                  <c:v>ОС4</c:v>
                </c:pt>
              </c:strCache>
            </c:strRef>
          </c:cat>
          <c:val>
            <c:numRef>
              <c:f>'Обобщена '!$H$7:$H$10</c:f>
              <c:numCache>
                <c:formatCode>#,##0</c:formatCode>
                <c:ptCount val="4"/>
                <c:pt idx="0">
                  <c:v>0</c:v>
                </c:pt>
                <c:pt idx="1">
                  <c:v>98.86605938000001</c:v>
                </c:pt>
                <c:pt idx="2">
                  <c:v>23.486744200000004</c:v>
                </c:pt>
                <c:pt idx="3">
                  <c:v>3.7736148100000002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7950856"/>
        <c:axId val="517957912"/>
      </c:barChart>
      <c:catAx>
        <c:axId val="517950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7957912"/>
        <c:crosses val="autoZero"/>
        <c:auto val="1"/>
        <c:lblAlgn val="ctr"/>
        <c:lblOffset val="100"/>
        <c:noMultiLvlLbl val="0"/>
      </c:catAx>
      <c:valAx>
        <c:axId val="517957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7950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0.34355</cdr:x>
      <cdr:y>0.8753</cdr:y>
    </cdr:from>
    <cdr:to>
      <cdr:x>0.35203</cdr:x>
      <cdr:y>0.90292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16532" y="4681902"/>
          <a:ext cx="101600" cy="14778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116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15" y="1"/>
            <a:ext cx="3037116" cy="46232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3754"/>
            <a:ext cx="3037116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15" y="8773754"/>
            <a:ext cx="3037116" cy="4623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34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34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54113"/>
            <a:ext cx="5540375" cy="3116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44861"/>
            <a:ext cx="5608320" cy="363670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70"/>
            <a:ext cx="3037840" cy="46340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70"/>
            <a:ext cx="3037840" cy="46340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27997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11334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43398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=""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i.popov@mon.b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4400" b="1" dirty="0" err="1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Напредък</a:t>
            </a:r>
            <a:r>
              <a:rPr lang="ru-RU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в изпълнението на </a:t>
            </a:r>
            <a:r>
              <a:rPr lang="en-US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ОП НОИР</a:t>
            </a:r>
            <a:r>
              <a:rPr lang="en-GB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2014-2020</a:t>
            </a:r>
            <a:br>
              <a:rPr lang="en-GB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GB" sz="4000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GB" sz="4000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40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40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1800" b="1" dirty="0" err="1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гр.София</a:t>
            </a:r>
            <a:r>
              <a:rPr lang="en-GB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18 май 2018 г.</a:t>
            </a:r>
            <a:br>
              <a:rPr lang="ru-RU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endParaRPr lang="ru-RU" sz="3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2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983" y="1356208"/>
            <a:ext cx="11118036" cy="480564"/>
          </a:xfrm>
        </p:spPr>
        <p:txBody>
          <a:bodyPr>
            <a:normAutofit/>
          </a:bodyPr>
          <a:lstStyle/>
          <a:p>
            <a:r>
              <a:rPr lang="en-GB" sz="2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I. </a:t>
            </a:r>
            <a:r>
              <a:rPr lang="bg-BG" sz="2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Финансово изпълнение на 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одобрения бюджет на ОП НОИР</a:t>
            </a:r>
            <a:endParaRPr lang="en-US" sz="26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53289" y="1887795"/>
            <a:ext cx="12176368" cy="4837471"/>
            <a:chOff x="38698" y="1265980"/>
            <a:chExt cx="11388088" cy="5487018"/>
          </a:xfrm>
        </p:grpSpPr>
        <p:sp>
          <p:nvSpPr>
            <p:cNvPr id="5" name="Bent-Up Arrow 4"/>
            <p:cNvSpPr/>
            <p:nvPr/>
          </p:nvSpPr>
          <p:spPr>
            <a:xfrm rot="5400000">
              <a:off x="536657" y="2007462"/>
              <a:ext cx="1103885" cy="1495317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bg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Bent-Up Arrow 5"/>
            <p:cNvSpPr/>
            <p:nvPr/>
          </p:nvSpPr>
          <p:spPr>
            <a:xfrm rot="5400000">
              <a:off x="5587963" y="5397006"/>
              <a:ext cx="994697" cy="1495317"/>
            </a:xfrm>
            <a:prstGeom prst="bentUpArrow">
              <a:avLst>
                <a:gd name="adj1" fmla="val 32840"/>
                <a:gd name="adj2" fmla="val 25298"/>
                <a:gd name="adj3" fmla="val 33355"/>
              </a:avLst>
            </a:prstGeom>
            <a:solidFill>
              <a:schemeClr val="bg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Bent-Up Arrow 6"/>
            <p:cNvSpPr/>
            <p:nvPr/>
          </p:nvSpPr>
          <p:spPr>
            <a:xfrm rot="5400000">
              <a:off x="3997326" y="4326566"/>
              <a:ext cx="1103885" cy="1495317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bg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Bent-Up Arrow 7"/>
            <p:cNvSpPr/>
            <p:nvPr/>
          </p:nvSpPr>
          <p:spPr>
            <a:xfrm rot="5400000">
              <a:off x="2332305" y="3212008"/>
              <a:ext cx="1103885" cy="1495317"/>
            </a:xfrm>
            <a:prstGeom prst="bentUpArrow">
              <a:avLst>
                <a:gd name="adj1" fmla="val 32840"/>
                <a:gd name="adj2" fmla="val 25000"/>
                <a:gd name="adj3" fmla="val 35780"/>
              </a:avLst>
            </a:prstGeom>
            <a:solidFill>
              <a:schemeClr val="bg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9" name="Group 8"/>
            <p:cNvGrpSpPr/>
            <p:nvPr/>
          </p:nvGrpSpPr>
          <p:grpSpPr>
            <a:xfrm>
              <a:off x="38698" y="1265980"/>
              <a:ext cx="2869331" cy="922717"/>
              <a:chOff x="78346" y="0"/>
              <a:chExt cx="2869331" cy="922717"/>
            </a:xfrm>
            <a:scene3d>
              <a:camera prst="orthographicFront"/>
              <a:lightRig rig="threePt" dir="t"/>
            </a:scene3d>
          </p:grpSpPr>
          <p:sp>
            <p:nvSpPr>
              <p:cNvPr id="39" name="Rounded Rectangle 38"/>
              <p:cNvSpPr/>
              <p:nvPr/>
            </p:nvSpPr>
            <p:spPr>
              <a:xfrm>
                <a:off x="78346" y="0"/>
                <a:ext cx="2869331" cy="922717"/>
              </a:xfrm>
              <a:prstGeom prst="roundRect">
                <a:avLst>
                  <a:gd name="adj" fmla="val 16670"/>
                </a:avLst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  <a:sp3d>
                <a:bevelT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Rounded Rectangle 5"/>
              <p:cNvSpPr/>
              <p:nvPr/>
            </p:nvSpPr>
            <p:spPr>
              <a:xfrm>
                <a:off x="168448" y="34581"/>
                <a:ext cx="2779229" cy="832615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  <a:sp3d/>
              </a:bodyPr>
              <a:lstStyle/>
              <a:p>
                <a:pPr lvl="0" algn="ctr" defTabSz="355600">
                  <a:lnSpc>
                    <a:spcPct val="150000"/>
                  </a:lnSpc>
                  <a:spcBef>
                    <a:spcPct val="0"/>
                  </a:spcBef>
                  <a:spcAft>
                    <a:spcPts val="0"/>
                  </a:spcAft>
                </a:pPr>
                <a:r>
                  <a:rPr lang="en-US" b="1" dirty="0"/>
                  <a:t>885 321 872,08</a:t>
                </a:r>
                <a:r>
                  <a:rPr lang="en-US" dirty="0"/>
                  <a:t> </a:t>
                </a:r>
                <a:r>
                  <a:rPr lang="bg-BG" sz="1800" b="1" kern="1200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лв.</a:t>
                </a:r>
                <a:endParaRPr lang="en-US" sz="1800" kern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881901" y="1311033"/>
              <a:ext cx="3850194" cy="824064"/>
              <a:chOff x="2994876" y="-735191"/>
              <a:chExt cx="4023137" cy="3296261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3139321" y="0"/>
                <a:ext cx="3878692" cy="1623308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8" name="Rectangle 37"/>
              <p:cNvSpPr/>
              <p:nvPr/>
            </p:nvSpPr>
            <p:spPr>
              <a:xfrm>
                <a:off x="2994876" y="-735191"/>
                <a:ext cx="3326776" cy="329626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8580" tIns="68580" rIns="68580" bIns="68580" numCol="1" spcCol="1270" anchor="ctr" anchorCtr="0">
                <a:no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marL="171450" lvl="1" indent="-171450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Одобрен бюджет от КН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lvl="1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</a:pP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(</a:t>
                </a: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65</a:t>
                </a:r>
                <a:r>
                  <a:rPr lang="en-US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% </a:t>
                </a:r>
                <a:r>
                  <a:rPr lang="bg-BG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от общия бюджет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)</a:t>
                </a:r>
                <a:endParaRPr lang="en-US" sz="1600" b="1" kern="1200" dirty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9230" y="2611911"/>
              <a:ext cx="2378209" cy="800945"/>
              <a:chOff x="2298200" y="1292932"/>
              <a:chExt cx="2818199" cy="886283"/>
            </a:xfrm>
          </p:grpSpPr>
          <p:sp>
            <p:nvSpPr>
              <p:cNvPr id="35" name="Rounded Rectangle 34"/>
              <p:cNvSpPr/>
              <p:nvPr/>
            </p:nvSpPr>
            <p:spPr>
              <a:xfrm>
                <a:off x="2298200" y="1292932"/>
                <a:ext cx="2817885" cy="886283"/>
              </a:xfrm>
              <a:prstGeom prst="roundRect">
                <a:avLst>
                  <a:gd name="adj" fmla="val 16670"/>
                </a:avLst>
              </a:prstGeom>
              <a:solidFill>
                <a:schemeClr val="accent3">
                  <a:lumMod val="75000"/>
                </a:schemeClr>
              </a:solidFill>
              <a:sp3d>
                <a:bevelT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6" name="Rounded Rectangle 9"/>
              <p:cNvSpPr/>
              <p:nvPr/>
            </p:nvSpPr>
            <p:spPr>
              <a:xfrm>
                <a:off x="2385061" y="1336205"/>
                <a:ext cx="2731338" cy="79973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4290" tIns="34290" rIns="34290" bIns="34290" numCol="1" spcCol="1270" anchor="ctr" anchorCtr="0">
                <a:noAutofit/>
                <a:sp3d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bg-BG" b="1" dirty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822 080 </a:t>
                </a:r>
                <a:r>
                  <a:rPr lang="bg-BG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206,30</a:t>
                </a:r>
                <a:r>
                  <a:rPr lang="en-US" b="1" dirty="0" smtClean="0">
                    <a:solidFill>
                      <a:schemeClr val="bg1"/>
                    </a:solidFill>
                    <a:effectLst/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bg-BG" sz="1800" b="1" kern="1200" dirty="0" smtClean="0">
                    <a:solidFill>
                      <a:schemeClr val="bg1"/>
                    </a:solidFill>
                    <a:effectLst/>
                    <a:latin typeface="Candara" panose="020E0502030303020204" pitchFamily="34" charset="0"/>
                    <a:cs typeface="Arial" panose="020B0604020202020204" pitchFamily="34" charset="0"/>
                  </a:rPr>
                  <a:t>лв.</a:t>
                </a:r>
                <a:endParaRPr lang="en-US" sz="1800" b="1" kern="1200" dirty="0"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583104" y="2773755"/>
              <a:ext cx="967399" cy="418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9</a:t>
              </a:r>
              <a:r>
                <a:rPr lang="bg-BG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3</a:t>
              </a:r>
              <a:r>
                <a:rPr lang="en-US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 </a:t>
              </a:r>
              <a:r>
                <a:rPr lang="bg-BG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%</a:t>
              </a:r>
              <a:endParaRPr lang="en-US" b="1" dirty="0">
                <a:solidFill>
                  <a:srgbClr val="002060"/>
                </a:solidFill>
                <a:latin typeface="Candara" panose="020E0502030303020204" pitchFamily="34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4219310" y="2716977"/>
              <a:ext cx="4502643" cy="679565"/>
              <a:chOff x="3748208" y="1431944"/>
              <a:chExt cx="5555749" cy="667560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3891555" y="1557141"/>
                <a:ext cx="5412402" cy="54236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Rectangle 33"/>
              <p:cNvSpPr/>
              <p:nvPr/>
            </p:nvSpPr>
            <p:spPr>
              <a:xfrm>
                <a:off x="3748208" y="1431944"/>
                <a:ext cx="4415301" cy="54236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8580" tIns="68580" rIns="68580" bIns="68580" numCol="1" spcCol="1270" anchor="ctr" anchorCtr="0">
                <a:no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marL="171450" lvl="1" indent="-171450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</a:pP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Бюджет на обявените процедури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lvl="1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</a:pPr>
                <a:r>
                  <a:rPr lang="en-GB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6</a:t>
                </a:r>
                <a:r>
                  <a:rPr lang="bg-BG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0</a:t>
                </a:r>
                <a:r>
                  <a:rPr lang="en-US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GB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%</a:t>
                </a:r>
                <a:r>
                  <a:rPr lang="bg-BG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от общия бюджет</a:t>
                </a:r>
                <a:r>
                  <a:rPr lang="en-GB" sz="1600" b="1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)</a:t>
                </a:r>
                <a:endParaRPr lang="en-US" sz="1600" b="1" dirty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3612431" y="3850975"/>
              <a:ext cx="2263923" cy="670659"/>
              <a:chOff x="2284558" y="1292932"/>
              <a:chExt cx="2817883" cy="886283"/>
            </a:xfrm>
          </p:grpSpPr>
          <p:sp>
            <p:nvSpPr>
              <p:cNvPr id="31" name="Rounded Rectangle 30"/>
              <p:cNvSpPr/>
              <p:nvPr/>
            </p:nvSpPr>
            <p:spPr>
              <a:xfrm>
                <a:off x="2284558" y="1292932"/>
                <a:ext cx="2817883" cy="886283"/>
              </a:xfrm>
              <a:prstGeom prst="roundRect">
                <a:avLst>
                  <a:gd name="adj" fmla="val 16670"/>
                </a:avLst>
              </a:prstGeom>
              <a:solidFill>
                <a:schemeClr val="accent3">
                  <a:lumMod val="75000"/>
                </a:schemeClr>
              </a:solidFill>
              <a:sp3d>
                <a:bevelT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Rounded Rectangle 9"/>
              <p:cNvSpPr/>
              <p:nvPr/>
            </p:nvSpPr>
            <p:spPr>
              <a:xfrm>
                <a:off x="2417016" y="1336205"/>
                <a:ext cx="2516256" cy="799736"/>
              </a:xfrm>
              <a:prstGeom prst="rect">
                <a:avLst/>
              </a:prstGeom>
              <a:ln>
                <a:noFill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4290" tIns="34290" rIns="34290" bIns="34290" numCol="1" spcCol="1270" anchor="ctr" anchorCtr="0">
                <a:noAutofit/>
                <a:sp3d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bg-BG" b="1" dirty="0" smtClean="0">
                    <a:latin typeface="Candara" panose="020E0502030303020204" pitchFamily="34" charset="0"/>
                  </a:rPr>
                  <a:t>54</a:t>
                </a:r>
                <a:r>
                  <a:rPr lang="en-US" b="1" dirty="0" smtClean="0">
                    <a:latin typeface="Candara" panose="020E0502030303020204" pitchFamily="34" charset="0"/>
                  </a:rPr>
                  <a:t>3 </a:t>
                </a:r>
                <a:r>
                  <a:rPr lang="bg-BG" b="1" dirty="0" smtClean="0">
                    <a:latin typeface="Candara" panose="020E0502030303020204" pitchFamily="34" charset="0"/>
                  </a:rPr>
                  <a:t>591</a:t>
                </a:r>
                <a:r>
                  <a:rPr lang="en-US" b="1" dirty="0" smtClean="0">
                    <a:latin typeface="Candara" panose="020E0502030303020204" pitchFamily="34" charset="0"/>
                  </a:rPr>
                  <a:t> </a:t>
                </a:r>
                <a:r>
                  <a:rPr lang="bg-BG" b="1" dirty="0" smtClean="0">
                    <a:latin typeface="Candara" panose="020E0502030303020204" pitchFamily="34" charset="0"/>
                  </a:rPr>
                  <a:t>076,12 </a:t>
                </a:r>
                <a:r>
                  <a:rPr lang="bg-BG" b="1" dirty="0">
                    <a:latin typeface="Candara" panose="020E0502030303020204" pitchFamily="34" charset="0"/>
                  </a:rPr>
                  <a:t>лв</a:t>
                </a:r>
                <a:r>
                  <a:rPr lang="bg-BG" b="1" dirty="0" smtClean="0">
                    <a:latin typeface="Candara" panose="020E0502030303020204" pitchFamily="34" charset="0"/>
                  </a:rPr>
                  <a:t>.</a:t>
                </a:r>
                <a:endParaRPr lang="en-US" sz="1800" kern="1200" dirty="0"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5891786" y="3883718"/>
              <a:ext cx="2972163" cy="637914"/>
              <a:chOff x="3192628" y="886574"/>
              <a:chExt cx="8639605" cy="1253293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4115910" y="1597504"/>
                <a:ext cx="5412402" cy="54236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0" name="Rectangle 29"/>
              <p:cNvSpPr/>
              <p:nvPr/>
            </p:nvSpPr>
            <p:spPr>
              <a:xfrm>
                <a:off x="3192628" y="886574"/>
                <a:ext cx="8639605" cy="113690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8580" tIns="68580" rIns="68580" bIns="68580" numCol="1" spcCol="1270" anchor="ctr" anchorCtr="0">
                <a:no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marL="171450" lvl="1" indent="-171450" algn="l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Договорени средства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0" lvl="1" algn="l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</a:pP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40 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%</a:t>
                </a: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от общия бюджет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) </a:t>
                </a:r>
                <a:endParaRPr lang="en-US" sz="1600" b="1" kern="1200" dirty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550226" y="4004280"/>
              <a:ext cx="917114" cy="418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6</a:t>
              </a:r>
              <a:r>
                <a:rPr lang="bg-BG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6</a:t>
              </a:r>
              <a:r>
                <a:rPr lang="en-US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 </a:t>
              </a:r>
              <a:r>
                <a:rPr lang="bg-BG" b="1" dirty="0" smtClean="0">
                  <a:solidFill>
                    <a:srgbClr val="002060"/>
                  </a:solidFill>
                  <a:latin typeface="Candara" panose="020E0502030303020204" pitchFamily="34" charset="0"/>
                </a:rPr>
                <a:t>%</a:t>
              </a:r>
              <a:endParaRPr lang="en-US" b="1" dirty="0">
                <a:solidFill>
                  <a:srgbClr val="002060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51182" y="5085979"/>
              <a:ext cx="927318" cy="418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b="1">
                  <a:solidFill>
                    <a:srgbClr val="002060"/>
                  </a:solidFill>
                  <a:latin typeface="Candara" panose="020E0502030303020204" pitchFamily="34" charset="0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r>
                <a:rPr lang="en-US" dirty="0" smtClean="0"/>
                <a:t>31 </a:t>
              </a:r>
              <a:r>
                <a:rPr lang="bg-BG" dirty="0" smtClean="0"/>
                <a:t>%</a:t>
              </a:r>
              <a:endParaRPr lang="en-US" dirty="0"/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5287736" y="5023780"/>
              <a:ext cx="2233884" cy="624532"/>
              <a:chOff x="2248996" y="1292932"/>
              <a:chExt cx="2817883" cy="886283"/>
            </a:xfrm>
            <a:solidFill>
              <a:srgbClr val="92D050"/>
            </a:solidFill>
            <a:scene3d>
              <a:camera prst="orthographicFront"/>
              <a:lightRig rig="threePt" dir="t"/>
            </a:scene3d>
          </p:grpSpPr>
          <p:sp>
            <p:nvSpPr>
              <p:cNvPr id="27" name="Rounded Rectangle 26"/>
              <p:cNvSpPr/>
              <p:nvPr/>
            </p:nvSpPr>
            <p:spPr>
              <a:xfrm>
                <a:off x="2248996" y="1292932"/>
                <a:ext cx="2817883" cy="886283"/>
              </a:xfrm>
              <a:prstGeom prst="roundRect">
                <a:avLst>
                  <a:gd name="adj" fmla="val 16670"/>
                </a:avLst>
              </a:prstGeom>
              <a:solidFill>
                <a:schemeClr val="accent3">
                  <a:lumMod val="75000"/>
                </a:schemeClr>
              </a:solidFill>
              <a:sp3d>
                <a:bevelT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Rounded Rectangle 9"/>
              <p:cNvSpPr/>
              <p:nvPr/>
            </p:nvSpPr>
            <p:spPr>
              <a:xfrm>
                <a:off x="2300363" y="1336203"/>
                <a:ext cx="2740128" cy="799738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4290" tIns="34290" rIns="34290" bIns="34290" numCol="1" spcCol="1270" anchor="ctr" anchorCtr="0">
                <a:noAutofit/>
                <a:sp3d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16</a:t>
                </a:r>
                <a:r>
                  <a:rPr lang="bg-BG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9</a:t>
                </a:r>
                <a:r>
                  <a:rPr lang="en-US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bg-BG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165 819,61</a:t>
                </a:r>
                <a:r>
                  <a:rPr lang="en-US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bg-BG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лв.</a:t>
                </a:r>
                <a:endParaRPr lang="en-US" sz="1800" kern="1200" dirty="0">
                  <a:solidFill>
                    <a:schemeClr val="bg1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7414251" y="5051437"/>
              <a:ext cx="3215915" cy="552250"/>
              <a:chOff x="4115910" y="889915"/>
              <a:chExt cx="12628790" cy="2050086"/>
            </a:xfrm>
          </p:grpSpPr>
          <p:sp>
            <p:nvSpPr>
              <p:cNvPr id="25" name="Rectangle 24"/>
              <p:cNvSpPr/>
              <p:nvPr/>
            </p:nvSpPr>
            <p:spPr>
              <a:xfrm>
                <a:off x="4115910" y="1597504"/>
                <a:ext cx="5412402" cy="542363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6" name="Rectangle 25"/>
              <p:cNvSpPr/>
              <p:nvPr/>
            </p:nvSpPr>
            <p:spPr>
              <a:xfrm>
                <a:off x="4626021" y="889915"/>
                <a:ext cx="12118679" cy="205008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8580" tIns="68580" rIns="68580" bIns="68580" numCol="1" spcCol="1270" anchor="ctr" anchorCtr="0">
                <a:no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pPr marL="171450" lvl="1" indent="-171450" algn="l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Реално изплатени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средства</a:t>
                </a:r>
                <a:endParaRPr lang="en-GB" sz="16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  <a:p>
                <a:pPr marL="0" lvl="1" algn="l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</a:pP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(</a:t>
                </a:r>
                <a:r>
                  <a:rPr lang="en-US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12</a:t>
                </a: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%</a:t>
                </a:r>
                <a:r>
                  <a:rPr lang="bg-BG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от общия бюджет</a:t>
                </a:r>
                <a:r>
                  <a:rPr lang="en-GB" sz="1600" b="1" kern="1200" dirty="0" smtClean="0">
                    <a:solidFill>
                      <a:srgbClr val="002060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)</a:t>
                </a:r>
                <a:endParaRPr lang="en-US" sz="1600" b="1" kern="1200" dirty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5667427" y="6176242"/>
              <a:ext cx="927318" cy="418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b="1">
                  <a:solidFill>
                    <a:srgbClr val="002060"/>
                  </a:solidFill>
                  <a:latin typeface="Candara" panose="020E0502030303020204" pitchFamily="34" charset="0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r>
                <a:rPr lang="en-US" dirty="0" smtClean="0"/>
                <a:t>75 </a:t>
              </a:r>
              <a:r>
                <a:rPr lang="bg-BG" dirty="0" smtClean="0"/>
                <a:t>%</a:t>
              </a:r>
              <a:endParaRPr lang="en-US" dirty="0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6842016" y="6116915"/>
              <a:ext cx="1966756" cy="518515"/>
              <a:chOff x="2196862" y="1292932"/>
              <a:chExt cx="2817884" cy="886283"/>
            </a:xfrm>
            <a:solidFill>
              <a:srgbClr val="92D050"/>
            </a:solidFill>
            <a:scene3d>
              <a:camera prst="orthographicFront"/>
              <a:lightRig rig="threePt" dir="t"/>
            </a:scene3d>
          </p:grpSpPr>
          <p:sp>
            <p:nvSpPr>
              <p:cNvPr id="23" name="Rounded Rectangle 22"/>
              <p:cNvSpPr/>
              <p:nvPr/>
            </p:nvSpPr>
            <p:spPr>
              <a:xfrm>
                <a:off x="2196862" y="1292932"/>
                <a:ext cx="2817884" cy="886283"/>
              </a:xfrm>
              <a:prstGeom prst="roundRect">
                <a:avLst>
                  <a:gd name="adj" fmla="val 16670"/>
                </a:avLst>
              </a:prstGeom>
              <a:solidFill>
                <a:schemeClr val="accent3">
                  <a:lumMod val="75000"/>
                </a:schemeClr>
              </a:solidFill>
              <a:sp3d>
                <a:bevelT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4" name="Rounded Rectangle 9"/>
              <p:cNvSpPr/>
              <p:nvPr/>
            </p:nvSpPr>
            <p:spPr>
              <a:xfrm>
                <a:off x="2315062" y="1336206"/>
                <a:ext cx="2656412" cy="69241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  <a:sp3d>
                <a:bevelT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4290" tIns="34290" rIns="34290" bIns="34290" numCol="1" spcCol="1270" anchor="ctr" anchorCtr="0">
                <a:noAutofit/>
                <a:sp3d/>
              </a:bodyPr>
              <a:lstStyle/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bg-BG" sz="900" kern="1200" dirty="0" smtClean="0">
                  <a:solidFill>
                    <a:schemeClr val="bg1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bg-BG" sz="900" kern="1200" dirty="0" smtClean="0">
                  <a:solidFill>
                    <a:schemeClr val="bg1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bg-BG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126</a:t>
                </a:r>
                <a:r>
                  <a:rPr lang="en-US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 </a:t>
                </a:r>
                <a:r>
                  <a:rPr lang="bg-BG" b="1" dirty="0" smtClean="0">
                    <a:solidFill>
                      <a:schemeClr val="bg1"/>
                    </a:solidFill>
                    <a:latin typeface="Candara" panose="020E0502030303020204" pitchFamily="34" charset="0"/>
                    <a:cs typeface="Arial" panose="020B0604020202020204" pitchFamily="34" charset="0"/>
                  </a:rPr>
                  <a:t>126 418,39лв.</a:t>
                </a:r>
                <a:endParaRPr lang="en-US" b="1" dirty="0">
                  <a:solidFill>
                    <a:schemeClr val="bg1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  <a:p>
                <a:pPr lvl="0" algn="ctr" defTabSz="400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US" sz="1800" kern="1200" dirty="0">
                  <a:solidFill>
                    <a:schemeClr val="bg1"/>
                  </a:solidFill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8808780" y="6006701"/>
              <a:ext cx="2618006" cy="74629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6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Верифицирани средства</a:t>
              </a:r>
              <a:endParaRPr lang="en-GB" sz="16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  <a:p>
              <a:pPr marL="0" lvl="1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1600" b="1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(</a:t>
              </a:r>
              <a:r>
                <a:rPr lang="en-US" sz="1600" b="1" dirty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9</a:t>
              </a:r>
              <a:r>
                <a:rPr lang="bg-BG" sz="1600" b="1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 </a:t>
              </a:r>
              <a:r>
                <a:rPr lang="en-GB" sz="1600" b="1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%</a:t>
              </a:r>
              <a:r>
                <a:rPr lang="bg-BG" sz="1600" b="1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 от общия бюджет</a:t>
              </a:r>
              <a:r>
                <a:rPr lang="en-GB" sz="1600" b="1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)</a:t>
              </a:r>
              <a:endParaRPr lang="en-US" sz="1600" b="1" kern="1200" dirty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7081285" y="1974497"/>
            <a:ext cx="4973068" cy="47284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400" b="1" dirty="0" smtClean="0">
                <a:solidFill>
                  <a:srgbClr val="C00000"/>
                </a:solidFill>
              </a:rPr>
              <a:t>Общ бюджет – 1 371 383 547,82 лв.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76453" y="5823877"/>
            <a:ext cx="3064620" cy="4868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lvl="1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Данните са к</a:t>
            </a:r>
            <a:r>
              <a:rPr lang="bg-BG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ъм 30.</a:t>
            </a:r>
            <a:r>
              <a:rPr lang="en-US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0</a:t>
            </a:r>
            <a:r>
              <a:rPr lang="bg-BG" b="1" dirty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4</a:t>
            </a:r>
            <a:r>
              <a:rPr lang="bg-BG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.20</a:t>
            </a:r>
            <a:r>
              <a:rPr lang="en-US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18</a:t>
            </a:r>
            <a:r>
              <a:rPr lang="bg-BG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г.</a:t>
            </a:r>
            <a:endParaRPr lang="en-US" b="1" kern="1200" dirty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68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395076"/>
          </a:xfrm>
        </p:spPr>
        <p:txBody>
          <a:bodyPr>
            <a:normAutofit/>
          </a:bodyPr>
          <a:lstStyle/>
          <a:p>
            <a:endParaRPr lang="bg-BG" sz="2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090156"/>
              </p:ext>
            </p:extLst>
          </p:nvPr>
        </p:nvGraphicFramePr>
        <p:xfrm>
          <a:off x="122959" y="1423334"/>
          <a:ext cx="11982450" cy="5348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9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945" y="1320801"/>
            <a:ext cx="11092873" cy="44334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rgbClr val="C00000"/>
                </a:solidFill>
                <a:latin typeface="+mn-lt"/>
              </a:rPr>
              <a:t>BG05M2OP001-2.001 „Система за </a:t>
            </a:r>
            <a:r>
              <a:rPr lang="bg-BG" sz="2000" dirty="0" smtClean="0">
                <a:solidFill>
                  <a:srgbClr val="C00000"/>
                </a:solidFill>
                <a:latin typeface="+mn-lt"/>
              </a:rPr>
              <a:t>кариерно ориентиране в училищното </a:t>
            </a:r>
            <a:r>
              <a:rPr lang="ru-RU" sz="2000" dirty="0" smtClean="0">
                <a:solidFill>
                  <a:srgbClr val="C00000"/>
                </a:solidFill>
                <a:latin typeface="+mn-lt"/>
              </a:rPr>
              <a:t>образование“ (МОН)</a:t>
            </a:r>
            <a:endParaRPr lang="bg-BG" sz="20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945" y="1874982"/>
            <a:ext cx="11092873" cy="1089891"/>
          </a:xfrm>
        </p:spPr>
        <p:txBody>
          <a:bodyPr>
            <a:normAutofit fontScale="55000" lnSpcReduction="20000"/>
          </a:bodyPr>
          <a:lstStyle/>
          <a:p>
            <a:r>
              <a:rPr lang="bg-BG" sz="3200" b="1" dirty="0" smtClean="0"/>
              <a:t>Бюджет</a:t>
            </a:r>
            <a:r>
              <a:rPr lang="bg-BG" sz="3200" b="1" dirty="0"/>
              <a:t>: </a:t>
            </a:r>
            <a:r>
              <a:rPr lang="en-US" sz="3200" b="1" dirty="0" smtClean="0"/>
              <a:t>5 201 235 </a:t>
            </a:r>
            <a:r>
              <a:rPr lang="bg-BG" sz="3200" b="1" dirty="0" smtClean="0"/>
              <a:t>лв. </a:t>
            </a:r>
            <a:endParaRPr lang="en-US" sz="3200" b="1" dirty="0" smtClean="0"/>
          </a:p>
          <a:p>
            <a:r>
              <a:rPr lang="bg-BG" sz="3200" b="1" dirty="0" smtClean="0"/>
              <a:t>Период </a:t>
            </a:r>
            <a:r>
              <a:rPr lang="bg-BG" sz="3200" b="1" dirty="0"/>
              <a:t>на изпълнение: 11.01.2016 – 31.12.2017 (24 месеца</a:t>
            </a:r>
            <a:r>
              <a:rPr lang="bg-BG" sz="3200" dirty="0" smtClean="0"/>
              <a:t>)</a:t>
            </a:r>
          </a:p>
          <a:p>
            <a:r>
              <a:rPr lang="bg-BG" sz="3200" b="1" dirty="0" smtClean="0"/>
              <a:t>Верифицирани разходи: 3 760 103,69 лв.</a:t>
            </a:r>
            <a:endParaRPr lang="en-US" sz="3200" b="1" dirty="0"/>
          </a:p>
          <a:p>
            <a:endParaRPr lang="bg-BG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544945" y="3057239"/>
          <a:ext cx="11176000" cy="354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2546">
                  <a:extLst>
                    <a:ext uri="{9D8B030D-6E8A-4147-A177-3AD203B41FA5}">
                      <a16:colId xmlns="" xmlns:a16="http://schemas.microsoft.com/office/drawing/2014/main" val="1830406495"/>
                    </a:ext>
                  </a:extLst>
                </a:gridCol>
                <a:gridCol w="2087418">
                  <a:extLst>
                    <a:ext uri="{9D8B030D-6E8A-4147-A177-3AD203B41FA5}">
                      <a16:colId xmlns="" xmlns:a16="http://schemas.microsoft.com/office/drawing/2014/main" val="3833002459"/>
                    </a:ext>
                  </a:extLst>
                </a:gridCol>
                <a:gridCol w="1976582">
                  <a:extLst>
                    <a:ext uri="{9D8B030D-6E8A-4147-A177-3AD203B41FA5}">
                      <a16:colId xmlns="" xmlns:a16="http://schemas.microsoft.com/office/drawing/2014/main" val="2737087111"/>
                    </a:ext>
                  </a:extLst>
                </a:gridCol>
                <a:gridCol w="1560945">
                  <a:extLst>
                    <a:ext uri="{9D8B030D-6E8A-4147-A177-3AD203B41FA5}">
                      <a16:colId xmlns="" xmlns:a16="http://schemas.microsoft.com/office/drawing/2014/main" val="1551716524"/>
                    </a:ext>
                  </a:extLst>
                </a:gridCol>
                <a:gridCol w="1348509">
                  <a:extLst>
                    <a:ext uri="{9D8B030D-6E8A-4147-A177-3AD203B41FA5}">
                      <a16:colId xmlns="" xmlns:a16="http://schemas.microsoft.com/office/drawing/2014/main" val="1020495821"/>
                    </a:ext>
                  </a:extLst>
                </a:gridCol>
              </a:tblGrid>
              <a:tr h="5180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Индикатори по проекта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6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6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2154597449"/>
                  </a:ext>
                </a:extLst>
              </a:tr>
              <a:tr h="100956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Ученици, обхванати от дейности за кариерно ориентиране по ОП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100 000 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107 277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50 000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160 000 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979744749"/>
                  </a:ext>
                </a:extLst>
              </a:tr>
              <a:tr h="201913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Дял на учениците, от включените в дейности по кариерно ориентиране по ОП, които са получили индивидуална консултация за кариерно ориентиране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</a:t>
                      </a:r>
                      <a:r>
                        <a:rPr lang="bg-BG" sz="2400" b="1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%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2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2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18,73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2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25 %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1029121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206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886" y="1445623"/>
            <a:ext cx="11486076" cy="1698171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400" dirty="0" smtClean="0">
                <a:solidFill>
                  <a:srgbClr val="C00000"/>
                </a:solidFill>
              </a:rPr>
              <a:t/>
            </a:r>
            <a:br>
              <a:rPr lang="bg-BG" sz="2400" dirty="0" smtClean="0">
                <a:solidFill>
                  <a:srgbClr val="C00000"/>
                </a:solidFill>
              </a:rPr>
            </a:br>
            <a:r>
              <a:rPr lang="bg-BG" sz="27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bg-BG" sz="2700" dirty="0" smtClean="0">
                <a:solidFill>
                  <a:srgbClr val="C00000"/>
                </a:solidFill>
                <a:latin typeface="+mn-lt"/>
              </a:rPr>
            </a:br>
            <a:r>
              <a:rPr lang="bg-BG" sz="2200" dirty="0" smtClean="0">
                <a:solidFill>
                  <a:srgbClr val="C00000"/>
                </a:solidFill>
                <a:latin typeface="+mn-lt"/>
              </a:rPr>
              <a:t>BG05M2OP001-2.002 „Студентски практики</a:t>
            </a:r>
            <a:r>
              <a:rPr lang="en-US" sz="2200" dirty="0" smtClean="0">
                <a:solidFill>
                  <a:srgbClr val="C00000"/>
                </a:solidFill>
                <a:latin typeface="+mn-lt"/>
              </a:rPr>
              <a:t> </a:t>
            </a:r>
            <a:r>
              <a:rPr lang="bg-BG" sz="2200" dirty="0" smtClean="0">
                <a:solidFill>
                  <a:srgbClr val="C00000"/>
                </a:solidFill>
                <a:latin typeface="+mn-lt"/>
              </a:rPr>
              <a:t>– фаза 1</a:t>
            </a:r>
            <a:r>
              <a:rPr lang="en-US" sz="2200" dirty="0" smtClean="0">
                <a:solidFill>
                  <a:srgbClr val="C00000"/>
                </a:solidFill>
                <a:latin typeface="+mn-lt"/>
              </a:rPr>
              <a:t>”</a:t>
            </a:r>
            <a:r>
              <a:rPr lang="bg-BG" sz="2200" dirty="0" smtClean="0">
                <a:solidFill>
                  <a:srgbClr val="C00000"/>
                </a:solidFill>
                <a:latin typeface="+mn-lt"/>
              </a:rPr>
              <a:t> </a:t>
            </a:r>
            <a:r>
              <a:rPr lang="ru-RU" sz="2400" dirty="0">
                <a:solidFill>
                  <a:srgbClr val="C00000"/>
                </a:solidFill>
              </a:rPr>
              <a:t>(МОН)</a:t>
            </a:r>
            <a:r>
              <a:rPr lang="bg-BG" sz="2200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bg-BG" sz="2200" dirty="0" smtClean="0">
                <a:solidFill>
                  <a:srgbClr val="C00000"/>
                </a:solidFill>
                <a:latin typeface="+mn-lt"/>
              </a:rPr>
            </a:br>
            <a:r>
              <a:rPr lang="bg-BG" sz="2200" dirty="0" smtClean="0">
                <a:latin typeface="+mn-lt"/>
              </a:rPr>
              <a:t>Бюджет: 35 821 371 лв. </a:t>
            </a:r>
            <a:r>
              <a:rPr lang="en-US" sz="2200" dirty="0" smtClean="0">
                <a:latin typeface="+mn-lt"/>
              </a:rPr>
              <a:t/>
            </a:r>
            <a:br>
              <a:rPr lang="en-US" sz="2200" dirty="0" smtClean="0">
                <a:latin typeface="+mn-lt"/>
              </a:rPr>
            </a:br>
            <a:r>
              <a:rPr lang="bg-BG" sz="2200" dirty="0" smtClean="0">
                <a:latin typeface="+mn-lt"/>
              </a:rPr>
              <a:t>Период на изпълнение: 29.03.2016 – 29.09.2018 г.</a:t>
            </a:r>
            <a:br>
              <a:rPr lang="bg-BG" sz="2200" dirty="0" smtClean="0">
                <a:latin typeface="+mn-lt"/>
              </a:rPr>
            </a:br>
            <a:r>
              <a:rPr lang="ru-RU" sz="2200" dirty="0">
                <a:latin typeface="+mn-lt"/>
              </a:rPr>
              <a:t>Верифицирани </a:t>
            </a:r>
            <a:r>
              <a:rPr lang="ru-RU" sz="2200" dirty="0" smtClean="0">
                <a:latin typeface="+mn-lt"/>
              </a:rPr>
              <a:t>разходи: 20 670 806,20 </a:t>
            </a:r>
            <a:r>
              <a:rPr lang="ru-RU" sz="2200" dirty="0">
                <a:latin typeface="+mn-lt"/>
              </a:rPr>
              <a:t>лв</a:t>
            </a:r>
            <a:r>
              <a:rPr lang="ru-RU" sz="2200" dirty="0" smtClean="0">
                <a:latin typeface="+mn-lt"/>
              </a:rPr>
              <a:t>.</a:t>
            </a:r>
            <a:endParaRPr lang="bg-BG" sz="2200" dirty="0">
              <a:solidFill>
                <a:srgbClr val="C00000"/>
              </a:solidFill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91886" y="3207512"/>
          <a:ext cx="11486076" cy="318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1997">
                  <a:extLst>
                    <a:ext uri="{9D8B030D-6E8A-4147-A177-3AD203B41FA5}">
                      <a16:colId xmlns="" xmlns:a16="http://schemas.microsoft.com/office/drawing/2014/main" val="388280218"/>
                    </a:ext>
                  </a:extLst>
                </a:gridCol>
                <a:gridCol w="1984642">
                  <a:extLst>
                    <a:ext uri="{9D8B030D-6E8A-4147-A177-3AD203B41FA5}">
                      <a16:colId xmlns="" xmlns:a16="http://schemas.microsoft.com/office/drawing/2014/main" val="3266062871"/>
                    </a:ext>
                  </a:extLst>
                </a:gridCol>
                <a:gridCol w="2056787">
                  <a:extLst>
                    <a:ext uri="{9D8B030D-6E8A-4147-A177-3AD203B41FA5}">
                      <a16:colId xmlns="" xmlns:a16="http://schemas.microsoft.com/office/drawing/2014/main" val="3004917673"/>
                    </a:ext>
                  </a:extLst>
                </a:gridCol>
                <a:gridCol w="1523192">
                  <a:extLst>
                    <a:ext uri="{9D8B030D-6E8A-4147-A177-3AD203B41FA5}">
                      <a16:colId xmlns="" xmlns:a16="http://schemas.microsoft.com/office/drawing/2014/main" val="3652529300"/>
                    </a:ext>
                  </a:extLst>
                </a:gridCol>
                <a:gridCol w="1369458">
                  <a:extLst>
                    <a:ext uri="{9D8B030D-6E8A-4147-A177-3AD203B41FA5}">
                      <a16:colId xmlns="" xmlns:a16="http://schemas.microsoft.com/office/drawing/2014/main" val="3152897756"/>
                    </a:ext>
                  </a:extLst>
                </a:gridCol>
              </a:tblGrid>
              <a:tr h="6231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0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Индикатори по </a:t>
                      </a:r>
                      <a:r>
                        <a:rPr lang="bg-BG" sz="20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проекта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20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20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381339174"/>
                  </a:ext>
                </a:extLst>
              </a:tr>
              <a:tr h="9387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Студенти, включени в студентски практики (И)</a:t>
                      </a:r>
                      <a:endParaRPr lang="en-US" sz="2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46 000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bg-BG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263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90 000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709667197"/>
                  </a:ext>
                </a:extLst>
              </a:tr>
              <a:tr h="16042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Дял на студентите, преминали успешно практическо обучение в реална работна среда, от включените в дейности по ОП (Р)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87 %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bg-BG" sz="2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</a:t>
                      </a:r>
                      <a:r>
                        <a:rPr lang="bg-BG" sz="2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87 %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90 %</a:t>
                      </a:r>
                      <a:endParaRPr lang="en-US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173274688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12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746" y="1274618"/>
            <a:ext cx="10840298" cy="169949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800" dirty="0">
                <a:solidFill>
                  <a:srgbClr val="C00000"/>
                </a:solidFill>
                <a:latin typeface="+mn-lt"/>
              </a:rPr>
              <a:t>BG05M2OP001-2.003 </a:t>
            </a:r>
            <a:r>
              <a:rPr lang="bg-BG" sz="1800" dirty="0" smtClean="0">
                <a:solidFill>
                  <a:srgbClr val="C00000"/>
                </a:solidFill>
                <a:latin typeface="+mn-lt"/>
              </a:rPr>
              <a:t>„Студентски стипендии – фаза 1“ </a:t>
            </a:r>
            <a:r>
              <a:rPr lang="ru-RU" sz="1800" dirty="0" smtClean="0">
                <a:solidFill>
                  <a:srgbClr val="C00000"/>
                </a:solidFill>
              </a:rPr>
              <a:t>(</a:t>
            </a:r>
            <a:r>
              <a:rPr lang="ru-RU" sz="1800" dirty="0">
                <a:solidFill>
                  <a:srgbClr val="C00000"/>
                </a:solidFill>
              </a:rPr>
              <a:t>МОН)</a:t>
            </a:r>
            <a:r>
              <a:rPr lang="bg-BG" sz="1800" dirty="0" smtClean="0">
                <a:latin typeface="+mn-lt"/>
              </a:rPr>
              <a:t/>
            </a:r>
            <a:br>
              <a:rPr lang="bg-BG" sz="1800" dirty="0" smtClean="0">
                <a:latin typeface="+mn-lt"/>
              </a:rPr>
            </a:br>
            <a:r>
              <a:rPr lang="ru-RU" sz="1800" dirty="0">
                <a:latin typeface="+mn-lt"/>
              </a:rPr>
              <a:t>Бюджет: </a:t>
            </a:r>
            <a:r>
              <a:rPr lang="ru-RU" sz="1800" dirty="0" smtClean="0">
                <a:latin typeface="+mn-lt"/>
              </a:rPr>
              <a:t>28 </a:t>
            </a:r>
            <a:r>
              <a:rPr lang="ru-RU" sz="1800" dirty="0">
                <a:latin typeface="+mn-lt"/>
              </a:rPr>
              <a:t>000 000 </a:t>
            </a:r>
            <a:r>
              <a:rPr lang="bg-BG" sz="1800" dirty="0" smtClean="0">
                <a:latin typeface="+mn-lt"/>
              </a:rPr>
              <a:t>лв.</a:t>
            </a:r>
            <a:r>
              <a:rPr lang="ru-RU" sz="1800" dirty="0">
                <a:latin typeface="+mn-lt"/>
              </a:rPr>
              <a:t/>
            </a:r>
            <a:br>
              <a:rPr lang="ru-RU" sz="1800" dirty="0">
                <a:latin typeface="+mn-lt"/>
              </a:rPr>
            </a:br>
            <a:r>
              <a:rPr lang="ru-RU" sz="1800" dirty="0">
                <a:latin typeface="+mn-lt"/>
              </a:rPr>
              <a:t>Период на </a:t>
            </a:r>
            <a:r>
              <a:rPr lang="bg-BG" sz="1800" dirty="0" smtClean="0">
                <a:latin typeface="+mn-lt"/>
              </a:rPr>
              <a:t>изпълнение</a:t>
            </a:r>
            <a:r>
              <a:rPr lang="ru-RU" sz="1800" dirty="0" smtClean="0">
                <a:latin typeface="+mn-lt"/>
              </a:rPr>
              <a:t>: </a:t>
            </a:r>
            <a:r>
              <a:rPr lang="ru-RU" sz="1800" dirty="0">
                <a:latin typeface="+mn-lt"/>
              </a:rPr>
              <a:t>29.03.2016 </a:t>
            </a:r>
            <a:r>
              <a:rPr lang="ru-RU" sz="1800" dirty="0" smtClean="0">
                <a:latin typeface="+mn-lt"/>
              </a:rPr>
              <a:t>- 29.03.2018 </a:t>
            </a:r>
            <a:r>
              <a:rPr lang="ru-RU" sz="1800" dirty="0">
                <a:latin typeface="+mn-lt"/>
              </a:rPr>
              <a:t>(24 </a:t>
            </a:r>
            <a:r>
              <a:rPr lang="bg-BG" sz="1800" dirty="0" smtClean="0">
                <a:latin typeface="+mn-lt"/>
              </a:rPr>
              <a:t>месеца</a:t>
            </a:r>
            <a:r>
              <a:rPr lang="ru-RU" sz="1800" dirty="0">
                <a:latin typeface="+mn-lt"/>
              </a:rPr>
              <a:t>)</a:t>
            </a:r>
            <a:br>
              <a:rPr lang="ru-RU" sz="1800" dirty="0">
                <a:latin typeface="+mn-lt"/>
              </a:rPr>
            </a:br>
            <a:r>
              <a:rPr lang="ru-RU" sz="1800" dirty="0">
                <a:latin typeface="+mn-lt"/>
              </a:rPr>
              <a:t>Верифицирани </a:t>
            </a:r>
            <a:r>
              <a:rPr lang="ru-RU" sz="1800" dirty="0" smtClean="0">
                <a:latin typeface="+mn-lt"/>
              </a:rPr>
              <a:t>разходи: 23 735 576,84 </a:t>
            </a:r>
            <a:r>
              <a:rPr lang="ru-RU" sz="1800" dirty="0">
                <a:latin typeface="+mn-lt"/>
              </a:rPr>
              <a:t>лв</a:t>
            </a:r>
            <a:r>
              <a:rPr lang="ru-RU" sz="1800" dirty="0" smtClean="0">
                <a:latin typeface="+mn-lt"/>
              </a:rPr>
              <a:t>.</a:t>
            </a:r>
            <a:endParaRPr lang="bg-BG" sz="1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41746" y="3121891"/>
          <a:ext cx="11212947" cy="3465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5843">
                  <a:extLst>
                    <a:ext uri="{9D8B030D-6E8A-4147-A177-3AD203B41FA5}">
                      <a16:colId xmlns="" xmlns:a16="http://schemas.microsoft.com/office/drawing/2014/main" val="2095150639"/>
                    </a:ext>
                  </a:extLst>
                </a:gridCol>
                <a:gridCol w="2005644">
                  <a:extLst>
                    <a:ext uri="{9D8B030D-6E8A-4147-A177-3AD203B41FA5}">
                      <a16:colId xmlns="" xmlns:a16="http://schemas.microsoft.com/office/drawing/2014/main" val="3001783199"/>
                    </a:ext>
                  </a:extLst>
                </a:gridCol>
                <a:gridCol w="2201543">
                  <a:extLst>
                    <a:ext uri="{9D8B030D-6E8A-4147-A177-3AD203B41FA5}">
                      <a16:colId xmlns="" xmlns:a16="http://schemas.microsoft.com/office/drawing/2014/main" val="1778582573"/>
                    </a:ext>
                  </a:extLst>
                </a:gridCol>
                <a:gridCol w="1464587">
                  <a:extLst>
                    <a:ext uri="{9D8B030D-6E8A-4147-A177-3AD203B41FA5}">
                      <a16:colId xmlns="" xmlns:a16="http://schemas.microsoft.com/office/drawing/2014/main" val="4159121102"/>
                    </a:ext>
                  </a:extLst>
                </a:gridCol>
                <a:gridCol w="1315330">
                  <a:extLst>
                    <a:ext uri="{9D8B030D-6E8A-4147-A177-3AD203B41FA5}">
                      <a16:colId xmlns="" xmlns:a16="http://schemas.microsoft.com/office/drawing/2014/main" val="1564983086"/>
                    </a:ext>
                  </a:extLst>
                </a:gridCol>
              </a:tblGrid>
              <a:tr h="6171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Индикатори по проекта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20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20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930501641"/>
                  </a:ext>
                </a:extLst>
              </a:tr>
              <a:tr h="12341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Студенти по приоритетни специалности, получили стипендии и специални стипендии (И)</a:t>
                      </a:r>
                      <a:endParaRPr lang="en-US" sz="20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20 000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28 665 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11 600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30 000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3758981668"/>
                  </a:ext>
                </a:extLst>
              </a:tr>
              <a:tr h="1593853">
                <a:tc>
                  <a:txBody>
                    <a:bodyPr/>
                    <a:lstStyle/>
                    <a:p>
                      <a:pPr marL="0" marR="0">
                        <a:lnSpc>
                          <a:spcPct val="11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Дял на 30-34-годишните, завършили висше образование, от включените в дейности по ОП</a:t>
                      </a:r>
                      <a:endParaRPr lang="en-US" sz="2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30 %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bg-BG" sz="2400" b="1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33,8 %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(Евростат)</a:t>
                      </a:r>
                      <a:endParaRPr lang="en-US" sz="24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2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36 %</a:t>
                      </a:r>
                      <a:endParaRPr lang="en-US" sz="2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="" xmlns:a16="http://schemas.microsoft.com/office/drawing/2014/main" val="2185003018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3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382" y="1330036"/>
            <a:ext cx="10932662" cy="1237673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1800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BG05M2OP001-2.004 Твоят час – фаза </a:t>
            </a:r>
            <a:r>
              <a:rPr lang="bg-BG" sz="1800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1 </a:t>
            </a:r>
            <a:r>
              <a:rPr lang="ru-RU" sz="1800" dirty="0">
                <a:solidFill>
                  <a:srgbClr val="C00000"/>
                </a:solidFill>
              </a:rPr>
              <a:t>(МОН)</a:t>
            </a:r>
            <a:r>
              <a:rPr lang="bg-BG" sz="1800" dirty="0" smtClean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bg-BG" sz="1800" dirty="0" smtClean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</a:br>
            <a:r>
              <a:rPr lang="bg-BG" sz="1800" dirty="0">
                <a:latin typeface="+mn-lt"/>
              </a:rPr>
              <a:t>Бюджет: 105 237 182 лв. </a:t>
            </a:r>
            <a:r>
              <a:rPr lang="en-US" sz="1800" dirty="0" smtClean="0">
                <a:latin typeface="+mn-lt"/>
              </a:rPr>
              <a:t/>
            </a:r>
            <a:br>
              <a:rPr lang="en-US" sz="1800" dirty="0" smtClean="0">
                <a:latin typeface="+mn-lt"/>
              </a:rPr>
            </a:br>
            <a:r>
              <a:rPr lang="bg-BG" sz="1800" dirty="0" smtClean="0">
                <a:latin typeface="+mn-lt"/>
              </a:rPr>
              <a:t>Период </a:t>
            </a:r>
            <a:r>
              <a:rPr lang="bg-BG" sz="1800" dirty="0">
                <a:latin typeface="+mn-lt"/>
              </a:rPr>
              <a:t>на изпълнение: 27.07.2016 –31.10.2018 (27 месеца</a:t>
            </a:r>
            <a:r>
              <a:rPr lang="bg-BG" sz="1800" dirty="0" smtClean="0">
                <a:latin typeface="+mn-lt"/>
              </a:rPr>
              <a:t>)</a:t>
            </a:r>
            <a:br>
              <a:rPr lang="bg-BG" sz="1800" dirty="0" smtClean="0">
                <a:latin typeface="+mn-lt"/>
              </a:rPr>
            </a:br>
            <a:r>
              <a:rPr lang="ru-RU" sz="1800" dirty="0">
                <a:latin typeface="+mn-lt"/>
              </a:rPr>
              <a:t>Верифицирани разходи: </a:t>
            </a:r>
            <a:r>
              <a:rPr lang="ru-RU" sz="1800" dirty="0" smtClean="0">
                <a:latin typeface="+mn-lt"/>
              </a:rPr>
              <a:t>50 048 436,57 </a:t>
            </a:r>
            <a:r>
              <a:rPr lang="ru-RU" sz="1800" dirty="0">
                <a:latin typeface="+mn-lt"/>
              </a:rPr>
              <a:t>лв.</a:t>
            </a:r>
            <a:endParaRPr lang="bg-BG" sz="1800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249381" y="2567709"/>
          <a:ext cx="11748656" cy="4228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1746">
                  <a:extLst>
                    <a:ext uri="{9D8B030D-6E8A-4147-A177-3AD203B41FA5}">
                      <a16:colId xmlns="" xmlns:a16="http://schemas.microsoft.com/office/drawing/2014/main" val="255874844"/>
                    </a:ext>
                  </a:extLst>
                </a:gridCol>
                <a:gridCol w="1782618">
                  <a:extLst>
                    <a:ext uri="{9D8B030D-6E8A-4147-A177-3AD203B41FA5}">
                      <a16:colId xmlns="" xmlns:a16="http://schemas.microsoft.com/office/drawing/2014/main" val="3458450130"/>
                    </a:ext>
                  </a:extLst>
                </a:gridCol>
                <a:gridCol w="1995054">
                  <a:extLst>
                    <a:ext uri="{9D8B030D-6E8A-4147-A177-3AD203B41FA5}">
                      <a16:colId xmlns="" xmlns:a16="http://schemas.microsoft.com/office/drawing/2014/main" val="2460642553"/>
                    </a:ext>
                  </a:extLst>
                </a:gridCol>
                <a:gridCol w="1274619">
                  <a:extLst>
                    <a:ext uri="{9D8B030D-6E8A-4147-A177-3AD203B41FA5}">
                      <a16:colId xmlns="" xmlns:a16="http://schemas.microsoft.com/office/drawing/2014/main" val="2736389361"/>
                    </a:ext>
                  </a:extLst>
                </a:gridCol>
                <a:gridCol w="1274619">
                  <a:extLst>
                    <a:ext uri="{9D8B030D-6E8A-4147-A177-3AD203B41FA5}">
                      <a16:colId xmlns="" xmlns:a16="http://schemas.microsoft.com/office/drawing/2014/main" val="2133533246"/>
                    </a:ext>
                  </a:extLst>
                </a:gridCol>
              </a:tblGrid>
              <a:tr h="57810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Индикатор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8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3141996461"/>
                  </a:ext>
                </a:extLst>
              </a:tr>
              <a:tr h="9906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Ученици, включени в дейности за повишаване мотивацията за учене чрез развитие на специфични знания, умения и компетентности</a:t>
                      </a:r>
                      <a:endParaRPr lang="en-US" sz="20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b="1" dirty="0" smtClean="0"/>
                    </a:p>
                    <a:p>
                      <a:pPr algn="ctr"/>
                      <a:r>
                        <a:rPr lang="bg-BG" b="1" dirty="0" smtClean="0"/>
                        <a:t>320 000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bg-BG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bg-BG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264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en-US" b="1" dirty="0" smtClean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bg-BG" b="1" dirty="0" smtClean="0"/>
                        <a:t>160 000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95933937"/>
                  </a:ext>
                </a:extLst>
              </a:tr>
              <a:tr h="12907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2000" b="1" i="0" kern="12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Дял на училищата, предлагащи дейности за повишаване мотивацията за учене, чрез развитие на специфични знания, умения и компетентности</a:t>
                      </a:r>
                      <a:endParaRPr lang="bg-BG" sz="2000" b="1" noProof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b="1" dirty="0" smtClean="0"/>
                    </a:p>
                    <a:p>
                      <a:endParaRPr lang="bg-BG" b="1" dirty="0" smtClean="0"/>
                    </a:p>
                    <a:p>
                      <a:pPr algn="ctr"/>
                      <a:r>
                        <a:rPr lang="bg-BG" b="1" dirty="0" smtClean="0"/>
                        <a:t>70 %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bg-BG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bg-BG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96,9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en-US" b="1" dirty="0" smtClean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bg-BG" b="1" dirty="0" smtClean="0"/>
                        <a:t>60 %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87702595"/>
                  </a:ext>
                </a:extLst>
              </a:tr>
              <a:tr h="1333819">
                <a:tc>
                  <a:txBody>
                    <a:bodyPr/>
                    <a:lstStyle/>
                    <a:p>
                      <a:r>
                        <a:rPr lang="bg-BG" sz="2000" b="1" i="0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Намаление на дела на преждевременно напусналите училище (ПНУ) от лицата на възраст между 18 и 24 г., включени в дейности по ОП</a:t>
                      </a:r>
                      <a:endParaRPr lang="bg-BG" sz="20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en-US" b="1" smtClean="0"/>
                        <a:t>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bg-BG" b="1" dirty="0" smtClean="0"/>
                        <a:t>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 smtClean="0"/>
                    </a:p>
                    <a:p>
                      <a:pPr algn="ctr"/>
                      <a:r>
                        <a:rPr lang="en-US" b="1" dirty="0" smtClean="0"/>
                        <a:t>-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b="1" dirty="0" smtClean="0"/>
                    </a:p>
                    <a:p>
                      <a:pPr algn="ctr"/>
                      <a:r>
                        <a:rPr lang="bg-BG" b="1" dirty="0" smtClean="0"/>
                        <a:t>11 %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22094715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74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06400" y="1423333"/>
            <a:ext cx="10775643" cy="1337284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1800" dirty="0">
                <a:solidFill>
                  <a:srgbClr val="C00000"/>
                </a:solidFill>
                <a:latin typeface="+mn-lt"/>
              </a:rPr>
              <a:t>BG05M2OP001-3.003 „Подкрепа за равен достъп и личностно развитие“</a:t>
            </a:r>
            <a:r>
              <a:rPr lang="en-US" sz="1800" dirty="0">
                <a:solidFill>
                  <a:srgbClr val="C00000"/>
                </a:solidFill>
                <a:latin typeface="+mn-lt"/>
              </a:rPr>
              <a:t> – </a:t>
            </a:r>
            <a:r>
              <a:rPr lang="bg-BG" sz="1800" dirty="0">
                <a:solidFill>
                  <a:srgbClr val="C00000"/>
                </a:solidFill>
                <a:latin typeface="+mn-lt"/>
              </a:rPr>
              <a:t>фаза </a:t>
            </a:r>
            <a:r>
              <a:rPr lang="bg-BG" sz="1800" dirty="0" smtClean="0">
                <a:solidFill>
                  <a:srgbClr val="C00000"/>
                </a:solidFill>
                <a:latin typeface="+mn-lt"/>
              </a:rPr>
              <a:t>1 </a:t>
            </a:r>
            <a:r>
              <a:rPr lang="ru-RU" sz="1800" dirty="0">
                <a:solidFill>
                  <a:srgbClr val="C00000"/>
                </a:solidFill>
              </a:rPr>
              <a:t>(МОН)</a:t>
            </a:r>
            <a:r>
              <a:rPr lang="bg-BG" sz="1800" dirty="0">
                <a:solidFill>
                  <a:srgbClr val="C00000"/>
                </a:solidFill>
                <a:latin typeface="+mn-lt"/>
              </a:rPr>
              <a:t/>
            </a:r>
            <a:br>
              <a:rPr lang="bg-BG" sz="1800" dirty="0">
                <a:solidFill>
                  <a:srgbClr val="C00000"/>
                </a:solidFill>
                <a:latin typeface="+mn-lt"/>
              </a:rPr>
            </a:br>
            <a:r>
              <a:rPr lang="bg-BG" sz="1800" dirty="0">
                <a:latin typeface="+mn-lt"/>
              </a:rPr>
              <a:t>Бюджет: </a:t>
            </a:r>
            <a:r>
              <a:rPr lang="bg-BG" sz="1800" dirty="0" smtClean="0">
                <a:latin typeface="+mn-lt"/>
              </a:rPr>
              <a:t>16 852 080 лв. </a:t>
            </a:r>
            <a:br>
              <a:rPr lang="bg-BG" sz="1800" dirty="0" smtClean="0">
                <a:latin typeface="+mn-lt"/>
              </a:rPr>
            </a:br>
            <a:r>
              <a:rPr lang="bg-BG" sz="1800" dirty="0" smtClean="0">
                <a:latin typeface="+mn-lt"/>
              </a:rPr>
              <a:t>Период на изпълнение: 22.12.2015 – 22.12.2017</a:t>
            </a:r>
            <a:br>
              <a:rPr lang="bg-BG" sz="1800" dirty="0" smtClean="0">
                <a:latin typeface="+mn-lt"/>
              </a:rPr>
            </a:br>
            <a:r>
              <a:rPr lang="ru-RU" sz="1800" dirty="0">
                <a:latin typeface="+mn-lt"/>
              </a:rPr>
              <a:t>Верифицирани разходи: </a:t>
            </a:r>
            <a:r>
              <a:rPr lang="ru-RU" sz="1800" dirty="0" smtClean="0">
                <a:latin typeface="+mn-lt"/>
              </a:rPr>
              <a:t>12 127 086,43 </a:t>
            </a:r>
            <a:r>
              <a:rPr lang="ru-RU" sz="1800" dirty="0">
                <a:latin typeface="+mn-lt"/>
              </a:rPr>
              <a:t>лв.</a:t>
            </a:r>
            <a:endParaRPr lang="en-US" sz="18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406400" y="2937163"/>
          <a:ext cx="11517745" cy="3463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4473">
                  <a:extLst>
                    <a:ext uri="{9D8B030D-6E8A-4147-A177-3AD203B41FA5}">
                      <a16:colId xmlns="" xmlns:a16="http://schemas.microsoft.com/office/drawing/2014/main" val="3429116665"/>
                    </a:ext>
                  </a:extLst>
                </a:gridCol>
                <a:gridCol w="1801091">
                  <a:extLst>
                    <a:ext uri="{9D8B030D-6E8A-4147-A177-3AD203B41FA5}">
                      <a16:colId xmlns="" xmlns:a16="http://schemas.microsoft.com/office/drawing/2014/main" val="1078778412"/>
                    </a:ext>
                  </a:extLst>
                </a:gridCol>
                <a:gridCol w="1514763">
                  <a:extLst>
                    <a:ext uri="{9D8B030D-6E8A-4147-A177-3AD203B41FA5}">
                      <a16:colId xmlns="" xmlns:a16="http://schemas.microsoft.com/office/drawing/2014/main" val="93045240"/>
                    </a:ext>
                  </a:extLst>
                </a:gridCol>
                <a:gridCol w="1025237">
                  <a:extLst>
                    <a:ext uri="{9D8B030D-6E8A-4147-A177-3AD203B41FA5}">
                      <a16:colId xmlns="" xmlns:a16="http://schemas.microsoft.com/office/drawing/2014/main" val="1330252083"/>
                    </a:ext>
                  </a:extLst>
                </a:gridCol>
                <a:gridCol w="1062181">
                  <a:extLst>
                    <a:ext uri="{9D8B030D-6E8A-4147-A177-3AD203B41FA5}">
                      <a16:colId xmlns="" xmlns:a16="http://schemas.microsoft.com/office/drawing/2014/main" val="3223677375"/>
                    </a:ext>
                  </a:extLst>
                </a:gridCol>
              </a:tblGrid>
              <a:tr h="2629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Индикатор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2600514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Деца от 3 до 6 години, които са получили услуги за ранна превенция на обучителни затруднения </a:t>
                      </a:r>
                      <a:r>
                        <a:rPr lang="bg-BG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(Р)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250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bg-BG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1907</a:t>
                      </a:r>
                      <a:endParaRPr lang="bg-BG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-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500</a:t>
                      </a:r>
                      <a:endParaRPr lang="bg-BG" sz="20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1363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ЦДГ/ОДЗ, осигурили подкрепяща среда за ранна превенция на обучителни затруднения </a:t>
                      </a:r>
                      <a:r>
                        <a:rPr lang="bg-BG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(Р)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33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bg-BG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-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43</a:t>
                      </a:r>
                      <a:endParaRPr lang="bg-BG" sz="20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51749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ЦДГ/ОДЗ, подкрепени по ОП, за осигуряване на подкрепяща среда за ранна превенция на обучителни затруднения </a:t>
                      </a:r>
                      <a:r>
                        <a:rPr lang="bg-BG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(И)</a:t>
                      </a:r>
                      <a:endParaRPr lang="bg-BG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33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bg-BG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-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155</a:t>
                      </a:r>
                      <a:endParaRPr lang="bg-BG" sz="20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82298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Деца и ученици със специални образователни потребности, включени в дейности, подкрепени по ИП9i </a:t>
                      </a:r>
                      <a:r>
                        <a:rPr lang="bg-BG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(И)</a:t>
                      </a: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1 800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bg-BG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3 159</a:t>
                      </a:r>
                      <a:endParaRPr lang="bg-BG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1 500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2 300</a:t>
                      </a:r>
                      <a:endParaRPr lang="bg-BG" sz="20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36169330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71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1055" y="1366982"/>
            <a:ext cx="10710989" cy="1289131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1800" dirty="0">
                <a:solidFill>
                  <a:srgbClr val="C00000"/>
                </a:solidFill>
                <a:latin typeface="+mn-lt"/>
              </a:rPr>
              <a:t>BG05M2OP001-3.004 „Нов шанс за успех“ – фаза </a:t>
            </a:r>
            <a:r>
              <a:rPr lang="bg-BG" sz="1800" dirty="0" smtClean="0">
                <a:solidFill>
                  <a:srgbClr val="C00000"/>
                </a:solidFill>
                <a:latin typeface="+mn-lt"/>
              </a:rPr>
              <a:t>1 </a:t>
            </a:r>
            <a:r>
              <a:rPr lang="ru-RU" sz="1800" dirty="0">
                <a:solidFill>
                  <a:srgbClr val="C00000"/>
                </a:solidFill>
              </a:rPr>
              <a:t>(МОН)</a:t>
            </a:r>
            <a:r>
              <a:rPr lang="bg-BG" sz="1800" dirty="0">
                <a:solidFill>
                  <a:srgbClr val="FF0000"/>
                </a:solidFill>
                <a:latin typeface="+mn-lt"/>
              </a:rPr>
              <a:t/>
            </a:r>
            <a:br>
              <a:rPr lang="bg-BG" sz="1800" dirty="0">
                <a:solidFill>
                  <a:srgbClr val="FF0000"/>
                </a:solidFill>
                <a:latin typeface="+mn-lt"/>
              </a:rPr>
            </a:br>
            <a:r>
              <a:rPr lang="bg-BG" sz="1800" dirty="0" smtClean="0">
                <a:latin typeface="+mn-lt"/>
              </a:rPr>
              <a:t>Бюджет</a:t>
            </a:r>
            <a:r>
              <a:rPr lang="bg-BG" sz="1800" dirty="0">
                <a:latin typeface="+mn-lt"/>
              </a:rPr>
              <a:t>: </a:t>
            </a:r>
            <a:r>
              <a:rPr lang="bg-BG" sz="1800" dirty="0" smtClean="0">
                <a:latin typeface="+mn-lt"/>
              </a:rPr>
              <a:t>19 070 732</a:t>
            </a:r>
            <a:r>
              <a:rPr lang="en-US" sz="1800" dirty="0" smtClean="0">
                <a:latin typeface="+mn-lt"/>
              </a:rPr>
              <a:t> </a:t>
            </a:r>
            <a:r>
              <a:rPr lang="bg-BG" sz="1800" dirty="0" smtClean="0">
                <a:latin typeface="+mn-lt"/>
              </a:rPr>
              <a:t>лв. </a:t>
            </a:r>
            <a:r>
              <a:rPr lang="bg-BG" sz="1800" dirty="0">
                <a:latin typeface="+mn-lt"/>
              </a:rPr>
              <a:t/>
            </a:r>
            <a:br>
              <a:rPr lang="bg-BG" sz="1800" dirty="0">
                <a:latin typeface="+mn-lt"/>
              </a:rPr>
            </a:br>
            <a:r>
              <a:rPr lang="bg-BG" sz="1800" dirty="0" smtClean="0">
                <a:latin typeface="+mn-lt"/>
              </a:rPr>
              <a:t>Период </a:t>
            </a:r>
            <a:r>
              <a:rPr lang="bg-BG" sz="1800" dirty="0">
                <a:latin typeface="+mn-lt"/>
              </a:rPr>
              <a:t>на изпълнение: </a:t>
            </a:r>
            <a:r>
              <a:rPr lang="en-US" sz="1800" dirty="0">
                <a:latin typeface="+mn-lt"/>
              </a:rPr>
              <a:t>21.09.2016 </a:t>
            </a:r>
            <a:r>
              <a:rPr lang="bg-BG" sz="1800" dirty="0">
                <a:latin typeface="+mn-lt"/>
              </a:rPr>
              <a:t>г. - 21.12.2018 г. (27 </a:t>
            </a:r>
            <a:r>
              <a:rPr lang="bg-BG" sz="1800" dirty="0" smtClean="0">
                <a:latin typeface="+mn-lt"/>
              </a:rPr>
              <a:t>месеца)</a:t>
            </a:r>
            <a:br>
              <a:rPr lang="bg-BG" sz="1800" dirty="0" smtClean="0">
                <a:latin typeface="+mn-lt"/>
              </a:rPr>
            </a:br>
            <a:r>
              <a:rPr lang="ru-RU" sz="1800" dirty="0">
                <a:latin typeface="+mn-lt"/>
              </a:rPr>
              <a:t>Верифицирани разходи: </a:t>
            </a:r>
            <a:r>
              <a:rPr lang="ru-RU" sz="1800" dirty="0" smtClean="0">
                <a:latin typeface="+mn-lt"/>
              </a:rPr>
              <a:t>28 172,32 </a:t>
            </a:r>
            <a:r>
              <a:rPr lang="ru-RU" sz="1800" dirty="0">
                <a:latin typeface="+mn-lt"/>
              </a:rPr>
              <a:t>лв.</a:t>
            </a:r>
            <a:endParaRPr lang="en-US" sz="18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471055" y="2825750"/>
          <a:ext cx="11369965" cy="3098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="" xmlns:a16="http://schemas.microsoft.com/office/drawing/2014/main" val="2741948360"/>
                    </a:ext>
                  </a:extLst>
                </a:gridCol>
                <a:gridCol w="1431636">
                  <a:extLst>
                    <a:ext uri="{9D8B030D-6E8A-4147-A177-3AD203B41FA5}">
                      <a16:colId xmlns="" xmlns:a16="http://schemas.microsoft.com/office/drawing/2014/main" val="3085869804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3293564485"/>
                    </a:ext>
                  </a:extLst>
                </a:gridCol>
                <a:gridCol w="1182255">
                  <a:extLst>
                    <a:ext uri="{9D8B030D-6E8A-4147-A177-3AD203B41FA5}">
                      <a16:colId xmlns="" xmlns:a16="http://schemas.microsoft.com/office/drawing/2014/main" val="559544152"/>
                    </a:ext>
                  </a:extLst>
                </a:gridCol>
                <a:gridCol w="1099129">
                  <a:extLst>
                    <a:ext uri="{9D8B030D-6E8A-4147-A177-3AD203B41FA5}">
                      <a16:colId xmlns="" xmlns:a16="http://schemas.microsoft.com/office/drawing/2014/main" val="3796652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Индикатор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2792256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Лица над 16 години (включително роми), включени в курсове по ограмотяване или в курсове за усвояване на учебно съдържание, предвидено за изучаване в класове от прогимназиалния етап на основното образование по ОП (И)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10 000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1 171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-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20 000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Дял на получилите (включително роми) удостоверения за успешно завършени курсове по ограмотяване или за усвояване на учебно съдържание, предвидено за изучаване в класове от прогимназиалния етап на основното образование по ОП (Р)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80 %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-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80 %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38311520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60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8264" y="1357746"/>
            <a:ext cx="10373779" cy="688338"/>
          </a:xfrm>
        </p:spPr>
        <p:txBody>
          <a:bodyPr>
            <a:normAutofit fontScale="90000"/>
          </a:bodyPr>
          <a:lstStyle/>
          <a:p>
            <a: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000" dirty="0">
                <a:solidFill>
                  <a:srgbClr val="C00000"/>
                </a:solidFill>
                <a:latin typeface="+mn-lt"/>
              </a:rPr>
              <a:t>BG05M2OP001-2.009 „</a:t>
            </a:r>
            <a:r>
              <a:rPr lang="ru-RU" sz="2000" dirty="0">
                <a:solidFill>
                  <a:srgbClr val="C00000"/>
                </a:solidFill>
                <a:latin typeface="+mn-lt"/>
              </a:rPr>
              <a:t>ПОДКРЕПА ЗА РАЗВИТИЕТО НА ДОКТОРАНТИ, ПОСТДОКТОРАНТИ, СПЕЦИАЛИЗАНТИ И МЛАДИ УЧЕНИ</a:t>
            </a:r>
            <a:r>
              <a:rPr lang="bg-BG" sz="2000" dirty="0">
                <a:solidFill>
                  <a:srgbClr val="C00000"/>
                </a:solidFill>
                <a:latin typeface="+mn-lt"/>
              </a:rPr>
              <a:t> “ –</a:t>
            </a:r>
            <a:r>
              <a:rPr lang="en-US" sz="2000" dirty="0">
                <a:solidFill>
                  <a:srgbClr val="C00000"/>
                </a:solidFill>
                <a:latin typeface="+mn-lt"/>
              </a:rPr>
              <a:t> </a:t>
            </a:r>
            <a:r>
              <a:rPr lang="bg-BG" sz="2000" dirty="0">
                <a:solidFill>
                  <a:srgbClr val="C00000"/>
                </a:solidFill>
                <a:latin typeface="+mn-lt"/>
              </a:rPr>
              <a:t>ФАЗА 1</a:t>
            </a:r>
            <a:endParaRPr lang="en-US" sz="2000" dirty="0"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08264" y="2046084"/>
            <a:ext cx="10397948" cy="999488"/>
          </a:xfrm>
        </p:spPr>
        <p:txBody>
          <a:bodyPr>
            <a:normAutofit fontScale="70000" lnSpcReduction="20000"/>
          </a:bodyPr>
          <a:lstStyle/>
          <a:p>
            <a:r>
              <a:rPr lang="bg-BG" dirty="0" smtClean="0"/>
              <a:t>Брой договори: 17,                                           </a:t>
            </a:r>
            <a:r>
              <a:rPr lang="ru-RU" dirty="0" err="1" smtClean="0"/>
              <a:t>Бенефициенти</a:t>
            </a:r>
            <a:r>
              <a:rPr lang="ru-RU" dirty="0"/>
              <a:t>: </a:t>
            </a:r>
            <a:r>
              <a:rPr lang="ru-RU" dirty="0" err="1"/>
              <a:t>висши</a:t>
            </a:r>
            <a:r>
              <a:rPr lang="ru-RU" dirty="0"/>
              <a:t> училища</a:t>
            </a:r>
            <a:endParaRPr lang="en-US" dirty="0"/>
          </a:p>
          <a:p>
            <a: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dirty="0" smtClean="0"/>
              <a:t>Бюджет</a:t>
            </a:r>
            <a:r>
              <a:rPr lang="bg-BG" dirty="0"/>
              <a:t>: </a:t>
            </a:r>
            <a:r>
              <a:rPr lang="en-US" dirty="0"/>
              <a:t>10 063 281, 51 </a:t>
            </a:r>
            <a:r>
              <a:rPr lang="bg-BG" dirty="0"/>
              <a:t>лв. </a:t>
            </a:r>
            <a:r>
              <a:rPr lang="bg-BG" dirty="0" smtClean="0"/>
              <a:t>                            Период </a:t>
            </a:r>
            <a:r>
              <a:rPr lang="bg-BG" dirty="0"/>
              <a:t>на изпълнение:</a:t>
            </a:r>
            <a:r>
              <a:rPr lang="en-US" dirty="0"/>
              <a:t> 2016-2018</a:t>
            </a:r>
            <a:r>
              <a:rPr lang="bg-BG" dirty="0"/>
              <a:t/>
            </a:r>
            <a:br>
              <a:rPr lang="bg-BG" dirty="0"/>
            </a:br>
            <a:r>
              <a:rPr lang="ru-RU" dirty="0" err="1" smtClean="0"/>
              <a:t>Верифицирани</a:t>
            </a:r>
            <a:r>
              <a:rPr lang="ru-RU" dirty="0" smtClean="0"/>
              <a:t> </a:t>
            </a:r>
            <a:r>
              <a:rPr lang="ru-RU" dirty="0" err="1"/>
              <a:t>разходи</a:t>
            </a:r>
            <a:r>
              <a:rPr lang="ru-RU" dirty="0"/>
              <a:t>: 651 136,08 </a:t>
            </a:r>
            <a:r>
              <a:rPr lang="ru-RU" dirty="0" err="1"/>
              <a:t>лв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577781"/>
              </p:ext>
            </p:extLst>
          </p:nvPr>
        </p:nvGraphicFramePr>
        <p:xfrm>
          <a:off x="91938" y="2909770"/>
          <a:ext cx="11830599" cy="3930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1824"/>
                <a:gridCol w="1557196"/>
                <a:gridCol w="1529160"/>
                <a:gridCol w="1038653"/>
                <a:gridCol w="1233766"/>
              </a:tblGrid>
              <a:tr h="5486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Индикатор</a:t>
                      </a:r>
                      <a:endParaRPr lang="bg-BG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bg-BG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bg-BG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bg-BG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bg-BG" sz="1400" dirty="0"/>
                    </a:p>
                  </a:txBody>
                  <a:tcPr/>
                </a:tc>
              </a:tr>
              <a:tr h="4746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Дял на младите учени до 34 г. вкл., които участват в дейностите по ОП сред заетите в НИРД (GOVERD плюс HERD)</a:t>
                      </a:r>
                      <a:endParaRPr lang="bg-BG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%</a:t>
                      </a:r>
                      <a:endParaRPr lang="bg-BG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4, 07 %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-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15 %  </a:t>
                      </a:r>
                      <a:endParaRPr lang="bg-BG" sz="1400" b="1" dirty="0"/>
                    </a:p>
                  </a:txBody>
                  <a:tcPr/>
                </a:tc>
              </a:tr>
              <a:tr h="691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Дял на преподавателите във висши училища от включените в дейности по ОП, получили удостоверение за успешно премината програма за повишаване на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квалификацията</a:t>
                      </a:r>
                      <a:endParaRPr lang="bg-BG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80 %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1,82 %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-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30 %</a:t>
                      </a:r>
                      <a:endParaRPr lang="bg-BG" sz="1400" b="1" dirty="0"/>
                    </a:p>
                  </a:txBody>
                  <a:tcPr/>
                </a:tc>
              </a:tr>
              <a:tr h="24629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Млади учени до 34 г. вкл., получили подкрепа по ОП 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дейности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 сферата на НИРД (GOVERD плюс HERD)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lang="bg-BG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116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-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525</a:t>
                      </a:r>
                      <a:endParaRPr lang="bg-BG" sz="1400" b="1" dirty="0"/>
                    </a:p>
                  </a:txBody>
                  <a:tcPr/>
                </a:tc>
              </a:tr>
              <a:tr h="260305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Новоназначени изследователи от чужбина в научните организации, подкрепени по ОП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bg-BG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-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20</a:t>
                      </a:r>
                      <a:endParaRPr lang="bg-BG" sz="1400" b="1" dirty="0"/>
                    </a:p>
                  </a:txBody>
                  <a:tcPr/>
                </a:tc>
              </a:tr>
              <a:tr h="27431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Преподаватели във висши училища, включени в програми за повишаване на квалификацията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2500</a:t>
                      </a:r>
                      <a:endParaRPr lang="bg-BG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150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-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4 500</a:t>
                      </a:r>
                      <a:endParaRPr lang="bg-BG" sz="1400" b="1" dirty="0"/>
                    </a:p>
                  </a:txBody>
                  <a:tcPr/>
                </a:tc>
              </a:tr>
              <a:tr h="28259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Студенти включени в програми за мобилност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lang="bg-BG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14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-</a:t>
                      </a:r>
                      <a:endParaRPr lang="bg-BG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850</a:t>
                      </a:r>
                      <a:endParaRPr lang="bg-BG" sz="1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761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1055" y="1366982"/>
            <a:ext cx="10710989" cy="1828800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1600" dirty="0" smtClean="0">
                <a:solidFill>
                  <a:srgbClr val="C00000"/>
                </a:solidFill>
                <a:latin typeface="+mn-lt"/>
              </a:rPr>
              <a:t>BG05M2OP001-3.001 „</a:t>
            </a:r>
            <a:r>
              <a:rPr lang="ru-RU" sz="1600" dirty="0">
                <a:solidFill>
                  <a:srgbClr val="C00000"/>
                </a:solidFill>
                <a:latin typeface="+mn-lt"/>
              </a:rPr>
              <a:t>ПОДКРЕПА ЗА ПРЕДУЧИЛИЩНОТО ВЪЗПИТАНИЕ И ПОДГОТОВКА НА ДЕЦА В НЕРАВНОСТОЙНО ПОЛОЖЕНИЕ </a:t>
            </a:r>
            <a:r>
              <a:rPr lang="bg-BG" sz="1600" dirty="0" smtClean="0">
                <a:solidFill>
                  <a:srgbClr val="C00000"/>
                </a:solidFill>
                <a:latin typeface="+mn-lt"/>
              </a:rPr>
              <a:t>“ (бенефициенти – детски градини, общини, НПО, училища; брой договори – 54)</a:t>
            </a:r>
            <a:r>
              <a:rPr lang="bg-BG" sz="2000" dirty="0">
                <a:solidFill>
                  <a:srgbClr val="FF0000"/>
                </a:solidFill>
                <a:latin typeface="+mn-lt"/>
              </a:rPr>
              <a:t/>
            </a:r>
            <a:br>
              <a:rPr lang="bg-BG" sz="2000" dirty="0">
                <a:solidFill>
                  <a:srgbClr val="FF0000"/>
                </a:solidFill>
                <a:latin typeface="+mn-lt"/>
              </a:rPr>
            </a:br>
            <a:r>
              <a:rPr lang="bg-BG" sz="20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bg-BG" sz="2000" dirty="0" smtClean="0">
                <a:solidFill>
                  <a:srgbClr val="FF0000"/>
                </a:solidFill>
                <a:latin typeface="+mn-lt"/>
              </a:rPr>
            </a:br>
            <a:r>
              <a:rPr lang="bg-BG" sz="1600" dirty="0" smtClean="0">
                <a:latin typeface="+mn-lt"/>
              </a:rPr>
              <a:t>Бюджет</a:t>
            </a:r>
            <a:r>
              <a:rPr lang="bg-BG" sz="1600" dirty="0">
                <a:latin typeface="+mn-lt"/>
              </a:rPr>
              <a:t>: </a:t>
            </a:r>
            <a:r>
              <a:rPr lang="bg-BG" sz="1600" dirty="0" smtClean="0">
                <a:latin typeface="+mn-lt"/>
              </a:rPr>
              <a:t>17 192 958,29 лв. </a:t>
            </a:r>
            <a:br>
              <a:rPr lang="bg-BG" sz="1600" dirty="0" smtClean="0">
                <a:latin typeface="+mn-lt"/>
              </a:rPr>
            </a:br>
            <a:r>
              <a:rPr lang="bg-BG" sz="1600" dirty="0" smtClean="0">
                <a:latin typeface="+mn-lt"/>
              </a:rPr>
              <a:t>Период </a:t>
            </a:r>
            <a:r>
              <a:rPr lang="bg-BG" sz="1600" dirty="0">
                <a:latin typeface="+mn-lt"/>
              </a:rPr>
              <a:t>на изпълнение: </a:t>
            </a:r>
            <a:r>
              <a:rPr lang="en-US" sz="1600" dirty="0" smtClean="0">
                <a:latin typeface="+mn-lt"/>
              </a:rPr>
              <a:t>2016 </a:t>
            </a:r>
            <a:r>
              <a:rPr lang="bg-BG" sz="1600" dirty="0">
                <a:latin typeface="+mn-lt"/>
              </a:rPr>
              <a:t>г. - </a:t>
            </a:r>
            <a:r>
              <a:rPr lang="bg-BG" sz="1600" dirty="0" smtClean="0">
                <a:latin typeface="+mn-lt"/>
              </a:rPr>
              <a:t>2018 </a:t>
            </a:r>
            <a:r>
              <a:rPr lang="bg-BG" sz="1600" dirty="0">
                <a:latin typeface="+mn-lt"/>
              </a:rPr>
              <a:t>г</a:t>
            </a:r>
            <a:r>
              <a:rPr lang="bg-BG" sz="1600" dirty="0" smtClean="0">
                <a:latin typeface="+mn-lt"/>
              </a:rPr>
              <a:t>.</a:t>
            </a:r>
            <a:br>
              <a:rPr lang="bg-BG" sz="1600" dirty="0" smtClean="0">
                <a:latin typeface="+mn-lt"/>
              </a:rPr>
            </a:br>
            <a:r>
              <a:rPr lang="ru-RU" sz="1600" dirty="0">
                <a:latin typeface="+mn-lt"/>
              </a:rPr>
              <a:t>Верифицирани разходи: </a:t>
            </a:r>
            <a:r>
              <a:rPr lang="ru-RU" sz="1600" dirty="0" smtClean="0">
                <a:latin typeface="+mn-lt"/>
              </a:rPr>
              <a:t>6 113 764,61 </a:t>
            </a:r>
            <a:r>
              <a:rPr lang="ru-RU" sz="1600" dirty="0">
                <a:latin typeface="+mn-lt"/>
              </a:rPr>
              <a:t>лв.</a:t>
            </a:r>
            <a:endParaRPr lang="en-US" sz="16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471055" y="3416877"/>
          <a:ext cx="11369965" cy="2549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="" xmlns:a16="http://schemas.microsoft.com/office/drawing/2014/main" val="2741948360"/>
                    </a:ext>
                  </a:extLst>
                </a:gridCol>
                <a:gridCol w="1431636">
                  <a:extLst>
                    <a:ext uri="{9D8B030D-6E8A-4147-A177-3AD203B41FA5}">
                      <a16:colId xmlns="" xmlns:a16="http://schemas.microsoft.com/office/drawing/2014/main" val="3085869804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3293564485"/>
                    </a:ext>
                  </a:extLst>
                </a:gridCol>
                <a:gridCol w="1182255">
                  <a:extLst>
                    <a:ext uri="{9D8B030D-6E8A-4147-A177-3AD203B41FA5}">
                      <a16:colId xmlns="" xmlns:a16="http://schemas.microsoft.com/office/drawing/2014/main" val="559544152"/>
                    </a:ext>
                  </a:extLst>
                </a:gridCol>
                <a:gridCol w="1099129">
                  <a:extLst>
                    <a:ext uri="{9D8B030D-6E8A-4147-A177-3AD203B41FA5}">
                      <a16:colId xmlns="" xmlns:a16="http://schemas.microsoft.com/office/drawing/2014/main" val="3796652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Индикатор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2792256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Брой деца от етнически малцинства (включително роми), участващи в мерки за образователна интеграция </a:t>
                      </a: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(И)</a:t>
                      </a:r>
                      <a:endParaRPr lang="ru-RU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bg-BG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en-US" sz="2400" b="1" dirty="0" smtClean="0"/>
                        <a:t>15</a:t>
                      </a:r>
                      <a:r>
                        <a:rPr lang="bg-BG" sz="2400" b="1" dirty="0" smtClean="0"/>
                        <a:t> </a:t>
                      </a:r>
                      <a:r>
                        <a:rPr lang="en-US" sz="2400" b="1" dirty="0" smtClean="0"/>
                        <a:t>000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9 327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-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56 250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bg-BG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Брой деца от етнически малцинства (включително роми), интегрирани в образователната система </a:t>
                      </a: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(Р)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en-US" sz="2400" b="1" dirty="0" smtClean="0"/>
                        <a:t>12 000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5 248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-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45 000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38311520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15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1055" y="1366982"/>
            <a:ext cx="10710989" cy="1828800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bg-BG" sz="1600" dirty="0" smtClean="0">
                <a:solidFill>
                  <a:srgbClr val="C00000"/>
                </a:solidFill>
                <a:latin typeface="+mn-lt"/>
              </a:rPr>
              <a:t>BG05M2OP001-3.002 „</a:t>
            </a:r>
            <a:r>
              <a:rPr lang="ru-RU" sz="1600" dirty="0" smtClean="0">
                <a:solidFill>
                  <a:srgbClr val="C00000"/>
                </a:solidFill>
                <a:latin typeface="+mn-lt"/>
              </a:rPr>
              <a:t>ОБРАЗОВАТЕЛНА ИНТЕГРАЦИЯ НА УЧЕНИЦИТЕ ОТ ЕТНИЧЕСКИТЕ МАЛЦИНСТВА И/ИЛИ ТЪРСЕЩИ ИЛИ ПОЛУЧИЛИ МЕЖДУНАРОДНА ЗАКРИЛА </a:t>
            </a:r>
            <a:r>
              <a:rPr lang="bg-BG" sz="1600" dirty="0" smtClean="0">
                <a:solidFill>
                  <a:srgbClr val="C00000"/>
                </a:solidFill>
                <a:latin typeface="+mn-lt"/>
              </a:rPr>
              <a:t>“ (бенефициенти – училища, общини, НПО; брой договори – 67)</a:t>
            </a:r>
            <a:br>
              <a:rPr lang="bg-BG" sz="1600" dirty="0" smtClean="0">
                <a:solidFill>
                  <a:srgbClr val="C00000"/>
                </a:solidFill>
                <a:latin typeface="+mn-lt"/>
              </a:rPr>
            </a:br>
            <a:r>
              <a:rPr lang="bg-BG" sz="2000" dirty="0">
                <a:solidFill>
                  <a:srgbClr val="FF0000"/>
                </a:solidFill>
                <a:latin typeface="+mn-lt"/>
              </a:rPr>
              <a:t/>
            </a:r>
            <a:br>
              <a:rPr lang="bg-BG" sz="2000" dirty="0">
                <a:solidFill>
                  <a:srgbClr val="FF0000"/>
                </a:solidFill>
                <a:latin typeface="+mn-lt"/>
              </a:rPr>
            </a:br>
            <a:r>
              <a:rPr lang="bg-BG" sz="1600" dirty="0" smtClean="0">
                <a:latin typeface="+mn-lt"/>
              </a:rPr>
              <a:t>Бюджет</a:t>
            </a:r>
            <a:r>
              <a:rPr lang="bg-BG" sz="1600" dirty="0">
                <a:latin typeface="+mn-lt"/>
              </a:rPr>
              <a:t>: </a:t>
            </a:r>
            <a:r>
              <a:rPr lang="bg-BG" sz="1600" dirty="0" smtClean="0">
                <a:latin typeface="+mn-lt"/>
              </a:rPr>
              <a:t>22 436 191,84 лв. </a:t>
            </a:r>
            <a:br>
              <a:rPr lang="bg-BG" sz="1600" dirty="0" smtClean="0">
                <a:latin typeface="+mn-lt"/>
              </a:rPr>
            </a:br>
            <a:r>
              <a:rPr lang="bg-BG" sz="1600" dirty="0" smtClean="0">
                <a:latin typeface="+mn-lt"/>
              </a:rPr>
              <a:t>Период </a:t>
            </a:r>
            <a:r>
              <a:rPr lang="bg-BG" sz="1600" dirty="0">
                <a:latin typeface="+mn-lt"/>
              </a:rPr>
              <a:t>на изпълнение: </a:t>
            </a:r>
            <a:r>
              <a:rPr lang="en-US" sz="1600" dirty="0" smtClean="0">
                <a:latin typeface="+mn-lt"/>
              </a:rPr>
              <a:t>2016 </a:t>
            </a:r>
            <a:r>
              <a:rPr lang="bg-BG" sz="1600" dirty="0">
                <a:latin typeface="+mn-lt"/>
              </a:rPr>
              <a:t>г. - </a:t>
            </a:r>
            <a:r>
              <a:rPr lang="bg-BG" sz="1600" dirty="0" smtClean="0">
                <a:latin typeface="+mn-lt"/>
              </a:rPr>
              <a:t>2018 </a:t>
            </a:r>
            <a:r>
              <a:rPr lang="bg-BG" sz="1600" dirty="0">
                <a:latin typeface="+mn-lt"/>
              </a:rPr>
              <a:t>г</a:t>
            </a:r>
            <a:r>
              <a:rPr lang="bg-BG" sz="1600" dirty="0" smtClean="0">
                <a:latin typeface="+mn-lt"/>
              </a:rPr>
              <a:t>.</a:t>
            </a:r>
            <a:br>
              <a:rPr lang="bg-BG" sz="1600" dirty="0" smtClean="0">
                <a:latin typeface="+mn-lt"/>
              </a:rPr>
            </a:br>
            <a:r>
              <a:rPr lang="ru-RU" sz="1600" dirty="0">
                <a:latin typeface="+mn-lt"/>
              </a:rPr>
              <a:t>Верифицирани разходи: </a:t>
            </a:r>
            <a:r>
              <a:rPr lang="ru-RU" sz="1600" dirty="0" smtClean="0">
                <a:latin typeface="+mn-lt"/>
              </a:rPr>
              <a:t>5 217 720,84 </a:t>
            </a:r>
            <a:r>
              <a:rPr lang="ru-RU" sz="1600" dirty="0">
                <a:latin typeface="+mn-lt"/>
              </a:rPr>
              <a:t>лв.</a:t>
            </a:r>
            <a:endParaRPr lang="en-US" sz="16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471055" y="3454400"/>
          <a:ext cx="11369965" cy="22752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2945">
                  <a:extLst>
                    <a:ext uri="{9D8B030D-6E8A-4147-A177-3AD203B41FA5}">
                      <a16:colId xmlns="" xmlns:a16="http://schemas.microsoft.com/office/drawing/2014/main" val="2741948360"/>
                    </a:ext>
                  </a:extLst>
                </a:gridCol>
                <a:gridCol w="1431636">
                  <a:extLst>
                    <a:ext uri="{9D8B030D-6E8A-4147-A177-3AD203B41FA5}">
                      <a16:colId xmlns="" xmlns:a16="http://schemas.microsoft.com/office/drawing/2014/main" val="3085869804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3293564485"/>
                    </a:ext>
                  </a:extLst>
                </a:gridCol>
                <a:gridCol w="1182255">
                  <a:extLst>
                    <a:ext uri="{9D8B030D-6E8A-4147-A177-3AD203B41FA5}">
                      <a16:colId xmlns="" xmlns:a16="http://schemas.microsoft.com/office/drawing/2014/main" val="559544152"/>
                    </a:ext>
                  </a:extLst>
                </a:gridCol>
                <a:gridCol w="1099129">
                  <a:extLst>
                    <a:ext uri="{9D8B030D-6E8A-4147-A177-3AD203B41FA5}">
                      <a16:colId xmlns="" xmlns:a16="http://schemas.microsoft.com/office/drawing/2014/main" val="3796652415"/>
                    </a:ext>
                  </a:extLst>
                </a:gridCol>
              </a:tblGrid>
              <a:tr h="2066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Индикатор</a:t>
                      </a:r>
                      <a:endParaRPr lang="en-US" sz="18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Целева стойност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проекта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към момента (ИСУН)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Етапна цел 2018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</a:t>
                      </a:r>
                      <a:r>
                        <a:rPr lang="bg-BG" sz="14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="" xmlns:a16="http://schemas.microsoft.com/office/drawing/2014/main" val="2792256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Деца, ученици и младежи от маргинализирани общности (включително роми), участващи в мерки за образователна интеграция и реинтеграция</a:t>
                      </a: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(И)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18 750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11 101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-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56 250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89288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Деца, ученици, младежи от етнически малцинства (включително роми), интегрирани в образователната система </a:t>
                      </a:r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(Р)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15 000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3 813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-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b="1" dirty="0" smtClean="0"/>
                    </a:p>
                    <a:p>
                      <a:pPr algn="ctr"/>
                      <a:r>
                        <a:rPr lang="bg-BG" sz="2400" b="1" dirty="0" smtClean="0"/>
                        <a:t>45 000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38311520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Content Placeholder 1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14311125"/>
              </p:ext>
            </p:extLst>
          </p:nvPr>
        </p:nvGraphicFramePr>
        <p:xfrm>
          <a:off x="706171" y="1733807"/>
          <a:ext cx="10257575" cy="4971714"/>
        </p:xfrm>
        <a:graphic>
          <a:graphicData uri="http://schemas.openxmlformats.org/drawingml/2006/table">
            <a:tbl>
              <a:tblPr/>
              <a:tblGrid>
                <a:gridCol w="469976"/>
                <a:gridCol w="8235255"/>
                <a:gridCol w="1552344"/>
              </a:tblGrid>
              <a:tr h="495331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№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Местна инициативна група (МИГ)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Бюджет от ОП НОИР (в лв.)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495331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"Местна инициативна група Карлуков ски </a:t>
                      </a:r>
                      <a:r>
                        <a:rPr lang="bg-BG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карст</a:t>
                      </a:r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Червен бряг - Искър"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977 900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495331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за осъществяване на дейност в обществена полза с наименование „Местна инициативна група „Струма – Симитли, Кресна и Струмяни”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977 915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"местна инициативна група - Тунджа"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970 000</a:t>
                      </a:r>
                      <a:endParaRPr lang="en-US" sz="1600" b="1" i="0" u="none" strike="noStrike">
                        <a:solidFill>
                          <a:srgbClr val="333333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495331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с нестопанска цел "Местна инициативна група Павликени - Полски Тръмбеш"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977 000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495331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с нестопанска цел  "Местна инициативна група Главиница - Ситово  Крайдунавска Добруджа"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586 750</a:t>
                      </a:r>
                      <a:endParaRPr lang="en-US" sz="1600" b="1" i="0" u="none" strike="noStrike">
                        <a:solidFill>
                          <a:srgbClr val="333333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с нестопанска цел "Местна инициативна група - Радомир - Земен"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977 915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"местна инициативна група Хисаря" (</a:t>
                      </a:r>
                      <a:r>
                        <a:rPr lang="bg-BG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булстат</a:t>
                      </a:r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177074904)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333333"/>
                          </a:solidFill>
                          <a:effectLst/>
                          <a:latin typeface="Calibri" panose="020F0502020204030204" pitchFamily="34" charset="0"/>
                        </a:rPr>
                        <a:t>919 226</a:t>
                      </a:r>
                      <a:endParaRPr lang="en-US" sz="1600" b="1" i="0" u="none" strike="noStrike">
                        <a:solidFill>
                          <a:srgbClr val="333333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"местна инициативна група Свиленград ареал"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704 099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495331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"Местна инициативна група "Дряново - Трявна - в сърцето на Балкана""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520 000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СНЦ "МИГ Стамболово - Кърджали 54"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587 000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Сдружение"местна</a:t>
                      </a:r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инициативна група лом"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977 915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Сдружение с нестопанска цел "Местна инициативна група Луковит – Роман"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977 915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24996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143" marR="5143" marT="51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Общо: </a:t>
                      </a:r>
                    </a:p>
                  </a:txBody>
                  <a:tcPr marL="5143" marR="5143" marT="51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10 153 635</a:t>
                      </a:r>
                    </a:p>
                  </a:txBody>
                  <a:tcPr marL="5143" marR="5143" marT="51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1365565" y="1326772"/>
            <a:ext cx="8938788" cy="40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600"/>
              </a:spcAft>
            </a:pPr>
            <a:r>
              <a:rPr lang="bg-BG" sz="2000" b="1" dirty="0"/>
              <a:t>Списък на МИГ с одобрени за финансиране стратегии по подхода ВОМР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47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25" y="1337608"/>
            <a:ext cx="11658600" cy="676883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РАМКА ЗА ИЗПЪЛНЕНИЕТО НА ОПЕРАТИВНА ПРОГРАМА „НАУКА И ОБРАЗОВАНИЕ ЗА ИНТЕЛИГЕНТЕН РАСТЕЖ“ 2014-2020 г</a:t>
            </a:r>
            <a:r>
              <a:rPr lang="ru-RU" sz="1800" dirty="0" smtClean="0"/>
              <a:t>. </a:t>
            </a:r>
            <a:endParaRPr lang="bg-BG" sz="1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2424449"/>
              </p:ext>
            </p:extLst>
          </p:nvPr>
        </p:nvGraphicFramePr>
        <p:xfrm>
          <a:off x="561975" y="2676525"/>
          <a:ext cx="11449051" cy="3876675"/>
        </p:xfrm>
        <a:graphic>
          <a:graphicData uri="http://schemas.openxmlformats.org/drawingml/2006/table">
            <a:tbl>
              <a:tblPr/>
              <a:tblGrid>
                <a:gridCol w="681609"/>
                <a:gridCol w="6338316"/>
                <a:gridCol w="790575"/>
                <a:gridCol w="1094754"/>
                <a:gridCol w="625893"/>
                <a:gridCol w="676726"/>
                <a:gridCol w="678508"/>
                <a:gridCol w="562670"/>
              </a:tblGrid>
              <a:tr h="1596510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ОС1</a:t>
                      </a:r>
                    </a:p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Индикатор 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Мерна единица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Изпълнение към </a:t>
                      </a:r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30.04.2018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Етапна цел 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цел</a:t>
                      </a:r>
                      <a:b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  <a:tr h="638604">
                <a:tc>
                  <a:txBody>
                    <a:bodyPr/>
                    <a:lstStyle/>
                    <a:p>
                      <a:pPr algn="ctr" fontAlgn="t"/>
                      <a:endParaRPr lang="bg-BG" sz="1600" b="1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 в ЕВРО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млн. ЕВРО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17,8*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28,6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62%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286,3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</a:tr>
              <a:tr h="957906">
                <a:tc rowSpan="2"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4ИП 1</a:t>
                      </a:r>
                      <a:r>
                        <a:rPr lang="af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</a:t>
                      </a:r>
                      <a:r>
                        <a:rPr lang="af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6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Научни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/>
                      </a:r>
                      <a:b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изследвания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иновации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: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нови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изследователи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подпомогнатите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субекти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</a:tr>
              <a:tr h="683655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Изследователи, работещи в подобрени структури на научноизследователската инфраструктура извън София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42950" y="6553200"/>
            <a:ext cx="3274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* Прогноза към 31.12.2018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32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63" y="1042333"/>
            <a:ext cx="10058400" cy="676883"/>
          </a:xfrm>
        </p:spPr>
        <p:txBody>
          <a:bodyPr/>
          <a:lstStyle/>
          <a:p>
            <a:r>
              <a:rPr lang="ru-RU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РАМКА ЗА ИЗПЪЛНЕНИЕТО НА ОПЕРАТИВНА ПРОГРАМА „НАУКА И ОБРАЗОВАНИЕ ЗА ИНТЕЛИГЕНТЕН РАСТЕЖ“ 2014-2020 г. </a:t>
            </a:r>
            <a:endParaRPr lang="bg-BG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5307511"/>
              </p:ext>
            </p:extLst>
          </p:nvPr>
        </p:nvGraphicFramePr>
        <p:xfrm>
          <a:off x="171450" y="1719218"/>
          <a:ext cx="11915775" cy="4827922"/>
        </p:xfrm>
        <a:graphic>
          <a:graphicData uri="http://schemas.openxmlformats.org/drawingml/2006/table">
            <a:tbl>
              <a:tblPr/>
              <a:tblGrid>
                <a:gridCol w="624495"/>
                <a:gridCol w="7214580"/>
                <a:gridCol w="830059"/>
                <a:gridCol w="613371"/>
                <a:gridCol w="661595"/>
                <a:gridCol w="653828"/>
                <a:gridCol w="703901"/>
                <a:gridCol w="613946"/>
              </a:tblGrid>
              <a:tr h="1215737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ОС2</a:t>
                      </a:r>
                    </a:p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Индикатор 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Мерна единица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Изпълнение към </a:t>
                      </a:r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30.04.2018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Етапна цел 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цел</a:t>
                      </a:r>
                      <a:b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  <a:tr h="823841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 в ЕВРО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млн. ЕВРО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50,5*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77,4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65%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245,1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20,6%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  <a:tr h="587972">
                <a:tc rowSpan="2"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ИП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10</a:t>
                      </a:r>
                      <a:r>
                        <a:rPr lang="af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i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Педагогически специалисти, включени в обучения за прилагане на</a:t>
                      </a:r>
                      <a:b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съвременни методи за оценяване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</a:tr>
              <a:tr h="823841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Ученици, включени в дейности за</a:t>
                      </a:r>
                      <a:b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повишаване мотивацията за учене, чрез</a:t>
                      </a:r>
                      <a:b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развитие на специфични знания, умения и компетентности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322 301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645%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160 000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  <a:tr h="549227">
                <a:tc rowSpan="2"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ИП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10</a:t>
                      </a:r>
                      <a:r>
                        <a:rPr lang="af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ii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Студенти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специалности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получили стипендии 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специални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стипендии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28 665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11 600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247%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96%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  <a:tr h="823841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Дял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средствата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издръжка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обучението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във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ВУ,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който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се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получава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въз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основа на оценка за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качеството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обучението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съответствие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пазара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труда,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резултат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подкрепата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ОП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323%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86%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1449" y="6488668"/>
            <a:ext cx="2987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* Верифицирани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99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0793" y="1318558"/>
            <a:ext cx="10058400" cy="329267"/>
          </a:xfrm>
        </p:spPr>
        <p:txBody>
          <a:bodyPr/>
          <a:lstStyle/>
          <a:p>
            <a:r>
              <a:rPr lang="ru-RU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РАМКА ЗА ИЗПЪЛНЕНИЕТО НА ОПЕРАТИВНА ПРОГРАМА „НАУКА И ОБРАЗОВАНИЕ ЗА ИНТЕЛИГЕНТЕН РАСТЕЖ“ 2014-2020 г. </a:t>
            </a:r>
            <a:endParaRPr lang="bg-B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6316557"/>
              </p:ext>
            </p:extLst>
          </p:nvPr>
        </p:nvGraphicFramePr>
        <p:xfrm>
          <a:off x="214312" y="2100216"/>
          <a:ext cx="11834814" cy="4643486"/>
        </p:xfrm>
        <a:graphic>
          <a:graphicData uri="http://schemas.openxmlformats.org/drawingml/2006/table">
            <a:tbl>
              <a:tblPr/>
              <a:tblGrid>
                <a:gridCol w="565643"/>
                <a:gridCol w="5601795"/>
                <a:gridCol w="1114425"/>
                <a:gridCol w="1133475"/>
                <a:gridCol w="1138395"/>
                <a:gridCol w="560373"/>
                <a:gridCol w="1160335"/>
                <a:gridCol w="560373"/>
              </a:tblGrid>
              <a:tr h="1289857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ОС2</a:t>
                      </a:r>
                    </a:p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Индикатор 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Мерна единица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Изпълнение към 31.03.2018 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Етапна цел 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цел</a:t>
                      </a:r>
                      <a:b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  <a:tr h="515943"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ИП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10</a:t>
                      </a:r>
                      <a:r>
                        <a:rPr lang="af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iii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Педагогически специалисти, включени в програми за повишаване на квалификацията по ОП: • до 34 г.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1 200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</a:tr>
              <a:tr h="515943"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Педагогически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специалисти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включени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програми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повишаване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квалификацията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ОП: • м/у 35 и 54 г.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</a:tr>
              <a:tr h="515943"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Студенти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обучаващи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се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област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висше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образование „педагогически науки“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21 000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28 000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</a:tr>
              <a:tr h="515943"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ученици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обхванати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дейности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кариерно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ориентиране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ОП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101 296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203%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51%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  <a:tr h="515943"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ученици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участващи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дейности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практическо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обучение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реална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работна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среда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61176"/>
                      </a:srgbClr>
                    </a:solidFill>
                  </a:tcPr>
                </a:tc>
              </a:tr>
              <a:tr h="773914"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Дял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студентите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преминали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успешно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практическо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обучение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реална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работна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среда от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включените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дейности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ОП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68%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7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РАМКА ЗА ИЗПЪЛНЕНИЕТО НА ОПЕРАТИВНА ПРОГРАМА „НАУКА И ОБРАЗОВАНИЕ ЗА ИНТЕЛИГЕНТЕН РАСТЕЖ“ 2014-2020 г. Ос </a:t>
            </a:r>
            <a:r>
              <a:rPr lang="ru-RU" sz="1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3</a:t>
            </a:r>
            <a:endParaRPr lang="bg-BG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807408"/>
              </p:ext>
            </p:extLst>
          </p:nvPr>
        </p:nvGraphicFramePr>
        <p:xfrm>
          <a:off x="266699" y="2657475"/>
          <a:ext cx="11782425" cy="3586892"/>
        </p:xfrm>
        <a:graphic>
          <a:graphicData uri="http://schemas.openxmlformats.org/drawingml/2006/table">
            <a:tbl>
              <a:tblPr/>
              <a:tblGrid>
                <a:gridCol w="1344804"/>
                <a:gridCol w="5389372"/>
                <a:gridCol w="923925"/>
                <a:gridCol w="1110691"/>
                <a:gridCol w="765734"/>
                <a:gridCol w="672781"/>
                <a:gridCol w="955994"/>
                <a:gridCol w="619124"/>
              </a:tblGrid>
              <a:tr h="1195631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ОС3</a:t>
                      </a:r>
                    </a:p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Индикатор 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Мерна </a:t>
                      </a:r>
                      <a:r>
                        <a:rPr lang="bg-BG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еденица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Изпълнение към </a:t>
                      </a:r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30.04.2018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Етапна цел 2018 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цел</a:t>
                      </a:r>
                      <a:b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% изпълнение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  <a:tr h="59781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 в ЕВРО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млн. ЕВРО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12,0*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16,7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72%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122,4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9,8%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  <a:tr h="896723"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ИП 9</a:t>
                      </a:r>
                      <a:r>
                        <a:rPr lang="af-ZA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i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Деца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ученици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със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специални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/>
                      </a:r>
                      <a:b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образователни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потребности,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включени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дейности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подкрепени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ИП9i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2 525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1 500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168%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2 300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  <a:tr h="896723">
                <a:tc>
                  <a:txBody>
                    <a:bodyPr/>
                    <a:lstStyle/>
                    <a:p>
                      <a:pPr algn="l" fontAlgn="t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ИП 9</a:t>
                      </a:r>
                      <a:r>
                        <a:rPr lang="af-ZA" sz="16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ii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Деца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ученици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младежи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маргинализирани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общности (вкл.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роми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),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участващи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 мерки за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образователна</a:t>
                      </a:r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интеграция и </a:t>
                      </a:r>
                      <a:r>
                        <a:rPr lang="ru-RU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реинтеграция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20 428 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136%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56 250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36%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>
                        <a:alpha val="61176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42950" y="6553200"/>
            <a:ext cx="1843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* верифицирани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53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1" y="1549136"/>
            <a:ext cx="10261470" cy="733153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>
                <a:solidFill>
                  <a:schemeClr val="tx1"/>
                </a:solidFill>
              </a:rPr>
              <a:t>Писмени процедури на КН на ОП НОИР</a:t>
            </a:r>
            <a:br>
              <a:rPr lang="bg-BG" dirty="0">
                <a:solidFill>
                  <a:schemeClr val="tx1"/>
                </a:solidFill>
              </a:rPr>
            </a:br>
            <a:r>
              <a:rPr lang="bg-BG" dirty="0" smtClean="0">
                <a:solidFill>
                  <a:schemeClr val="bg1">
                    <a:lumMod val="50000"/>
                  </a:schemeClr>
                </a:solidFill>
              </a:rPr>
              <a:t>/проведени в </a:t>
            </a:r>
            <a:r>
              <a:rPr lang="bg-BG" dirty="0">
                <a:solidFill>
                  <a:schemeClr val="bg1">
                    <a:lumMod val="50000"/>
                  </a:schemeClr>
                </a:solidFill>
              </a:rPr>
              <a:t>периода между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VII </a:t>
            </a:r>
            <a:r>
              <a:rPr lang="bg-BG" dirty="0">
                <a:solidFill>
                  <a:schemeClr val="bg1">
                    <a:lumMod val="50000"/>
                  </a:schemeClr>
                </a:solidFill>
              </a:rPr>
              <a:t>и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VIII</a:t>
            </a:r>
            <a:r>
              <a:rPr lang="bg-BG" dirty="0">
                <a:solidFill>
                  <a:schemeClr val="bg1">
                    <a:lumMod val="50000"/>
                  </a:schemeClr>
                </a:solidFill>
              </a:rPr>
              <a:t> заседание на КН/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4237" y="4353791"/>
            <a:ext cx="10733808" cy="2171700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 </a:t>
            </a:r>
            <a:r>
              <a:rPr lang="en-US" dirty="0" err="1" smtClean="0"/>
              <a:t>увеличение</a:t>
            </a:r>
            <a:r>
              <a:rPr lang="en-US" dirty="0" smtClean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бюджета</a:t>
            </a:r>
            <a:r>
              <a:rPr lang="en-US" dirty="0"/>
              <a:t> с 2 000 000 </a:t>
            </a:r>
            <a:r>
              <a:rPr lang="en-US" dirty="0" err="1"/>
              <a:t>лв</a:t>
            </a:r>
            <a:r>
              <a:rPr lang="en-US" dirty="0"/>
              <a:t>. -  </a:t>
            </a:r>
            <a:r>
              <a:rPr lang="en-US" dirty="0" err="1"/>
              <a:t>от</a:t>
            </a:r>
            <a:r>
              <a:rPr lang="en-US" dirty="0"/>
              <a:t> 26 000</a:t>
            </a:r>
            <a:r>
              <a:rPr lang="bg-BG" dirty="0"/>
              <a:t> </a:t>
            </a:r>
            <a:r>
              <a:rPr lang="en-US" dirty="0"/>
              <a:t>000 </a:t>
            </a:r>
            <a:r>
              <a:rPr lang="bg-BG" dirty="0"/>
              <a:t>лв. на 28 000 000 </a:t>
            </a:r>
            <a:r>
              <a:rPr lang="bg-BG" dirty="0" smtClean="0"/>
              <a:t>лв.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 </a:t>
            </a:r>
            <a:r>
              <a:rPr lang="bg-BG" dirty="0" smtClean="0"/>
              <a:t> </a:t>
            </a:r>
            <a:r>
              <a:rPr lang="en-US" dirty="0" err="1" smtClean="0"/>
              <a:t>увеличение</a:t>
            </a:r>
            <a:r>
              <a:rPr lang="en-US" dirty="0" smtClean="0"/>
              <a:t> </a:t>
            </a:r>
            <a:r>
              <a:rPr lang="bg-BG" dirty="0"/>
              <a:t>на </a:t>
            </a:r>
            <a:r>
              <a:rPr lang="en-US" dirty="0" err="1"/>
              <a:t>индикатора</a:t>
            </a:r>
            <a:r>
              <a:rPr lang="en-US" dirty="0"/>
              <a:t> </a:t>
            </a:r>
            <a:r>
              <a:rPr lang="en-US" dirty="0" err="1"/>
              <a:t>за</a:t>
            </a:r>
            <a:r>
              <a:rPr lang="en-US" dirty="0"/>
              <a:t> </a:t>
            </a:r>
            <a:r>
              <a:rPr lang="en-US" dirty="0" err="1"/>
              <a:t>изпълнение</a:t>
            </a:r>
            <a:r>
              <a:rPr lang="en-US" dirty="0"/>
              <a:t> „ </a:t>
            </a:r>
            <a:r>
              <a:rPr lang="en-US" dirty="0" err="1"/>
              <a:t>Брой</a:t>
            </a:r>
            <a:r>
              <a:rPr lang="en-US" dirty="0"/>
              <a:t> </a:t>
            </a:r>
            <a:r>
              <a:rPr lang="en-US" dirty="0" err="1"/>
              <a:t>студенти</a:t>
            </a:r>
            <a:r>
              <a:rPr lang="en-US" dirty="0"/>
              <a:t> </a:t>
            </a:r>
            <a:r>
              <a:rPr lang="en-US" dirty="0" err="1"/>
              <a:t>по</a:t>
            </a:r>
            <a:r>
              <a:rPr lang="en-US" dirty="0"/>
              <a:t> </a:t>
            </a:r>
            <a:r>
              <a:rPr lang="en-US" dirty="0" err="1"/>
              <a:t>приоритетни</a:t>
            </a:r>
            <a:r>
              <a:rPr lang="en-US" dirty="0"/>
              <a:t> </a:t>
            </a:r>
            <a:r>
              <a:rPr lang="en-US" dirty="0" err="1" smtClean="0"/>
              <a:t>специалности</a:t>
            </a:r>
            <a:r>
              <a:rPr lang="en-US" dirty="0"/>
              <a:t>, </a:t>
            </a:r>
            <a:r>
              <a:rPr lang="en-US" dirty="0" err="1"/>
              <a:t>получили</a:t>
            </a:r>
            <a:r>
              <a:rPr lang="en-US" dirty="0"/>
              <a:t> </a:t>
            </a:r>
            <a:r>
              <a:rPr lang="en-US" dirty="0" err="1"/>
              <a:t>стипендии</a:t>
            </a:r>
            <a:r>
              <a:rPr lang="en-US" dirty="0"/>
              <a:t> и </a:t>
            </a:r>
            <a:r>
              <a:rPr lang="en-US" dirty="0" err="1"/>
              <a:t>специални</a:t>
            </a:r>
            <a:r>
              <a:rPr lang="en-US" dirty="0"/>
              <a:t> </a:t>
            </a:r>
            <a:r>
              <a:rPr lang="en-US" dirty="0" err="1"/>
              <a:t>стипендии</a:t>
            </a:r>
            <a:r>
              <a:rPr lang="en-US" dirty="0"/>
              <a:t> “ </a:t>
            </a:r>
            <a:r>
              <a:rPr lang="en-US" dirty="0" err="1"/>
              <a:t>от</a:t>
            </a:r>
            <a:r>
              <a:rPr lang="en-US" dirty="0"/>
              <a:t> 20 000 </a:t>
            </a:r>
            <a:r>
              <a:rPr lang="en-US" dirty="0" err="1"/>
              <a:t>на</a:t>
            </a:r>
            <a:r>
              <a:rPr lang="en-US" dirty="0"/>
              <a:t> 30 </a:t>
            </a:r>
            <a:r>
              <a:rPr lang="bg-BG" dirty="0" smtClean="0"/>
              <a:t>  </a:t>
            </a:r>
            <a:r>
              <a:rPr lang="en-US" dirty="0" smtClean="0"/>
              <a:t>000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021" y="2460134"/>
            <a:ext cx="10335986" cy="2018348"/>
          </a:xfrm>
        </p:spPr>
        <p:txBody>
          <a:bodyPr/>
          <a:lstStyle/>
          <a:p>
            <a:r>
              <a:rPr lang="bg-BG" sz="3000" i="1" dirty="0"/>
              <a:t>1. Писмена процедура – м. февруари 2018 г.</a:t>
            </a:r>
            <a:r>
              <a:rPr lang="bg-BG" i="1" dirty="0"/>
              <a:t/>
            </a:r>
            <a:br>
              <a:rPr lang="bg-BG" i="1" dirty="0"/>
            </a:br>
            <a:r>
              <a:rPr lang="bg-BG" i="1" dirty="0"/>
              <a:t/>
            </a:r>
            <a:br>
              <a:rPr lang="bg-BG" i="1" dirty="0"/>
            </a:br>
            <a:r>
              <a:rPr lang="bg-BG" sz="2800" dirty="0"/>
              <a:t>Изменение на </a:t>
            </a:r>
            <a:r>
              <a:rPr lang="bg-BG" sz="2800" i="1" dirty="0"/>
              <a:t>Критерии за подбор на операция </a:t>
            </a:r>
            <a:br>
              <a:rPr lang="bg-BG" sz="2800" i="1" dirty="0"/>
            </a:br>
            <a:r>
              <a:rPr lang="bg-BG" sz="2800" i="1" dirty="0"/>
              <a:t>„Студентски стипендии – фаза 1“</a:t>
            </a:r>
            <a:endParaRPr lang="en-US" sz="2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46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6973" y="3138056"/>
            <a:ext cx="10920845" cy="3335481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увеличаване </a:t>
            </a:r>
            <a:r>
              <a:rPr lang="bg-BG" dirty="0"/>
              <a:t>на </a:t>
            </a:r>
            <a:r>
              <a:rPr lang="bg-BG" dirty="0" err="1" smtClean="0"/>
              <a:t>пр</a:t>
            </a:r>
            <a:r>
              <a:rPr lang="en-US" dirty="0" err="1" smtClean="0"/>
              <a:t>одължителността</a:t>
            </a:r>
            <a:r>
              <a:rPr lang="en-US" dirty="0" smtClean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операцията</a:t>
            </a:r>
            <a:r>
              <a:rPr lang="en-US" dirty="0"/>
              <a:t> </a:t>
            </a:r>
            <a:r>
              <a:rPr lang="en-US" dirty="0" err="1"/>
              <a:t>от</a:t>
            </a:r>
            <a:r>
              <a:rPr lang="en-US" dirty="0"/>
              <a:t> 2016 г. – 2019 г. </a:t>
            </a:r>
            <a:r>
              <a:rPr lang="en-US" dirty="0" err="1"/>
              <a:t>на</a:t>
            </a:r>
            <a:r>
              <a:rPr lang="en-US" dirty="0"/>
              <a:t> 2016 г. – 2020 г. </a:t>
            </a:r>
            <a:endParaRPr lang="bg-BG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 </a:t>
            </a:r>
            <a:r>
              <a:rPr lang="bg-BG" dirty="0" smtClean="0"/>
              <a:t> </a:t>
            </a:r>
            <a:r>
              <a:rPr lang="en-US" dirty="0" err="1" smtClean="0"/>
              <a:t>по</a:t>
            </a:r>
            <a:r>
              <a:rPr lang="en-US" dirty="0" smtClean="0"/>
              <a:t> </a:t>
            </a:r>
            <a:r>
              <a:rPr lang="en-US" dirty="0" err="1"/>
              <a:t>Компонент</a:t>
            </a:r>
            <a:r>
              <a:rPr lang="en-US" dirty="0"/>
              <a:t> 1 </a:t>
            </a:r>
            <a:r>
              <a:rPr lang="en-US" dirty="0" err="1"/>
              <a:t>общините</a:t>
            </a:r>
            <a:r>
              <a:rPr lang="en-US" dirty="0"/>
              <a:t> </a:t>
            </a:r>
            <a:r>
              <a:rPr lang="en-US" dirty="0" err="1"/>
              <a:t>са</a:t>
            </a:r>
            <a:r>
              <a:rPr lang="en-US" dirty="0"/>
              <a:t> </a:t>
            </a:r>
            <a:r>
              <a:rPr lang="en-US" dirty="0" err="1"/>
              <a:t>заличени</a:t>
            </a:r>
            <a:r>
              <a:rPr lang="en-US" dirty="0"/>
              <a:t> </a:t>
            </a:r>
            <a:r>
              <a:rPr lang="en-US" dirty="0" err="1"/>
              <a:t>като</a:t>
            </a:r>
            <a:r>
              <a:rPr lang="en-US" dirty="0"/>
              <a:t> </a:t>
            </a:r>
            <a:r>
              <a:rPr lang="en-US" dirty="0" err="1"/>
              <a:t>допустими</a:t>
            </a:r>
            <a:r>
              <a:rPr lang="en-US" dirty="0"/>
              <a:t> </a:t>
            </a:r>
            <a:r>
              <a:rPr lang="en-US" dirty="0" err="1"/>
              <a:t>партньори</a:t>
            </a:r>
            <a:r>
              <a:rPr lang="en-US" dirty="0"/>
              <a:t> </a:t>
            </a:r>
            <a:endParaRPr lang="bg-BG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</a:t>
            </a:r>
            <a:r>
              <a:rPr lang="bg-BG" dirty="0" err="1" smtClean="0"/>
              <a:t>измененние</a:t>
            </a:r>
            <a:r>
              <a:rPr lang="bg-BG" dirty="0" smtClean="0"/>
              <a:t> </a:t>
            </a:r>
            <a:r>
              <a:rPr lang="bg-BG" dirty="0"/>
              <a:t>в </a:t>
            </a:r>
            <a:r>
              <a:rPr lang="en-US" dirty="0" err="1"/>
              <a:t>допустимите</a:t>
            </a:r>
            <a:r>
              <a:rPr lang="en-US" dirty="0"/>
              <a:t> </a:t>
            </a:r>
            <a:r>
              <a:rPr lang="en-US" dirty="0" err="1"/>
              <a:t>разходи</a:t>
            </a:r>
            <a:r>
              <a:rPr lang="en-US" dirty="0"/>
              <a:t> </a:t>
            </a:r>
            <a:r>
              <a:rPr lang="bg-BG" dirty="0"/>
              <a:t>и н</a:t>
            </a:r>
            <a:r>
              <a:rPr lang="en-US" dirty="0" err="1"/>
              <a:t>епреките</a:t>
            </a:r>
            <a:r>
              <a:rPr lang="en-US" dirty="0"/>
              <a:t> </a:t>
            </a:r>
            <a:r>
              <a:rPr lang="en-US" dirty="0" err="1"/>
              <a:t>разходи</a:t>
            </a:r>
            <a:r>
              <a:rPr lang="en-US" dirty="0"/>
              <a:t> </a:t>
            </a:r>
            <a:endParaRPr lang="bg-BG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 </a:t>
            </a:r>
            <a:r>
              <a:rPr lang="en-US" dirty="0" err="1" smtClean="0"/>
              <a:t>отпада</a:t>
            </a:r>
            <a:r>
              <a:rPr lang="en-US" dirty="0" smtClean="0"/>
              <a:t> </a:t>
            </a:r>
            <a:r>
              <a:rPr lang="en-US" dirty="0" err="1"/>
              <a:t>изискването</a:t>
            </a:r>
            <a:r>
              <a:rPr lang="en-US" dirty="0"/>
              <a:t> </a:t>
            </a:r>
            <a:r>
              <a:rPr lang="en-US" dirty="0" err="1"/>
              <a:t>най-малко</a:t>
            </a:r>
            <a:r>
              <a:rPr lang="en-US" dirty="0"/>
              <a:t> 20% </a:t>
            </a:r>
            <a:r>
              <a:rPr lang="en-US" dirty="0" err="1"/>
              <a:t>от</a:t>
            </a:r>
            <a:r>
              <a:rPr lang="en-US" dirty="0"/>
              <a:t> </a:t>
            </a:r>
            <a:r>
              <a:rPr lang="en-US" dirty="0" err="1"/>
              <a:t>участниците</a:t>
            </a:r>
            <a:r>
              <a:rPr lang="en-US" dirty="0"/>
              <a:t> </a:t>
            </a:r>
            <a:r>
              <a:rPr lang="en-US" dirty="0" err="1"/>
              <a:t>във</a:t>
            </a:r>
            <a:r>
              <a:rPr lang="en-US" dirty="0"/>
              <a:t> </a:t>
            </a:r>
            <a:r>
              <a:rPr lang="en-US" dirty="0" err="1"/>
              <a:t>всеки</a:t>
            </a:r>
            <a:r>
              <a:rPr lang="en-US" dirty="0"/>
              <a:t> </a:t>
            </a:r>
            <a:r>
              <a:rPr lang="en-US" dirty="0" err="1"/>
              <a:t>проект</a:t>
            </a:r>
            <a:r>
              <a:rPr lang="en-US" dirty="0"/>
              <a:t> </a:t>
            </a:r>
            <a:r>
              <a:rPr lang="en-US" dirty="0" err="1"/>
              <a:t>да</a:t>
            </a:r>
            <a:r>
              <a:rPr lang="en-US" dirty="0"/>
              <a:t> </a:t>
            </a:r>
            <a:r>
              <a:rPr lang="en-US" dirty="0" err="1"/>
              <a:t>бъдат</a:t>
            </a:r>
            <a:r>
              <a:rPr lang="en-US" dirty="0"/>
              <a:t> </a:t>
            </a:r>
            <a:r>
              <a:rPr lang="en-US" dirty="0" err="1"/>
              <a:t>от</a:t>
            </a:r>
            <a:r>
              <a:rPr lang="en-US" dirty="0"/>
              <a:t> </a:t>
            </a:r>
            <a:r>
              <a:rPr lang="en-US" dirty="0" err="1"/>
              <a:t>етнически</a:t>
            </a:r>
            <a:r>
              <a:rPr lang="en-US" dirty="0"/>
              <a:t> </a:t>
            </a:r>
            <a:r>
              <a:rPr lang="bg-BG" dirty="0" smtClean="0"/>
              <a:t>   </a:t>
            </a:r>
            <a:r>
              <a:rPr lang="en-US" dirty="0" err="1" smtClean="0"/>
              <a:t>малцинства</a:t>
            </a:r>
            <a:r>
              <a:rPr lang="bg-BG" dirty="0" smtClean="0"/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/>
              <a:t> </a:t>
            </a:r>
            <a:r>
              <a:rPr lang="en-US" dirty="0" err="1" smtClean="0"/>
              <a:t>индикаторът</a:t>
            </a:r>
            <a:r>
              <a:rPr lang="en-US" dirty="0" smtClean="0"/>
              <a:t> </a:t>
            </a:r>
            <a:r>
              <a:rPr lang="en-US" dirty="0"/>
              <a:t>„</a:t>
            </a:r>
            <a:r>
              <a:rPr lang="en-US" dirty="0" err="1"/>
              <a:t>Нетен</a:t>
            </a:r>
            <a:r>
              <a:rPr lang="en-US" dirty="0"/>
              <a:t> </a:t>
            </a:r>
            <a:r>
              <a:rPr lang="en-US" dirty="0" err="1"/>
              <a:t>коефициент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записване</a:t>
            </a:r>
            <a:r>
              <a:rPr lang="en-US" dirty="0"/>
              <a:t> в </a:t>
            </a:r>
            <a:r>
              <a:rPr lang="en-US" dirty="0" err="1"/>
              <a:t>начален</a:t>
            </a:r>
            <a:r>
              <a:rPr lang="en-US" dirty="0"/>
              <a:t> </a:t>
            </a:r>
            <a:r>
              <a:rPr lang="en-US" dirty="0" err="1"/>
              <a:t>етап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една</a:t>
            </a:r>
            <a:r>
              <a:rPr lang="en-US" dirty="0"/>
              <a:t> </a:t>
            </a:r>
            <a:r>
              <a:rPr lang="en-US" dirty="0" err="1"/>
              <a:t>община</a:t>
            </a:r>
            <a:r>
              <a:rPr lang="en-US" dirty="0"/>
              <a:t> – 98% </a:t>
            </a:r>
            <a:r>
              <a:rPr lang="en-US" dirty="0" err="1"/>
              <a:t>се</a:t>
            </a:r>
            <a:r>
              <a:rPr lang="en-US" dirty="0"/>
              <a:t> </a:t>
            </a:r>
            <a:r>
              <a:rPr lang="en-US" dirty="0" err="1"/>
              <a:t>заменя</a:t>
            </a:r>
            <a:r>
              <a:rPr lang="en-US" dirty="0"/>
              <a:t> </a:t>
            </a:r>
            <a:r>
              <a:rPr lang="en-US" dirty="0" err="1"/>
              <a:t>със</a:t>
            </a:r>
            <a:r>
              <a:rPr lang="en-US" dirty="0"/>
              <a:t> </a:t>
            </a:r>
            <a:r>
              <a:rPr lang="en-US" dirty="0" err="1"/>
              <a:t>специфичен</a:t>
            </a:r>
            <a:r>
              <a:rPr lang="en-US" dirty="0"/>
              <a:t> </a:t>
            </a:r>
            <a:r>
              <a:rPr lang="en-US" dirty="0" err="1"/>
              <a:t>за</a:t>
            </a:r>
            <a:r>
              <a:rPr lang="en-US" dirty="0"/>
              <a:t> </a:t>
            </a:r>
            <a:r>
              <a:rPr lang="en-US" dirty="0" err="1"/>
              <a:t>процедурата</a:t>
            </a:r>
            <a:r>
              <a:rPr lang="en-US" dirty="0"/>
              <a:t> </a:t>
            </a:r>
            <a:r>
              <a:rPr lang="en-US" dirty="0" err="1"/>
              <a:t>индикатор</a:t>
            </a:r>
            <a:r>
              <a:rPr lang="en-US" dirty="0"/>
              <a:t> </a:t>
            </a:r>
            <a:r>
              <a:rPr lang="en-US" dirty="0" err="1"/>
              <a:t>за</a:t>
            </a:r>
            <a:r>
              <a:rPr lang="en-US" dirty="0"/>
              <a:t> </a:t>
            </a:r>
            <a:r>
              <a:rPr lang="en-US" dirty="0" err="1"/>
              <a:t>увеличение</a:t>
            </a:r>
            <a:r>
              <a:rPr lang="en-US" dirty="0"/>
              <a:t> </a:t>
            </a:r>
            <a:r>
              <a:rPr lang="en-US" dirty="0" err="1"/>
              <a:t>от</a:t>
            </a:r>
            <a:r>
              <a:rPr lang="en-US" dirty="0"/>
              <a:t> 3%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този</a:t>
            </a:r>
            <a:r>
              <a:rPr lang="en-US" dirty="0"/>
              <a:t> </a:t>
            </a:r>
            <a:r>
              <a:rPr lang="en-US" dirty="0" err="1" smtClean="0"/>
              <a:t>коефициент</a:t>
            </a:r>
            <a:endParaRPr lang="bg-BG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отпада </a:t>
            </a:r>
            <a:r>
              <a:rPr lang="bg-BG" dirty="0"/>
              <a:t>и</a:t>
            </a:r>
            <a:r>
              <a:rPr lang="en-US" dirty="0" err="1"/>
              <a:t>ндикаторът</a:t>
            </a:r>
            <a:r>
              <a:rPr lang="en-US" dirty="0"/>
              <a:t> „</a:t>
            </a:r>
            <a:r>
              <a:rPr lang="en-US" dirty="0" err="1"/>
              <a:t>Нетен</a:t>
            </a:r>
            <a:r>
              <a:rPr lang="en-US" dirty="0"/>
              <a:t> </a:t>
            </a:r>
            <a:r>
              <a:rPr lang="en-US" dirty="0" err="1"/>
              <a:t>коефициент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записване</a:t>
            </a:r>
            <a:r>
              <a:rPr lang="en-US" dirty="0"/>
              <a:t> в </a:t>
            </a:r>
            <a:r>
              <a:rPr lang="en-US" dirty="0" err="1"/>
              <a:t>детските</a:t>
            </a:r>
            <a:r>
              <a:rPr lang="en-US" dirty="0"/>
              <a:t> </a:t>
            </a:r>
            <a:r>
              <a:rPr lang="en-US" dirty="0" err="1"/>
              <a:t>градини</a:t>
            </a:r>
            <a:r>
              <a:rPr lang="en-US" dirty="0"/>
              <a:t> </a:t>
            </a:r>
            <a:r>
              <a:rPr lang="en-US" dirty="0" err="1"/>
              <a:t>на</a:t>
            </a:r>
            <a:r>
              <a:rPr lang="en-US" dirty="0"/>
              <a:t> </a:t>
            </a:r>
            <a:r>
              <a:rPr lang="en-US" dirty="0" err="1"/>
              <a:t>една</a:t>
            </a:r>
            <a:r>
              <a:rPr lang="en-US" dirty="0"/>
              <a:t> </a:t>
            </a:r>
            <a:r>
              <a:rPr lang="en-US" dirty="0" err="1"/>
              <a:t>община</a:t>
            </a:r>
            <a:r>
              <a:rPr lang="en-US" dirty="0"/>
              <a:t> – 84 %“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662546"/>
            <a:ext cx="10101744" cy="1475510"/>
          </a:xfrm>
        </p:spPr>
        <p:txBody>
          <a:bodyPr>
            <a:normAutofit fontScale="92500" lnSpcReduction="20000"/>
          </a:bodyPr>
          <a:lstStyle/>
          <a:p>
            <a:r>
              <a:rPr lang="bg-BG" sz="3200" i="1" dirty="0"/>
              <a:t>2. Писмена процедура – м. март 2018 г.</a:t>
            </a:r>
            <a:r>
              <a:rPr lang="bg-BG" sz="1600" i="1" dirty="0"/>
              <a:t/>
            </a:r>
            <a:br>
              <a:rPr lang="bg-BG" sz="1600" i="1" dirty="0"/>
            </a:br>
            <a:r>
              <a:rPr lang="bg-BG" sz="1600" i="1" dirty="0"/>
              <a:t/>
            </a:r>
            <a:br>
              <a:rPr lang="bg-BG" sz="1600" i="1" dirty="0"/>
            </a:br>
            <a:r>
              <a:rPr lang="bg-BG" sz="3000" dirty="0"/>
              <a:t>Изменение на </a:t>
            </a:r>
            <a:r>
              <a:rPr lang="bg-BG" sz="3000" i="1" dirty="0"/>
              <a:t>Критерии за подбор на операция </a:t>
            </a:r>
            <a:br>
              <a:rPr lang="bg-BG" sz="3000" i="1" dirty="0"/>
            </a:br>
            <a:r>
              <a:rPr lang="bg-BG" sz="3000" i="1" dirty="0"/>
              <a:t>„Интегрирани мерки за подобряване достъпа до образование“</a:t>
            </a:r>
            <a:endParaRPr lang="en-US" sz="3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8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sz="28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Иван Попов</a:t>
            </a:r>
            <a:endParaRPr lang="en-US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Директор на дирекция „Програмиране, наблюдение и оценка“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ИА ОПНОИР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i.popov@mon.bg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47468" y="2252008"/>
            <a:ext cx="10058400" cy="676883"/>
          </a:xfrm>
        </p:spPr>
        <p:txBody>
          <a:bodyPr>
            <a:normAutofit/>
          </a:bodyPr>
          <a:lstStyle/>
          <a:p>
            <a:pPr algn="ctr"/>
            <a:r>
              <a:rPr lang="bg-BG" sz="2800" dirty="0">
                <a:cs typeface="Times New Roman" panose="02020603050405020304" pitchFamily="18" charset="0"/>
              </a:rPr>
              <a:t>БЛАГОДАРЯ ЗА ВНИМАНИЕТО!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16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4091</TotalTime>
  <Words>2274</Words>
  <Application>Microsoft Office PowerPoint</Application>
  <PresentationFormat>Widescreen</PresentationFormat>
  <Paragraphs>553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Candara</vt:lpstr>
      <vt:lpstr>Courier New</vt:lpstr>
      <vt:lpstr>Times New Roman</vt:lpstr>
      <vt:lpstr>Wingdings</vt:lpstr>
      <vt:lpstr>Retrospect</vt:lpstr>
      <vt:lpstr>Напредък в изпълнението на  ОП НОИР 2014-2020   гр.София, 18 май 2018 г. </vt:lpstr>
      <vt:lpstr>I. Финансово изпълнение на одобрения бюджет на ОП НОИР</vt:lpstr>
      <vt:lpstr>PowerPoint Presentation</vt:lpstr>
      <vt:lpstr>BG05M2OP001-2.001 „Система за кариерно ориентиране в училищното образование“ (МОН)</vt:lpstr>
      <vt:lpstr>           BG05M2OP001-2.002 „Студентски практики – фаза 1” (МОН) Бюджет: 35 821 371 лв.  Период на изпълнение: 29.03.2016 – 29.09.2018 г. Верифицирани разходи: 20 670 806,20 лв.</vt:lpstr>
      <vt:lpstr>BG05M2OP001-2.003 „Студентски стипендии – фаза 1“ (МОН) Бюджет: 28 000 000 лв. Период на изпълнение: 29.03.2016 - 29.03.2018 (24 месеца) Верифицирани разходи: 23 735 576,84 лв.</vt:lpstr>
      <vt:lpstr>BG05M2OP001-2.004 Твоят час – фаза 1 (МОН) Бюджет: 105 237 182 лв.  Период на изпълнение: 27.07.2016 –31.10.2018 (27 месеца) Верифицирани разходи: 50 048 436,57 лв.</vt:lpstr>
      <vt:lpstr>BG05M2OP001-3.003 „Подкрепа за равен достъп и личностно развитие“ – фаза 1 (МОН) Бюджет: 16 852 080 лв.  Период на изпълнение: 22.12.2015 – 22.12.2017 Верифицирани разходи: 12 127 086,43 лв.</vt:lpstr>
      <vt:lpstr>BG05M2OP001-3.004 „Нов шанс за успех“ – фаза 1 (МОН) Бюджет: 19 070 732 лв.  Период на изпълнение: 21.09.2016 г. - 21.12.2018 г. (27 месеца) Верифицирани разходи: 28 172,32 лв.</vt:lpstr>
      <vt:lpstr>BG05M2OP001-2.009 „ПОДКРЕПА ЗА РАЗВИТИЕТО НА ДОКТОРАНТИ, ПОСТДОКТОРАНТИ, СПЕЦИАЛИЗАНТИ И МЛАДИ УЧЕНИ “ – ФАЗА 1</vt:lpstr>
      <vt:lpstr>BG05M2OP001-3.001 „ПОДКРЕПА ЗА ПРЕДУЧИЛИЩНОТО ВЪЗПИТАНИЕ И ПОДГОТОВКА НА ДЕЦА В НЕРАВНОСТОЙНО ПОЛОЖЕНИЕ “ (бенефициенти – детски градини, общини, НПО, училища; брой договори – 54)  Бюджет: 17 192 958,29 лв.  Период на изпълнение: 2016 г. - 2018 г. Верифицирани разходи: 6 113 764,61 лв.</vt:lpstr>
      <vt:lpstr>BG05M2OP001-3.002 „ОБРАЗОВАТЕЛНА ИНТЕГРАЦИЯ НА УЧЕНИЦИТЕ ОТ ЕТНИЧЕСКИТЕ МАЛЦИНСТВА И/ИЛИ ТЪРСЕЩИ ИЛИ ПОЛУЧИЛИ МЕЖДУНАРОДНА ЗАКРИЛА “ (бенефициенти – училища, общини, НПО; брой договори – 67)  Бюджет: 22 436 191,84 лв.  Период на изпълнение: 2016 г. - 2018 г. Верифицирани разходи: 5 217 720,84 лв.</vt:lpstr>
      <vt:lpstr>PowerPoint Presentation</vt:lpstr>
      <vt:lpstr>РАМКА ЗА ИЗПЪЛНЕНИЕТО НА ОПЕРАТИВНА ПРОГРАМА „НАУКА И ОБРАЗОВАНИЕ ЗА ИНТЕЛИГЕНТЕН РАСТЕЖ“ 2014-2020 г. </vt:lpstr>
      <vt:lpstr>РАМКА ЗА ИЗПЪЛНЕНИЕТО НА ОПЕРАТИВНА ПРОГРАМА „НАУКА И ОБРАЗОВАНИЕ ЗА ИНТЕЛИГЕНТЕН РАСТЕЖ“ 2014-2020 г. </vt:lpstr>
      <vt:lpstr>РАМКА ЗА ИЗПЪЛНЕНИЕТО НА ОПЕРАТИВНА ПРОГРАМА „НАУКА И ОБРАЗОВАНИЕ ЗА ИНТЕЛИГЕНТЕН РАСТЕЖ“ 2014-2020 г. </vt:lpstr>
      <vt:lpstr>РАМКА ЗА ИЗПЪЛНЕНИЕТО НА ОПЕРАТИВНА ПРОГРАМА „НАУКА И ОБРАЗОВАНИЕ ЗА ИНТЕЛИГЕНТЕН РАСТЕЖ“ 2014-2020 г. Ос 3</vt:lpstr>
      <vt:lpstr>Писмени процедури на КН на ОП НОИР /проведени в периода между VII и VIII заседание на КН/</vt:lpstr>
      <vt:lpstr>PowerPoint Presentation</vt:lpstr>
      <vt:lpstr>БЛАГОДАРЯ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306</cp:revision>
  <cp:lastPrinted>2018-05-17T16:04:07Z</cp:lastPrinted>
  <dcterms:created xsi:type="dcterms:W3CDTF">2016-05-13T12:08:51Z</dcterms:created>
  <dcterms:modified xsi:type="dcterms:W3CDTF">2018-05-17T17:00:32Z</dcterms:modified>
</cp:coreProperties>
</file>