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336" r:id="rId3"/>
    <p:sldId id="337" r:id="rId4"/>
    <p:sldId id="338" r:id="rId5"/>
    <p:sldId id="339" r:id="rId6"/>
    <p:sldId id="340" r:id="rId7"/>
    <p:sldId id="341" r:id="rId8"/>
    <p:sldId id="342" r:id="rId9"/>
  </p:sldIdLst>
  <p:sldSz cx="9906000" cy="6858000" type="A4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5132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1806" y="-7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20.11.2017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5922" y="685800"/>
            <a:ext cx="6500813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5922" y="3843868"/>
            <a:ext cx="520065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685260" y="8467"/>
            <a:ext cx="3095625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962889" y="91546"/>
            <a:ext cx="4940532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879108" y="228600"/>
            <a:ext cx="4024313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960368" y="32279"/>
            <a:ext cx="3943054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6374409" y="609602"/>
            <a:ext cx="3529012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114632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1"/>
            <a:ext cx="9906000" cy="112896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http://sf.mon.bg/img/logo_eu_r_dva_fonda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67" y="114108"/>
            <a:ext cx="2070199" cy="820737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151" y="127359"/>
            <a:ext cx="2152270" cy="820737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/>
          </a:sp3d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128961"/>
            <a:ext cx="9906000" cy="0"/>
          </a:xfrm>
          <a:prstGeom prst="line">
            <a:avLst/>
          </a:prstGeom>
          <a:noFill/>
          <a:ln w="47625" cap="flat" cmpd="sng" algn="ctr">
            <a:solidFill>
              <a:srgbClr val="4A66AC"/>
            </a:solidFill>
            <a:prstDash val="solid"/>
          </a:ln>
          <a:effectLst/>
        </p:spPr>
      </p:cxn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541" y="181840"/>
            <a:ext cx="4725988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963432" y="6148312"/>
            <a:ext cx="92807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bg-BG"/>
            </a:defPPr>
            <a:lvl1pPr marL="0" algn="r" defTabSz="914400" rtl="0" eaLnBrk="1" latinLnBrk="0" hangingPunct="1">
              <a:defRPr sz="3200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8427CCB-5A31-480B-ABC3-A8B5FBED090E}" type="slidenum">
              <a:rPr lang="en-GB" sz="1600" b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en-GB" sz="16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35628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2" y="2006600"/>
            <a:ext cx="69342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3" y="4495800"/>
            <a:ext cx="69342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66787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5922" y="685801"/>
            <a:ext cx="401184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109" y="685801"/>
            <a:ext cx="4009264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2653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9815" y="685800"/>
            <a:ext cx="3777952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22" y="1270529"/>
            <a:ext cx="401184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9241" y="685800"/>
            <a:ext cx="379042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7818" y="1262062"/>
            <a:ext cx="400496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5476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9581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8734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572" y="685800"/>
            <a:ext cx="29718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923" y="685800"/>
            <a:ext cx="4829176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572" y="2209800"/>
            <a:ext cx="29718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600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37285" y="1447800"/>
            <a:ext cx="4891088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3572" y="914400"/>
            <a:ext cx="266579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37285" y="2777067"/>
            <a:ext cx="489237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918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57212" y="533400"/>
            <a:ext cx="8790285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42951" y="3843867"/>
            <a:ext cx="674717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3018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3" y="685800"/>
            <a:ext cx="817245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114800"/>
            <a:ext cx="6935490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4243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397" y="685800"/>
            <a:ext cx="74295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75047" y="3429000"/>
            <a:ext cx="69342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3" y="4301068"/>
            <a:ext cx="69342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2097" y="812222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56897" y="276860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243381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2" y="3429000"/>
            <a:ext cx="69342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1" y="5132981"/>
            <a:ext cx="6935492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73977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398" y="685800"/>
            <a:ext cx="74295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5923" y="3928534"/>
            <a:ext cx="69342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978400"/>
            <a:ext cx="69342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097" y="812222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56897" y="2768601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67666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923" y="685800"/>
            <a:ext cx="817245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5922" y="3928534"/>
            <a:ext cx="69342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4766733"/>
            <a:ext cx="69342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053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9943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6735" y="685800"/>
            <a:ext cx="1671638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685800"/>
            <a:ext cx="635635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5064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480662" y="2963334"/>
            <a:ext cx="2422760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5922" y="4487333"/>
            <a:ext cx="69342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5922" y="685801"/>
            <a:ext cx="69342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7335" y="6172201"/>
            <a:ext cx="13001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20/11/2017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5922" y="6172201"/>
            <a:ext cx="6129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20100" y="5578476"/>
            <a:ext cx="92807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462231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1173708"/>
            <a:ext cx="9906000" cy="5390866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b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Информация за проведени писмени процедури и за дейността на постоянен подкомитет и тематични работни групи към Комитета за наблюдение</a:t>
            </a:r>
            <a:r>
              <a:rPr lang="ru-RU" b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ru-RU" b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ru-RU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/период между </a:t>
            </a:r>
            <a:r>
              <a:rPr lang="en-US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 </a:t>
            </a:r>
            <a:r>
              <a:rPr lang="bg-BG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</a:t>
            </a:r>
            <a:r>
              <a:rPr lang="en-US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VII</a:t>
            </a:r>
            <a:r>
              <a:rPr lang="bg-BG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заседание на КН</a:t>
            </a:r>
            <a:r>
              <a:rPr lang="ru-RU" sz="3200" b="1" i="1" cap="small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/</a:t>
            </a:r>
            <a:endParaRPr lang="ru-RU" sz="3200" b="1" i="1" cap="none" dirty="0">
              <a:ln/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19619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286000"/>
            <a:ext cx="9906000" cy="45720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Въвеждане на дуална система на обучение /Домино 2/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промени в нормативната уредба – ЗПУО и отмяна на Наредба № 2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намаляване на административната тежест  за бенефициентите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въвеждане на Методологията за опростено отчитане на разходите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увеличен бюджет  - 15 000 000 лв.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постигане на по-добра обвързаност между дейности - индикатори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за осигуряване на качеството в ПОО</a:t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разработване и тестване на оперативен инструментариум , повишаващ капацитета за управление на качеството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Усъвършенстване на националната система за валидиране</a:t>
            </a:r>
            <a:endParaRPr lang="bg-BG" sz="2000" b="1" cap="none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218144"/>
            <a:ext cx="9438167" cy="103135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вгуст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2017 г. - писмена процедура за промяна в критериите и методологията за ТФО на следните процедури: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286000"/>
            <a:ext cx="9906000" cy="45720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«Поддържане и усъвършенстване на рейтинговата система на ВУ»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КЗК наложи временна мярка «спиране» на основната тръжна процедура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удължен срок за стартиране на процедурата – 2018 - 2020 г.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постигане на по-добра обвързаност между дейности - индикатори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Студентски стипендии – Фаза 1</a:t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удължаване на срока с 1 семестър по  искане на бенефициента и наличен финансов ресурс от 1.5 млн. лв. 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Подкрепа за предучилищното възпитание и подготовка на деца в неравностойно положение –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променен срок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изпълнение на проекти със сключените договори след  01.01.2017 и съобразяване с критериите</a:t>
            </a:r>
            <a:endParaRPr lang="bg-BG" sz="2000" b="1" cap="non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218144"/>
            <a:ext cx="9438167" cy="103135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bg-BG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вгуст </a:t>
            </a:r>
            <a:r>
              <a:rPr lang="bg-BG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2017 г. - писмена процедура за промяна в критериите </a:t>
            </a:r>
            <a:r>
              <a:rPr lang="bg-BG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bg-BG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следните процедури: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286000"/>
            <a:ext cx="9906000" cy="45720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Съвпадение на  периода за създаване на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ИА ОПНОИР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предварително планирано провеждане на Оценка на  системите за управление  на ОП НОИР – октомври 2017г.</a:t>
            </a:r>
            <a:b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Промяна на периода за провеждане на оценката – м. май - октомври 2018 г.</a:t>
            </a:r>
            <a:b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Осигурява се възможност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новите системи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управление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функционират поне шест месеца, преди да бъдат оценявани.</a:t>
            </a:r>
            <a:endParaRPr lang="bg-BG" sz="2400" b="1" cap="non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218144"/>
            <a:ext cx="9438167" cy="103135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вгуст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2017 г. - писмена процедура за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промяна на Плана за оценка на системите за управление на ОП НОИР</a:t>
            </a:r>
            <a:endParaRPr lang="bg-BG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197289"/>
            <a:ext cx="9906000" cy="4844955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Студентски практики – фаза 1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Срокът  за изпълнение е удължен с 9 месеца до 29.09.2018 г., въз основа на извършен анализ в рамките на УО на ОП НОИР</a:t>
            </a:r>
            <a: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Интегрирани мерки за подобряване на достъпа до образование</a:t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увеличен бюджет в размер на 23 млн. лв.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осигурена пропорционалност между двете ОП НОИР и ОПРЧР за задоволяване на нужди от допълващи се мерки за одобрените 52 общини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постигане на етапните цели на ОП НОИР чрез съотнасяне на индикаторите само за одобрените 52 общини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съобразяване с препоръки на Междуведомствената работна група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sz="2000" b="1" cap="non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201003"/>
            <a:ext cx="9906000" cy="982639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Писмени процедури в периода септември – октомври 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2017 г.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за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промяна в критериите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следните процедури: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bg-BG" sz="24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197289"/>
            <a:ext cx="9906000" cy="4844955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Обсъждени са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следните препоръки на ГД «Регионална политика» на ЕК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към проекта към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критериите за подбор на операция </a:t>
            </a:r>
            <a:r>
              <a:rPr lang="ru-RU" sz="20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«Изграждане на регионални научни центрове»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премахване на бонус точките и регионалното приоритизиране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осигуряване на възможности за по-тясно сътрудничество с регионалния бизнес и планирането на краткосрочни пилотни проекти с предприятия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форми и начини за увеличаване на синергията с дейностите по ОПИК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включване на икономически дейности в съответствие с ОРГО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в съответствие с правилата за прилагане на режима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държавните помощи </a:t>
            </a: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sz="2000" b="1" cap="none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037231"/>
            <a:ext cx="9906000" cy="1146412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8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Заседание на </a:t>
            </a:r>
            <a:r>
              <a:rPr lang="bg-BG" sz="2800" b="1" dirty="0" err="1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подкомитет</a:t>
            </a:r>
            <a:r>
              <a:rPr lang="bg-BG" sz="2800" b="1" dirty="0" smtClean="0">
                <a:solidFill>
                  <a:srgbClr val="A513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“Научни изследвания и технологично развитие” – 19.10.2017г.</a:t>
            </a:r>
            <a:endParaRPr lang="bg-BG" sz="2800" b="1" dirty="0">
              <a:solidFill>
                <a:srgbClr val="A5132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2286000"/>
            <a:ext cx="9906000" cy="4572000"/>
          </a:xfrm>
          <a:solidFill>
            <a:schemeClr val="bg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Обсъжден проект на критерии за подбор на операция </a:t>
            </a: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«Адаптиране на системите за средно професионално и висше образование спрямо изискванията на пазара на труда в България»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Обсъден 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 на критерии за подбор на операция </a:t>
            </a: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«Да работим в България»</a:t>
            </a: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Предстои допълнително изясняване 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формата з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предоставяне на БФП </a:t>
            </a:r>
            <a:r>
              <a:rPr lang="ru-RU" sz="2000" b="1" i="1" cap="none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директно предоставяне/конкурентен подбор</a:t>
            </a:r>
            <a: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sz="2400" b="1" cap="none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218144"/>
            <a:ext cx="9906000" cy="1031358"/>
          </a:xfr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Autofit/>
            <a:sp3d extrusionH="57150">
              <a:bevelT w="38100" h="38100"/>
            </a:sp3d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Съвместно заседание на ТРГ “Висше образование” и ТРГ “Предучилищно и училищно образование” – 23.10.2017 г.</a:t>
            </a:r>
            <a:endParaRPr lang="bg-BG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03671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555921" y="1791456"/>
            <a:ext cx="8829314" cy="3990891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bg-BG" sz="3200" b="1" cap="none" dirty="0" smtClean="0">
                <a:ln/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БЛАГОДАРЯ ЗА ВНИМАНИЕТО!</a:t>
            </a:r>
            <a:endParaRPr lang="en-GB" sz="3200" b="1" cap="none" dirty="0">
              <a:ln/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325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5836</TotalTime>
  <Words>208</Words>
  <Application>Microsoft Office PowerPoint</Application>
  <PresentationFormat>A4 Paper (210x297 mm)</PresentationFormat>
  <Paragraphs>18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Slice</vt:lpstr>
      <vt:lpstr>Информация за проведени писмени процедури и за дейността на постоянен подкомитет и тематични работни групи към Комитета за наблюдение /период между VI иVIIзаседание на КН/</vt:lpstr>
      <vt:lpstr>1. Въвеждане на дуална система на обучение /Домино 2/ - промени в нормативната уредба – ЗПУО и отмяна на Наредба № 2 - намаляване на административната тежест  за бенефициентите - въвеждане на Методологията за опростено отчитане на разходите - увеличен бюджет  - 15 000 000 лв. -  постигане на по-добра обвързаност между дейности - индикатори 2. Система за осигуряване на качеството в ПОО - разработване и тестване на оперативен инструментариум , повишаващ капацитета за управление на качеството 3. Усъвършенстване на националната система за валидиране</vt:lpstr>
      <vt:lpstr>4. «Поддържане и усъвършенстване на рейтинговата система на ВУ» -  КЗК наложи временна мярка «спиране» на основната тръжна процедура  -  удължен срок за стартиране на процедурата – 2018 - 2020 г. -  постигане на по-добра обвързаност между дейности - индикатори 5. Студентски стипендии – Фаза 1 - удължаване на срока с 1 семестър по  искане на бенефициента и наличен финансов ресурс от 1.5 млн. лв.   6. Подкрепа за предучилищното възпитание и подготовка на деца в неравностойно положение – променен срок за изпълнение на проекти със сключените договори след  01.01.2017 и съобразяване с критериите</vt:lpstr>
      <vt:lpstr>1. Съвпадение на  периода за създаване на ИА ОПНОИР с предварително планирано провеждане на Оценка на  системите за управление  на ОП НОИР – октомври 2017г. 2.  Промяна на периода за провеждане на оценката – м. май - октомври 2018 г. 3. Осигурява се възможност новите системи за управление да функционират поне шест месеца, преди да бъдат оценявани.</vt:lpstr>
      <vt:lpstr> 1.  Студентски практики – фаза 1 -  Срокът  за изпълнение е удължен с 9 месеца до 29.09.2018 г., въз основа на извършен анализ в рамките на УО на ОП НОИР 2.  Интегрирани мерки за подобряване на достъпа до образование -  увеличен бюджет в размер на 23 млн. лв.  - осигурена пропорционалност между двете ОП НОИР и ОПРЧР за задоволяване на нужди от допълващи се мерки за одобрените 52 общини - постигане на етапните цели на ОП НОИР чрез съотнасяне на индикаторите само за одобрените 52 общини - съобразяване с препоръки на Междуведомствената работна група </vt:lpstr>
      <vt:lpstr>    1. Обсъждени са следните препоръки на ГД «Регионална политика» на ЕК към проекта към критериите за подбор на операция «Изграждане на регионални научни центрове» :  - премахване на бонус точките и регионалното приоритизиране  -  осигуряване на възможности за по-тясно сътрудничество с регионалния бизнес и планирането на краткосрочни пилотни проекти с предприятия -  форми и начини за увеличаване на синергията с дейностите по ОПИК - включване на икономически дейности в съответствие с ОРГО и в съответствие с правилата за прилагане на режима на държавните помощи      </vt:lpstr>
      <vt:lpstr>1. Обсъжден проект на критерии за подбор на операция «Адаптиране на системите за средно професионално и висше образование спрямо изискванията на пазара на труда в България»  2. Обсъден проект на критерии за подбор на операция «Да работим в България»   Предстои допълнително изясняване на формата за предоставяне на БФП – директно предоставяне/конкурентен подбор </vt:lpstr>
      <vt:lpstr>БЛАГОДАРЯ ЗА ВНИМАНИЕТО!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Asen P Petrov</dc:creator>
  <cp:lastModifiedBy>m.kaloyanova</cp:lastModifiedBy>
  <cp:revision>371</cp:revision>
  <dcterms:created xsi:type="dcterms:W3CDTF">2016-05-13T12:08:51Z</dcterms:created>
  <dcterms:modified xsi:type="dcterms:W3CDTF">2017-11-20T13:04:22Z</dcterms:modified>
</cp:coreProperties>
</file>