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9"/>
  </p:notesMasterIdLst>
  <p:sldIdLst>
    <p:sldId id="256" r:id="rId2"/>
    <p:sldId id="380" r:id="rId3"/>
    <p:sldId id="381" r:id="rId4"/>
    <p:sldId id="383" r:id="rId5"/>
    <p:sldId id="399" r:id="rId6"/>
    <p:sldId id="395" r:id="rId7"/>
    <p:sldId id="394" r:id="rId8"/>
    <p:sldId id="398" r:id="rId9"/>
    <p:sldId id="387" r:id="rId10"/>
    <p:sldId id="388" r:id="rId11"/>
    <p:sldId id="390" r:id="rId12"/>
    <p:sldId id="389" r:id="rId13"/>
    <p:sldId id="391" r:id="rId14"/>
    <p:sldId id="392" r:id="rId15"/>
    <p:sldId id="400" r:id="rId16"/>
    <p:sldId id="397" r:id="rId17"/>
    <p:sldId id="333" r:id="rId18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256"/>
            <p14:sldId id="380"/>
            <p14:sldId id="381"/>
            <p14:sldId id="383"/>
            <p14:sldId id="399"/>
            <p14:sldId id="395"/>
            <p14:sldId id="394"/>
            <p14:sldId id="398"/>
            <p14:sldId id="387"/>
            <p14:sldId id="388"/>
            <p14:sldId id="390"/>
            <p14:sldId id="389"/>
            <p14:sldId id="391"/>
            <p14:sldId id="392"/>
            <p14:sldId id="400"/>
            <p14:sldId id="397"/>
          </p14:sldIdLst>
        </p14:section>
        <p14:section name="Untitled Section" id="{52B0977C-0AC9-4D01-9ECA-7E208D5902D2}">
          <p14:sldIdLst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  <p:cmAuthor id="4" name="Desislava Boteva" initials="DB" lastIdx="4" clrIdx="3">
    <p:extLst>
      <p:ext uri="{19B8F6BF-5375-455C-9EA6-DF929625EA0E}">
        <p15:presenceInfo xmlns:p15="http://schemas.microsoft.com/office/powerpoint/2012/main" userId="S::d.stoykova@mon.bg::c829cb14-36cf-4c35-8d1c-6d3d47bbe1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FFCC"/>
    <a:srgbClr val="66A2D4"/>
    <a:srgbClr val="00FFFF"/>
    <a:srgbClr val="E3E9F3"/>
    <a:srgbClr val="CCECFF"/>
    <a:srgbClr val="A3C7E5"/>
    <a:srgbClr val="50D0FF"/>
    <a:srgbClr val="4DDB5E"/>
    <a:srgbClr val="C8DE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97" autoAdjust="0"/>
    <p:restoredTop sz="95226" autoAdjust="0"/>
  </p:normalViewPr>
  <p:slideViewPr>
    <p:cSldViewPr snapToGrid="0">
      <p:cViewPr varScale="1">
        <p:scale>
          <a:sx n="82" d="100"/>
          <a:sy n="82" d="100"/>
        </p:scale>
        <p:origin x="50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16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10.11.2025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5142240" cy="1255898"/>
            <a:chOff x="3333750" y="4988217"/>
            <a:chExt cx="5142240" cy="125589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21975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bg-BG" sz="1800" u="sng" noProof="0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47B57A2-CA59-F4AC-6434-41A805AC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97" y="1553593"/>
            <a:ext cx="6081205" cy="4687409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600" dirty="0">
                <a:solidFill>
                  <a:srgbClr val="A513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Процедура </a:t>
            </a:r>
            <a:r>
              <a:rPr lang="en-US" sz="2600" b="1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BG05SFPR001-</a:t>
            </a:r>
            <a:r>
              <a:rPr lang="bg-BG" sz="2600" b="1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3</a:t>
            </a:r>
            <a:r>
              <a:rPr lang="en-US" sz="2600" b="1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.00</a:t>
            </a:r>
            <a:r>
              <a:rPr lang="bg-BG" sz="2600" b="1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5</a:t>
            </a:r>
            <a:br>
              <a:rPr lang="ru-RU" sz="2600" b="1" dirty="0"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</a:br>
            <a:br>
              <a:rPr lang="ru-RU" sz="2600" dirty="0"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</a:br>
            <a:r>
              <a:rPr lang="ru-RU" sz="2600" b="1" dirty="0">
                <a:solidFill>
                  <a:srgbClr val="7030A0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„Развитие на дуалната система на обучение в ПОО (чрез прилагане на подхода ИТИ)“</a:t>
            </a:r>
            <a:br>
              <a:rPr lang="ru-RU" sz="2600" dirty="0"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</a:br>
            <a:br>
              <a:rPr lang="ru-RU" sz="2600" dirty="0"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</a:br>
            <a:r>
              <a:rPr lang="bg-BG" sz="2600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Отчитане и подаване на искания за плащане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през ИСУН</a:t>
            </a:r>
            <a:br>
              <a:rPr lang="ru-RU" sz="2600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br>
              <a:rPr lang="en-US" sz="2600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r>
              <a:rPr lang="bg-BG" sz="2600" dirty="0">
                <a:solidFill>
                  <a:schemeClr val="tx1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10 ноември 2025 г.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9AD06E-6763-4D8C-96E9-7D52C73AC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7EA552-C1D1-4E1B-AA21-14CB18647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29" y="1091952"/>
            <a:ext cx="9909110" cy="548612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11BBC04-A13B-4235-8880-BDCAC1BA8EFF}"/>
              </a:ext>
            </a:extLst>
          </p:cNvPr>
          <p:cNvSpPr/>
          <p:nvPr/>
        </p:nvSpPr>
        <p:spPr>
          <a:xfrm>
            <a:off x="2836506" y="4021494"/>
            <a:ext cx="1576874" cy="4198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1410DF3-A6D8-469A-97FF-7C1EDA60F911}"/>
              </a:ext>
            </a:extLst>
          </p:cNvPr>
          <p:cNvSpPr/>
          <p:nvPr/>
        </p:nvSpPr>
        <p:spPr>
          <a:xfrm>
            <a:off x="2836506" y="4021494"/>
            <a:ext cx="1576874" cy="4198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A004EDD-35D4-4B6F-AFE3-687C5D1B178F}"/>
              </a:ext>
            </a:extLst>
          </p:cNvPr>
          <p:cNvSpPr/>
          <p:nvPr/>
        </p:nvSpPr>
        <p:spPr>
          <a:xfrm>
            <a:off x="2683933" y="3014133"/>
            <a:ext cx="1422400" cy="41486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02065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27412E-15E4-423C-A9F8-0F09F67044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63F351-DEFA-4D51-8DA8-FCC1A2292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318" y="997597"/>
            <a:ext cx="9190653" cy="549527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8334F0-6A14-4AB1-A0EC-05671E55797C}"/>
              </a:ext>
            </a:extLst>
          </p:cNvPr>
          <p:cNvSpPr/>
          <p:nvPr/>
        </p:nvSpPr>
        <p:spPr>
          <a:xfrm>
            <a:off x="1511559" y="2920482"/>
            <a:ext cx="895739" cy="19594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F5F959-F363-467D-BC2B-9F5EF56D46A4}"/>
              </a:ext>
            </a:extLst>
          </p:cNvPr>
          <p:cNvSpPr/>
          <p:nvPr/>
        </p:nvSpPr>
        <p:spPr>
          <a:xfrm>
            <a:off x="4478694" y="2920482"/>
            <a:ext cx="895738" cy="19594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1738BC07-2455-4B35-9D3F-24A235986910}"/>
              </a:ext>
            </a:extLst>
          </p:cNvPr>
          <p:cNvSpPr/>
          <p:nvPr/>
        </p:nvSpPr>
        <p:spPr>
          <a:xfrm>
            <a:off x="5309117" y="1495313"/>
            <a:ext cx="3748821" cy="1425169"/>
          </a:xfrm>
          <a:prstGeom prst="wedgeEllipse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b="1" dirty="0">
                <a:solidFill>
                  <a:schemeClr val="tx1"/>
                </a:solidFill>
              </a:rPr>
              <a:t>Въвеждат се началната и крайната дата на административния договор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3C2C10F-698B-45F9-84E3-4B4CF0992A1E}"/>
              </a:ext>
            </a:extLst>
          </p:cNvPr>
          <p:cNvSpPr/>
          <p:nvPr/>
        </p:nvSpPr>
        <p:spPr>
          <a:xfrm>
            <a:off x="5122506" y="3601616"/>
            <a:ext cx="718457" cy="19594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Callout: Left Arrow 8">
            <a:extLst>
              <a:ext uri="{FF2B5EF4-FFF2-40B4-BE49-F238E27FC236}">
                <a16:creationId xmlns:a16="http://schemas.microsoft.com/office/drawing/2014/main" id="{09EA7E61-1505-458A-8E25-6F3A304F93D4}"/>
              </a:ext>
            </a:extLst>
          </p:cNvPr>
          <p:cNvSpPr/>
          <p:nvPr/>
        </p:nvSpPr>
        <p:spPr>
          <a:xfrm>
            <a:off x="5840963" y="3256384"/>
            <a:ext cx="2749731" cy="1003195"/>
          </a:xfrm>
          <a:prstGeom prst="leftArrowCallou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b="1" dirty="0">
                <a:solidFill>
                  <a:schemeClr val="tx1"/>
                </a:solidFill>
              </a:rPr>
              <a:t>До 20 % от БФП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64A230-F60E-4E8A-881E-1973AE97D229}"/>
              </a:ext>
            </a:extLst>
          </p:cNvPr>
          <p:cNvSpPr/>
          <p:nvPr/>
        </p:nvSpPr>
        <p:spPr>
          <a:xfrm>
            <a:off x="1315616" y="5150498"/>
            <a:ext cx="1436915" cy="354563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DB9736-3EA6-4007-B3CB-ECA1D57E438F}"/>
              </a:ext>
            </a:extLst>
          </p:cNvPr>
          <p:cNvSpPr/>
          <p:nvPr/>
        </p:nvSpPr>
        <p:spPr>
          <a:xfrm>
            <a:off x="8854751" y="6008914"/>
            <a:ext cx="1427584" cy="48396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5952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10AFA12-3434-4549-8C1E-4835667CD1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8C28C3-35F7-4C2C-8E17-651C2672E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216" y="1047566"/>
            <a:ext cx="8326793" cy="23081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C15CD8-C90D-4C08-963F-F9CFEA440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53" y="1010945"/>
            <a:ext cx="9668931" cy="23814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0657E0-E78D-422C-A6A2-2106A44E07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868" y="3632200"/>
            <a:ext cx="9668932" cy="320317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838CAE9-F681-4C3C-AAA2-17A5E4EEF2AC}"/>
              </a:ext>
            </a:extLst>
          </p:cNvPr>
          <p:cNvSpPr/>
          <p:nvPr/>
        </p:nvSpPr>
        <p:spPr>
          <a:xfrm>
            <a:off x="8858250" y="2921000"/>
            <a:ext cx="1551534" cy="4713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4E77C944-7F78-4C47-B95D-D9AC864DF600}"/>
              </a:ext>
            </a:extLst>
          </p:cNvPr>
          <p:cNvSpPr/>
          <p:nvPr/>
        </p:nvSpPr>
        <p:spPr>
          <a:xfrm>
            <a:off x="9321799" y="4902199"/>
            <a:ext cx="1185334" cy="575733"/>
          </a:xfrm>
          <a:prstGeom prst="wedgeRoundRectCallou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b="1" dirty="0">
                <a:solidFill>
                  <a:schemeClr val="tx1"/>
                </a:solidFill>
              </a:rPr>
              <a:t>Изпращане към УО</a:t>
            </a: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F09A177D-F812-41C4-A7B3-3E7AD5EBEB24}"/>
              </a:ext>
            </a:extLst>
          </p:cNvPr>
          <p:cNvSpPr/>
          <p:nvPr/>
        </p:nvSpPr>
        <p:spPr>
          <a:xfrm>
            <a:off x="9457267" y="5604933"/>
            <a:ext cx="270933" cy="313267"/>
          </a:xfrm>
          <a:prstGeom prst="flowChartConnector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57512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E9792D-9F54-4670-9E95-764EE135B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87C8E-A406-43DE-B94B-95DAD58B1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095374"/>
            <a:ext cx="10763249" cy="569594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1610A59-99BB-46DC-9B7D-30D765321D9D}"/>
              </a:ext>
            </a:extLst>
          </p:cNvPr>
          <p:cNvSpPr/>
          <p:nvPr/>
        </p:nvSpPr>
        <p:spPr>
          <a:xfrm>
            <a:off x="7972425" y="5305425"/>
            <a:ext cx="1590675" cy="36195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FE72E2-9FC4-4D05-9D4B-39EF77BA80BA}"/>
              </a:ext>
            </a:extLst>
          </p:cNvPr>
          <p:cNvSpPr/>
          <p:nvPr/>
        </p:nvSpPr>
        <p:spPr>
          <a:xfrm>
            <a:off x="2209800" y="3848100"/>
            <a:ext cx="2505075" cy="485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5237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3EDE6B-2476-4CB6-8643-216354A67E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82D670-F3FD-485E-B6AD-C1EE439D8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108" y="1021080"/>
            <a:ext cx="9689783" cy="553974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B0BC24-9B1D-4431-B91A-DD0E2D59AF56}"/>
              </a:ext>
            </a:extLst>
          </p:cNvPr>
          <p:cNvSpPr/>
          <p:nvPr/>
        </p:nvSpPr>
        <p:spPr>
          <a:xfrm>
            <a:off x="1905000" y="5238750"/>
            <a:ext cx="1114425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9997B-B222-42C3-A022-276D386C72F5}"/>
              </a:ext>
            </a:extLst>
          </p:cNvPr>
          <p:cNvSpPr/>
          <p:nvPr/>
        </p:nvSpPr>
        <p:spPr>
          <a:xfrm>
            <a:off x="4838700" y="5238750"/>
            <a:ext cx="1114425" cy="2476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F298B0A3-825C-4368-81DC-1CEE38299CF9}"/>
              </a:ext>
            </a:extLst>
          </p:cNvPr>
          <p:cNvSpPr/>
          <p:nvPr/>
        </p:nvSpPr>
        <p:spPr>
          <a:xfrm>
            <a:off x="4724400" y="3657599"/>
            <a:ext cx="2828925" cy="1123951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tx1"/>
                </a:solidFill>
              </a:rPr>
              <a:t>Началната и крайната дата на ТО, ФО и ИП е една й съща</a:t>
            </a:r>
          </a:p>
        </p:txBody>
      </p:sp>
    </p:spTree>
    <p:extLst>
      <p:ext uri="{BB962C8B-B14F-4D97-AF65-F5344CB8AC3E}">
        <p14:creationId xmlns:p14="http://schemas.microsoft.com/office/powerpoint/2010/main" val="1988745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1826C9-E1AD-4A48-9537-2CA0014287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F8891B-278F-4717-B533-A3D7B236F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604" y="1135380"/>
            <a:ext cx="8892791" cy="5722620"/>
          </a:xfrm>
          <a:prstGeom prst="rect">
            <a:avLst/>
          </a:prstGeom>
        </p:spPr>
      </p:pic>
      <p:sp>
        <p:nvSpPr>
          <p:cNvPr id="3" name="Flowchart: Process 2">
            <a:extLst>
              <a:ext uri="{FF2B5EF4-FFF2-40B4-BE49-F238E27FC236}">
                <a16:creationId xmlns:a16="http://schemas.microsoft.com/office/drawing/2014/main" id="{A1B75CB7-C250-4F41-A6A8-74A9F8648492}"/>
              </a:ext>
            </a:extLst>
          </p:cNvPr>
          <p:cNvSpPr/>
          <p:nvPr/>
        </p:nvSpPr>
        <p:spPr>
          <a:xfrm>
            <a:off x="1838325" y="5543550"/>
            <a:ext cx="2819400" cy="179070"/>
          </a:xfrm>
          <a:prstGeom prst="flowChartProcess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39314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606DD3-E472-49D1-B020-AA3FE0F0D3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95CDE5-BC72-42E6-90D5-061E800B3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780" y="944880"/>
            <a:ext cx="9806940" cy="5913120"/>
          </a:xfrm>
          <a:prstGeom prst="rect">
            <a:avLst/>
          </a:prstGeom>
        </p:spPr>
      </p:pic>
      <p:sp>
        <p:nvSpPr>
          <p:cNvPr id="3" name="Flowchart: Process 2">
            <a:extLst>
              <a:ext uri="{FF2B5EF4-FFF2-40B4-BE49-F238E27FC236}">
                <a16:creationId xmlns:a16="http://schemas.microsoft.com/office/drawing/2014/main" id="{33348960-CC3D-45BE-AAAD-C74925982C39}"/>
              </a:ext>
            </a:extLst>
          </p:cNvPr>
          <p:cNvSpPr/>
          <p:nvPr/>
        </p:nvSpPr>
        <p:spPr>
          <a:xfrm>
            <a:off x="1190625" y="4076700"/>
            <a:ext cx="1266825" cy="190500"/>
          </a:xfrm>
          <a:prstGeom prst="flowChart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889E9F64-833D-4760-ACA7-DC560715E427}"/>
              </a:ext>
            </a:extLst>
          </p:cNvPr>
          <p:cNvSpPr/>
          <p:nvPr/>
        </p:nvSpPr>
        <p:spPr>
          <a:xfrm>
            <a:off x="2362200" y="2867024"/>
            <a:ext cx="3829050" cy="962026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b="1" dirty="0">
                <a:solidFill>
                  <a:schemeClr val="tx1"/>
                </a:solidFill>
              </a:rPr>
              <a:t>Въвеждат се лицата, участващи в дейностите по изпълнение и управление на проекта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67DDD0-B1C4-4098-968E-CB5FF4D53FF4}"/>
              </a:ext>
            </a:extLst>
          </p:cNvPr>
          <p:cNvSpPr/>
          <p:nvPr/>
        </p:nvSpPr>
        <p:spPr>
          <a:xfrm>
            <a:off x="1190625" y="5314950"/>
            <a:ext cx="1647825" cy="333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7CCA56-278E-4BA2-B4A1-F1B339D34FA3}"/>
              </a:ext>
            </a:extLst>
          </p:cNvPr>
          <p:cNvSpPr/>
          <p:nvPr/>
        </p:nvSpPr>
        <p:spPr>
          <a:xfrm>
            <a:off x="4962525" y="5248275"/>
            <a:ext cx="2038350" cy="4000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80384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3174B9-09A2-4C51-937B-C4ACB5CC8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D5DC04-6033-4219-BDE2-27C127891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39" y="1464906"/>
            <a:ext cx="10039740" cy="539309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0B0BEF-707D-42C5-B573-65B11EBC0B14}"/>
              </a:ext>
            </a:extLst>
          </p:cNvPr>
          <p:cNvSpPr/>
          <p:nvPr/>
        </p:nvSpPr>
        <p:spPr>
          <a:xfrm>
            <a:off x="1209675" y="3114675"/>
            <a:ext cx="1085850" cy="2381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8DE780-5921-4079-8D46-EA1C26A07D36}"/>
              </a:ext>
            </a:extLst>
          </p:cNvPr>
          <p:cNvSpPr/>
          <p:nvPr/>
        </p:nvSpPr>
        <p:spPr>
          <a:xfrm>
            <a:off x="4495800" y="3114675"/>
            <a:ext cx="1085850" cy="2381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61248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6A9C49-CD0E-4337-9BA4-96A32E1C21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270449-9C26-4214-93E4-867421E38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682" y="1129004"/>
            <a:ext cx="10047808" cy="536387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FF54434-D6D6-4C4B-98F6-FF351306233A}"/>
              </a:ext>
            </a:extLst>
          </p:cNvPr>
          <p:cNvSpPr/>
          <p:nvPr/>
        </p:nvSpPr>
        <p:spPr>
          <a:xfrm>
            <a:off x="1695451" y="2581275"/>
            <a:ext cx="647700" cy="20002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2592151-0A1F-48A9-A2F7-A2BBAE4AF7C4}"/>
              </a:ext>
            </a:extLst>
          </p:cNvPr>
          <p:cNvSpPr/>
          <p:nvPr/>
        </p:nvSpPr>
        <p:spPr>
          <a:xfrm>
            <a:off x="8058150" y="3619500"/>
            <a:ext cx="914400" cy="1905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CF1BD5-38B0-445A-983E-0FF7E366B459}"/>
              </a:ext>
            </a:extLst>
          </p:cNvPr>
          <p:cNvSpPr/>
          <p:nvPr/>
        </p:nvSpPr>
        <p:spPr>
          <a:xfrm>
            <a:off x="1695451" y="3810000"/>
            <a:ext cx="1019174" cy="2667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840FA64-F7E0-4370-914E-BD304C924197}"/>
              </a:ext>
            </a:extLst>
          </p:cNvPr>
          <p:cNvCxnSpPr/>
          <p:nvPr/>
        </p:nvCxnSpPr>
        <p:spPr>
          <a:xfrm>
            <a:off x="2809875" y="3971925"/>
            <a:ext cx="6191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82AA05B-56EB-4BBD-8EC0-C54C46A054A5}"/>
              </a:ext>
            </a:extLst>
          </p:cNvPr>
          <p:cNvSpPr/>
          <p:nvPr/>
        </p:nvSpPr>
        <p:spPr>
          <a:xfrm>
            <a:off x="1695451" y="4457700"/>
            <a:ext cx="1495424" cy="266689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97434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AF97CC-55E7-495A-869D-9BABB5751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9B449-E3CF-4A4D-982F-ADAA30DFA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20" y="933061"/>
            <a:ext cx="10300996" cy="576632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538694F-1B7B-4B7B-9520-02D526899E77}"/>
              </a:ext>
            </a:extLst>
          </p:cNvPr>
          <p:cNvSpPr/>
          <p:nvPr/>
        </p:nvSpPr>
        <p:spPr>
          <a:xfrm>
            <a:off x="7400925" y="6353175"/>
            <a:ext cx="819150" cy="266700"/>
          </a:xfrm>
          <a:prstGeom prst="round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6F4D2BA-53E9-487A-8923-830B6BA4C6C4}"/>
              </a:ext>
            </a:extLst>
          </p:cNvPr>
          <p:cNvSpPr/>
          <p:nvPr/>
        </p:nvSpPr>
        <p:spPr>
          <a:xfrm>
            <a:off x="10010775" y="6267450"/>
            <a:ext cx="647700" cy="266700"/>
          </a:xfrm>
          <a:prstGeom prst="round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47914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0D470D-C60D-44C9-8C00-F36887BFF8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6E173B-6D5A-4D18-9869-297328668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545" y="1347787"/>
            <a:ext cx="10744200" cy="482441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E09B4A7-7258-4B7A-86CE-697755432AA6}"/>
              </a:ext>
            </a:extLst>
          </p:cNvPr>
          <p:cNvSpPr/>
          <p:nvPr/>
        </p:nvSpPr>
        <p:spPr>
          <a:xfrm>
            <a:off x="8210550" y="5510213"/>
            <a:ext cx="685800" cy="242888"/>
          </a:xfrm>
          <a:prstGeom prst="round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1301BC3-1742-4A33-9283-85B0AE28101F}"/>
              </a:ext>
            </a:extLst>
          </p:cNvPr>
          <p:cNvSpPr/>
          <p:nvPr/>
        </p:nvSpPr>
        <p:spPr>
          <a:xfrm>
            <a:off x="10906125" y="5510213"/>
            <a:ext cx="581025" cy="242888"/>
          </a:xfrm>
          <a:prstGeom prst="round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16376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1C3040-9F94-4E38-93F6-7D00590598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D127CC-3F56-4246-9554-87F2EF0C7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250301"/>
            <a:ext cx="9529763" cy="513971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EE3FF60-F2B5-46EC-A009-40B4141CBFC3}"/>
              </a:ext>
            </a:extLst>
          </p:cNvPr>
          <p:cNvSpPr/>
          <p:nvPr/>
        </p:nvSpPr>
        <p:spPr>
          <a:xfrm>
            <a:off x="914400" y="5257800"/>
            <a:ext cx="1628775" cy="349899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57605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C9A8B07-7D3E-4DA7-89A3-7BB9C5F0C1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C6E125-988B-4E5B-BFF2-8746F5801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47" y="1044057"/>
            <a:ext cx="10926305" cy="555171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64CF3E-F918-4683-8E8F-BC3B7FBC2BEE}"/>
              </a:ext>
            </a:extLst>
          </p:cNvPr>
          <p:cNvSpPr/>
          <p:nvPr/>
        </p:nvSpPr>
        <p:spPr>
          <a:xfrm>
            <a:off x="1390650" y="4133850"/>
            <a:ext cx="1257300" cy="2571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7E31EF-B3A0-436C-B512-A5F57F57270A}"/>
              </a:ext>
            </a:extLst>
          </p:cNvPr>
          <p:cNvSpPr/>
          <p:nvPr/>
        </p:nvSpPr>
        <p:spPr>
          <a:xfrm>
            <a:off x="1390650" y="3171825"/>
            <a:ext cx="1257300" cy="2857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87AD571E-0504-4B79-B5BD-818495541426}"/>
              </a:ext>
            </a:extLst>
          </p:cNvPr>
          <p:cNvSpPr/>
          <p:nvPr/>
        </p:nvSpPr>
        <p:spPr>
          <a:xfrm>
            <a:off x="8382000" y="3429000"/>
            <a:ext cx="847725" cy="285750"/>
          </a:xfrm>
          <a:prstGeom prst="flowChartProcess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816898B1-75B1-46C2-9C99-3A1332544CF7}"/>
              </a:ext>
            </a:extLst>
          </p:cNvPr>
          <p:cNvSpPr/>
          <p:nvPr/>
        </p:nvSpPr>
        <p:spPr>
          <a:xfrm>
            <a:off x="8820149" y="2428875"/>
            <a:ext cx="1743076" cy="866775"/>
          </a:xfrm>
          <a:prstGeom prst="wedgeRoundRect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400" dirty="0">
                <a:solidFill>
                  <a:schemeClr val="tx1"/>
                </a:solidFill>
              </a:rPr>
              <a:t>40% от бюджетен ред 1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bg-BG" sz="1400" dirty="0">
                <a:solidFill>
                  <a:schemeClr val="tx1"/>
                </a:solidFill>
              </a:rPr>
              <a:t>„разходи за персонал“</a:t>
            </a:r>
          </a:p>
        </p:txBody>
      </p:sp>
    </p:spTree>
    <p:extLst>
      <p:ext uri="{BB962C8B-B14F-4D97-AF65-F5344CB8AC3E}">
        <p14:creationId xmlns:p14="http://schemas.microsoft.com/office/powerpoint/2010/main" val="1434595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37423A-701D-4373-A5DC-50B00B4E50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FF6C11-03F6-4DB2-AFF9-DBD92B9E6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1084262"/>
            <a:ext cx="10201275" cy="5591175"/>
          </a:xfrm>
          <a:prstGeom prst="rect">
            <a:avLst/>
          </a:prstGeom>
        </p:spPr>
      </p:pic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D3EA2774-E30F-45E4-99CB-9EC9238E9952}"/>
              </a:ext>
            </a:extLst>
          </p:cNvPr>
          <p:cNvSpPr/>
          <p:nvPr/>
        </p:nvSpPr>
        <p:spPr>
          <a:xfrm>
            <a:off x="1200150" y="2781300"/>
            <a:ext cx="771525" cy="190500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0C23F5-CC04-4293-9D28-4FE06A26F310}"/>
              </a:ext>
            </a:extLst>
          </p:cNvPr>
          <p:cNvSpPr/>
          <p:nvPr/>
        </p:nvSpPr>
        <p:spPr>
          <a:xfrm>
            <a:off x="4410075" y="2781300"/>
            <a:ext cx="857250" cy="190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A14B077-3DB9-4FD3-8C43-A55B42F9B6F4}"/>
              </a:ext>
            </a:extLst>
          </p:cNvPr>
          <p:cNvSpPr/>
          <p:nvPr/>
        </p:nvSpPr>
        <p:spPr>
          <a:xfrm>
            <a:off x="2790825" y="3076575"/>
            <a:ext cx="647700" cy="2190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F5FD7F6-7164-43CF-9E25-B3843DA48375}"/>
              </a:ext>
            </a:extLst>
          </p:cNvPr>
          <p:cNvSpPr/>
          <p:nvPr/>
        </p:nvSpPr>
        <p:spPr>
          <a:xfrm>
            <a:off x="5105400" y="3648075"/>
            <a:ext cx="857250" cy="2381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42B489-4771-4E25-83F8-3E6C8130A80A}"/>
              </a:ext>
            </a:extLst>
          </p:cNvPr>
          <p:cNvSpPr/>
          <p:nvPr/>
        </p:nvSpPr>
        <p:spPr>
          <a:xfrm>
            <a:off x="1200150" y="4914901"/>
            <a:ext cx="904875" cy="1905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672C2D-6A32-4996-A0E9-AC044990C05F}"/>
              </a:ext>
            </a:extLst>
          </p:cNvPr>
          <p:cNvSpPr/>
          <p:nvPr/>
        </p:nvSpPr>
        <p:spPr>
          <a:xfrm>
            <a:off x="7029450" y="6105525"/>
            <a:ext cx="2076450" cy="387350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6E1D7A-528C-4E98-BAF2-6D12EAFA33C9}"/>
              </a:ext>
            </a:extLst>
          </p:cNvPr>
          <p:cNvSpPr/>
          <p:nvPr/>
        </p:nvSpPr>
        <p:spPr>
          <a:xfrm>
            <a:off x="9258300" y="6105525"/>
            <a:ext cx="1666875" cy="569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57996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5E8BFE-230F-4AED-9166-B004636D9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85589C-90AF-445B-8AD8-526A75FE1D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104900"/>
            <a:ext cx="10102914" cy="53879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C15FC4-061E-4651-9C1C-130780714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1701" y="3048943"/>
            <a:ext cx="1476374" cy="760113"/>
          </a:xfrm>
          <a:prstGeom prst="rect">
            <a:avLst/>
          </a:prstGeom>
        </p:spPr>
      </p:pic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A09B7D79-5DB7-4A90-AA40-9C02F60BDB7A}"/>
              </a:ext>
            </a:extLst>
          </p:cNvPr>
          <p:cNvSpPr/>
          <p:nvPr/>
        </p:nvSpPr>
        <p:spPr>
          <a:xfrm>
            <a:off x="5467350" y="4705350"/>
            <a:ext cx="742952" cy="361950"/>
          </a:xfrm>
          <a:prstGeom prst="flowChart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/>
          </a:p>
        </p:txBody>
      </p:sp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58419DB1-CA4B-4936-8993-B412F80D4177}"/>
              </a:ext>
            </a:extLst>
          </p:cNvPr>
          <p:cNvSpPr/>
          <p:nvPr/>
        </p:nvSpPr>
        <p:spPr>
          <a:xfrm>
            <a:off x="10067925" y="3981450"/>
            <a:ext cx="371475" cy="304800"/>
          </a:xfrm>
          <a:prstGeom prst="flowChartConnector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9284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895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41798</TotalTime>
  <Words>116</Words>
  <Application>Microsoft Office PowerPoint</Application>
  <PresentationFormat>Widescreen</PresentationFormat>
  <Paragraphs>22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</vt:lpstr>
      <vt:lpstr>Office Theme</vt:lpstr>
      <vt:lpstr>   Процедура BG05SFPR001-3.005  „Развитие на дуалната система на обучение в ПОО (чрез прилагане на подхода ИТИ)“  Отчитане и подаване на искания за плащане през ИСУН  10 ноември 2025 г.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Desislava Boteva</cp:lastModifiedBy>
  <cp:revision>1107</cp:revision>
  <cp:lastPrinted>2022-03-17T15:48:13Z</cp:lastPrinted>
  <dcterms:created xsi:type="dcterms:W3CDTF">2021-08-17T08:00:04Z</dcterms:created>
  <dcterms:modified xsi:type="dcterms:W3CDTF">2025-11-10T00:42:21Z</dcterms:modified>
</cp:coreProperties>
</file>