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notesMasterIdLst>
    <p:notesMasterId r:id="rId15"/>
  </p:notesMasterIdLst>
  <p:sldIdLst>
    <p:sldId id="263" r:id="rId2"/>
    <p:sldId id="265" r:id="rId3"/>
    <p:sldId id="267" r:id="rId4"/>
    <p:sldId id="269" r:id="rId5"/>
    <p:sldId id="277" r:id="rId6"/>
    <p:sldId id="291" r:id="rId7"/>
    <p:sldId id="292" r:id="rId8"/>
    <p:sldId id="294" r:id="rId9"/>
    <p:sldId id="295" r:id="rId10"/>
    <p:sldId id="288" r:id="rId11"/>
    <p:sldId id="290" r:id="rId12"/>
    <p:sldId id="296" r:id="rId13"/>
    <p:sldId id="282" r:id="rId14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05" autoAdjust="0"/>
    <p:restoredTop sz="96404" autoAdjust="0"/>
  </p:normalViewPr>
  <p:slideViewPr>
    <p:cSldViewPr snapToGrid="0">
      <p:cViewPr varScale="1">
        <p:scale>
          <a:sx n="108" d="100"/>
          <a:sy n="108" d="100"/>
        </p:scale>
        <p:origin x="1068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FD910-623A-40B1-94E1-9A2F68793C35}" type="datetimeFigureOut">
              <a:rPr lang="bg-BG" smtClean="0"/>
              <a:t>23.11.2021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E51F4-2E8E-4FB0-B39A-21ECBAD8DE5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14505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E51F4-2E8E-4FB0-B39A-21ECBAD8DE50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20093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Tx/>
              <a:buNone/>
            </a:pPr>
            <a:r>
              <a:rPr lang="ru-RU" sz="1200" b="0" i="0" u="none" strike="noStrike" baseline="0" dirty="0">
                <a:latin typeface="TimesNewRomanPSMT"/>
              </a:rPr>
              <a:t>-</a:t>
            </a:r>
            <a:endParaRPr lang="bg-BG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E51F4-2E8E-4FB0-B39A-21ECBAD8DE50}" type="slidenum">
              <a:rPr lang="bg-BG" smtClean="0"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68748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4572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обучения за повишаване на квалификацията и компетентностите на </a:t>
            </a: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учителите по професионална подготовка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включително теоретично и практическо обучение в предприятията-партньори с цел прилагането на теоретичните знания на работните места при конкретен работодател, свързани с използваната техника и технологии.</a:t>
            </a:r>
          </a:p>
          <a:p>
            <a:pPr marL="0" marR="0" lvl="0" indent="0" algn="just" defTabSz="4572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обучение на </a:t>
            </a: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учители-методици,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които осъществяват връзката между работодателя, наставника и обучаващата институция, като подпомагат и методическата работа на учителите по професионална подготовка и наставниците.</a:t>
            </a:r>
          </a:p>
          <a:p>
            <a:pPr marL="0" marR="0" lvl="0" indent="0" algn="just" defTabSz="4572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предоставяне на средства на всяко училище в годината на включването му в проекта за закупуване на инструменти и оборудване, </a:t>
            </a:r>
            <a:r>
              <a:rPr kumimoji="0" lang="bg-BG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симулационни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системи, приложни софтуерни продукти, консумативи, като в сумата се включват и необходимите средства за инсталиране на оборудването, обучение за работа с него и др.</a:t>
            </a:r>
          </a:p>
          <a:p>
            <a:pPr marL="0" marR="0" lvl="0" indent="0" algn="just" defTabSz="4572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закупуване на работни и предпазни облекла и лични предпазни средства, необходими за провеждането на учебната практика в училището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E51F4-2E8E-4FB0-B39A-21ECBAD8DE50}" type="slidenum">
              <a:rPr lang="bg-BG" smtClean="0"/>
              <a:t>10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22412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E51F4-2E8E-4FB0-B39A-21ECBAD8DE50}" type="slidenum">
              <a:rPr lang="bg-BG" smtClean="0"/>
              <a:t>12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24098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E51F4-2E8E-4FB0-B39A-21ECBAD8DE50}" type="slidenum">
              <a:rPr lang="bg-BG" smtClean="0"/>
              <a:t>13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7966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30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965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775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539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181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073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844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286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964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007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472902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636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531524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998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41870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011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665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6920" y="467890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72" y="467890"/>
            <a:ext cx="2316681" cy="804742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48146" y="1767840"/>
            <a:ext cx="9813174" cy="459463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bg-BG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„Подкрепа</a:t>
            </a:r>
            <a: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дуалната система на обучение“</a:t>
            </a:r>
            <a:b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BG05M2OP001-2.014-0001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7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на </a:t>
            </a:r>
            <a:r>
              <a:rPr lang="bg-BG" sz="27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изпълнение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bg-BG" sz="27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2020-2023 г.</a:t>
            </a:r>
            <a:r>
              <a:rPr lang="bg-BG" sz="27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bg-BG" sz="2700" dirty="0">
                <a:solidFill>
                  <a:schemeClr val="accent2">
                    <a:lumMod val="75000"/>
                  </a:schemeClr>
                </a:solidFill>
              </a:rPr>
            </a:br>
            <a:endParaRPr lang="bg-BG" sz="2700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1325" y="225650"/>
            <a:ext cx="1211022" cy="131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83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4231" y="410074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472" y="410074"/>
            <a:ext cx="2316681" cy="804742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92188" y="1214816"/>
            <a:ext cx="9396000" cy="46482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bg-BG" sz="1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ЦЕЛЕВИ ГРУПИ: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учениците от професионални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гимназии и училища с </a:t>
            </a: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паралелки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професионална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подготовка</a:t>
            </a: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учещи в специалности с недостиг от специалисти на пазара на труда, защитени специалности и специалности в обхвата на ИСИС – Стратегията за интелигентна специализация</a:t>
            </a:r>
          </a:p>
          <a:p>
            <a:pPr algn="just">
              <a:lnSpc>
                <a:spcPct val="170000"/>
              </a:lnSpc>
            </a:pPr>
            <a:r>
              <a:rPr lang="bg-BG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 ДЕЙНОСТИ</a:t>
            </a: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подкрепа на училищата, обучаващи ученици в </a:t>
            </a:r>
            <a:r>
              <a:rPr lang="bg-BG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дуална</a:t>
            </a: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на обучение</a:t>
            </a: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подкрепа на образователната система на обучение</a:t>
            </a: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подкрепа на учениците, обучавани по специалности в ДСО</a:t>
            </a: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подкрепа на работодателите</a:t>
            </a: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подкрепа на родителите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bg-BG" sz="1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6587" y="154020"/>
            <a:ext cx="1213209" cy="13168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759" y="3734971"/>
            <a:ext cx="3554276" cy="27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825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0897" y="401182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74" y="401182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5371" y="145128"/>
            <a:ext cx="1213209" cy="1316850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663769"/>
              </p:ext>
            </p:extLst>
          </p:nvPr>
        </p:nvGraphicFramePr>
        <p:xfrm>
          <a:off x="1933471" y="1646428"/>
          <a:ext cx="8075052" cy="2631834"/>
        </p:xfrm>
        <a:graphic>
          <a:graphicData uri="http://schemas.openxmlformats.org/drawingml/2006/table">
            <a:tbl>
              <a:tblPr firstRow="1" firstCol="1" bandRow="1"/>
              <a:tblGrid>
                <a:gridCol w="4134819">
                  <a:extLst>
                    <a:ext uri="{9D8B030D-6E8A-4147-A177-3AD203B41FA5}">
                      <a16:colId xmlns:a16="http://schemas.microsoft.com/office/drawing/2014/main" val="439558409"/>
                    </a:ext>
                  </a:extLst>
                </a:gridCol>
                <a:gridCol w="947651">
                  <a:extLst>
                    <a:ext uri="{9D8B030D-6E8A-4147-A177-3AD203B41FA5}">
                      <a16:colId xmlns:a16="http://schemas.microsoft.com/office/drawing/2014/main" val="2126175616"/>
                    </a:ext>
                  </a:extLst>
                </a:gridCol>
                <a:gridCol w="1022466">
                  <a:extLst>
                    <a:ext uri="{9D8B030D-6E8A-4147-A177-3AD203B41FA5}">
                      <a16:colId xmlns:a16="http://schemas.microsoft.com/office/drawing/2014/main" val="3010228414"/>
                    </a:ext>
                  </a:extLst>
                </a:gridCol>
                <a:gridCol w="1138843">
                  <a:extLst>
                    <a:ext uri="{9D8B030D-6E8A-4147-A177-3AD203B41FA5}">
                      <a16:colId xmlns:a16="http://schemas.microsoft.com/office/drawing/2014/main" val="2695410917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815622587"/>
                    </a:ext>
                  </a:extLst>
                </a:gridCol>
              </a:tblGrid>
              <a:tr h="10967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Индикатори за изпълнение: </a:t>
                      </a:r>
                      <a:endParaRPr lang="bg-BG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Целева стойност по проекта</a:t>
                      </a:r>
                      <a:endParaRPr lang="bg-BG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Отчетена стойност за учебната 2020/2021 г.</a:t>
                      </a:r>
                      <a:endParaRPr lang="bg-BG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Отчетена стойност за началото на 2021/2022 г.</a:t>
                      </a:r>
                      <a:endParaRPr lang="en-US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ОБЩО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7118250"/>
                  </a:ext>
                </a:extLst>
              </a:tr>
              <a:tr h="8241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Брой професионални гимназии/училищата с паралелки за професионална подготовка, въвели </a:t>
                      </a:r>
                      <a:r>
                        <a:rPr lang="bg-BG" sz="1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дуална</a:t>
                      </a:r>
                      <a:r>
                        <a:rPr lang="bg-BG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система на обучение</a:t>
                      </a:r>
                      <a:endParaRPr lang="bg-BG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</a:t>
                      </a:r>
                      <a:endParaRPr lang="bg-BG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lang="bg-BG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148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916359"/>
                  </a:ext>
                </a:extLst>
              </a:tr>
              <a:tr h="7109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Ученици, включени в </a:t>
                      </a:r>
                      <a:r>
                        <a:rPr lang="bg-BG" sz="1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дуална</a:t>
                      </a:r>
                      <a:r>
                        <a:rPr lang="bg-BG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система на обучение</a:t>
                      </a:r>
                      <a:endParaRPr lang="bg-BG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9 800</a:t>
                      </a:r>
                      <a:endParaRPr lang="bg-BG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6 037</a:t>
                      </a:r>
                      <a:endParaRPr lang="bg-BG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1316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6913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13142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445" y="4330113"/>
            <a:ext cx="3157728" cy="236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660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7551" y="581661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861" y="442300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442" y="186246"/>
            <a:ext cx="1213209" cy="13168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3869" y="1711058"/>
            <a:ext cx="925372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периода от включването (Заповед № № РД09-2682/02.10.2020 г.) до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15.11. 2021 г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128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училища са закупили оборудване на обща стойност  2 945 939,14 лв.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122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училища са закупили работно облекло на обща стойност на  1 077 295,75 лв.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101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училища са закупили учебни помагала на обща стойност  623 351,49 лв.</a:t>
            </a:r>
          </a:p>
          <a:p>
            <a:pPr>
              <a:spcAft>
                <a:spcPts val="600"/>
              </a:spcAft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изпълнение на дейността са изразходвани общо средства в размер на  4 646 586,38 лв. </a:t>
            </a:r>
          </a:p>
          <a:p>
            <a:pPr>
              <a:spcAft>
                <a:spcPts val="600"/>
              </a:spcAft>
            </a:pPr>
            <a:r>
              <a:rPr lang="bg-BG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 пробни стажувания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5 719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 с едно „пробно стажуване“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3 730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 с две „пробни стажувания“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9 076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бр. издадени сертификата за преминато "пробно стажуване".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bg-BG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на ученици от 10 клас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1 629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 в обучения за професионална подготовка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1 167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 в обучения по чужд език по професията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Издадени са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1 967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бр. сертификата на учениците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ru-RU" sz="1600" dirty="0"/>
          </a:p>
          <a:p>
            <a:endParaRPr lang="bg-BG" sz="1600" dirty="0"/>
          </a:p>
          <a:p>
            <a:endParaRPr lang="bg-BG" dirty="0"/>
          </a:p>
          <a:p>
            <a:endParaRPr lang="bg-BG" dirty="0"/>
          </a:p>
          <a:p>
            <a:endParaRPr lang="bg-BG" dirty="0"/>
          </a:p>
          <a:p>
            <a:endParaRPr lang="bg-B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199179" y="2554360"/>
            <a:ext cx="4572000" cy="2571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5259" y="4133785"/>
            <a:ext cx="3695795" cy="2142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292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271" y="435829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8" y="435829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810" y="191968"/>
            <a:ext cx="1213209" cy="13168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93284" y="1648826"/>
            <a:ext cx="6384165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Информационни кампании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12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 места </a:t>
            </a:r>
            <a:b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 г.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периода 15.07.202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г. - 01.08.202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г. </a:t>
            </a:r>
            <a:b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информационни кампании с участието на 774 ученици – учители – родители – работодатели</a:t>
            </a:r>
          </a:p>
          <a:p>
            <a:endParaRPr lang="bg-BG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8126" y="1648826"/>
            <a:ext cx="4572000" cy="2571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3218" y="3462634"/>
            <a:ext cx="4194048" cy="314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7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271" y="435829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8" y="435829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810" y="191968"/>
            <a:ext cx="1213209" cy="13168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73073" y="1137801"/>
            <a:ext cx="916264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Партньорство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Видин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ПГ „Проф. д-р Асен Златаров“ и Технически компоненти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България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ЕООД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дълъг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опит в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партньорството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отчитат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ползи 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областта на придобиване на педагогически умения на наставниците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Враца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- 9 училища с 29 фирми</a:t>
            </a:r>
            <a:endParaRPr lang="bg-BG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ПГ по търговия и ресторантьорство – 1 фирма в хранителна промишленост:</a:t>
            </a: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„Хаджийски и фамилия“ ООД</a:t>
            </a:r>
          </a:p>
          <a:p>
            <a:pPr>
              <a:spcBef>
                <a:spcPts val="600"/>
              </a:spcBef>
            </a:pP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ПТГ „Н. Й. Вапцаров“– 9</a:t>
            </a: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фирми в сектора машиностроене, електроника, програмиране: Фирма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Кранамакс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ООД, Фирма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Лесто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продукт“ ЕООД; Фирма „ОМС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Салери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Фирма „Семков -2000“, с. Бели; „ОМД Електроник“ ЕООД; Фирма „Ромтех-3ес“ ЕООД; Фирма „Вола софтуер“ ООД;  Фирма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ПетроффСофт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ЕООД; Фирма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Евол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-Т“ ЕООД,</a:t>
            </a:r>
          </a:p>
          <a:p>
            <a:pPr>
              <a:spcBef>
                <a:spcPts val="600"/>
              </a:spcBef>
            </a:pPr>
            <a:r>
              <a:rPr lang="bg-BG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„</a:t>
            </a:r>
            <a:r>
              <a:rPr lang="bg-BG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Лесто</a:t>
            </a:r>
            <a:r>
              <a:rPr lang="bg-BG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продукт“ ЕООД обзаведе кабинет по техническо чертане с 3-D принтер, скенер и 14 компютъра с лиценз за работа с SOLIDWORKS.</a:t>
            </a:r>
          </a:p>
          <a:p>
            <a:r>
              <a:rPr lang="bg-BG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„</a:t>
            </a:r>
            <a:r>
              <a:rPr lang="bg-BG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Кранамакс</a:t>
            </a:r>
            <a:r>
              <a:rPr lang="bg-BG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ООД подари на професионалната гимназия 2 апарата за заваряване.</a:t>
            </a:r>
          </a:p>
          <a:p>
            <a:r>
              <a:rPr lang="bg-BG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„Ромтех-3ес“ ЕООД подари на ПТГ „Н. Й. Вапцаров“– 10 поялника</a:t>
            </a: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4019" y="4059992"/>
            <a:ext cx="3474720" cy="2606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24" y="4506908"/>
            <a:ext cx="2436429" cy="208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7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271" y="435829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8" y="435829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810" y="191968"/>
            <a:ext cx="1213209" cy="13168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8659" y="1164566"/>
            <a:ext cx="889461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ПГЕЕ </a:t>
            </a: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Капитан Петко войвода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град Кърджали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партньор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„Електроразпределение-ЮГ” ЕАД</a:t>
            </a:r>
          </a:p>
          <a:p>
            <a:pPr lvl="0"/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Проведено беше пробно стажуване в базата на фирмата. </a:t>
            </a:r>
          </a:p>
          <a:p>
            <a:pPr lvl="0"/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изграждане на учебната лаборатория по специалността със средства от проекта, инженери от дружеството проектираха безвъзмездно електрическата инсталация и се включиха в изграждането ѝ. </a:t>
            </a:r>
          </a:p>
          <a:p>
            <a:pPr lvl="0"/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Проведено беше </a:t>
            </a: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на наставници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КЕЦ – Кърджали в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новоизградената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лаборатория на училището.</a:t>
            </a:r>
          </a:p>
          <a:p>
            <a:pPr lvl="0"/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Проведено бе </a:t>
            </a: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на учители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специалисти, работещи по проекта в базата на дружеството.</a:t>
            </a:r>
          </a:p>
          <a:p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08.10.2021 г. се състоя официално откриване на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EVN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класна стая -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учебен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специалността,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ремонтира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оборудва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 със собствени средства на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EVN.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двата специализирани кабинета бе проектирана и изградена интерактивна, обучителна  стена за пътя на електричеството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също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дарение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фирмата. Закупиха 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презентиране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лаптоп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мултифункционално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копирно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учителите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които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работят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учениците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дуална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на обучение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sz="1000" dirty="0"/>
          </a:p>
          <a:p>
            <a:endParaRPr lang="ru-RU" sz="1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9271" y="4149999"/>
            <a:ext cx="4064000" cy="22880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243" y="3894934"/>
            <a:ext cx="3566160" cy="267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31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271" y="435829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8" y="435829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810" y="191968"/>
            <a:ext cx="1213209" cy="131685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03048" y="1508818"/>
            <a:ext cx="10203691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ПГИТМТ – Панагюрище – голяма част от учениците са от уязвими групи – 6 специалности</a:t>
            </a:r>
          </a:p>
          <a:p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„Асарел  Медет АД“; „Оптикоелектрон Груп АД“;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Оптикс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АД“ и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Астроида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ООД“, гр. Панагюрище </a:t>
            </a:r>
          </a:p>
          <a:p>
            <a:endParaRPr lang="bg-BG" dirty="0"/>
          </a:p>
          <a:p>
            <a:endParaRPr lang="bg-BG" dirty="0"/>
          </a:p>
          <a:p>
            <a:endParaRPr lang="bg-BG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031" y="2247482"/>
            <a:ext cx="3810000" cy="254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2691" y="2247482"/>
            <a:ext cx="4572000" cy="304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7311" y="4524224"/>
            <a:ext cx="3901440" cy="219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182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271" y="435829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8" y="435829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810" y="191968"/>
            <a:ext cx="1213209" cy="13168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36171" y="1508818"/>
            <a:ext cx="973182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ПГТЕ „Хенри Форд“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София в двете направления с 20 фирми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„Ауто Бавария“ ЕООД;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Волво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Груп България“ ЕООД; „Дунев Мотор Спорт Р-21“ ЕООД; „М-Кар София“ ЕООД; „Дару Кар“ ЕАД;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Порше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Интер Ауто БГ“ ЕООД; „Мото 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Пфое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ЕООД;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Силвър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Стар 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Ритейл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ЕАД; „София Франс Ауто“ АД;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Полмо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ООД,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Скания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България“ ЕООД; „Столичен Автотранспорт“ ЕАД;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Климаком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Инженеринг“ ЕООД;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Магнум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7“ ООД; „Топлофикация София“ АД;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Термоклима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2004“ ООД; „Айсберг Интернешънъл“ ЕООД; „</a:t>
            </a:r>
            <a:r>
              <a:rPr lang="bg-B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Уникен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ЕООД; „Овергаз Мрежи“ АД и „Терем – Летец“ ЕООД.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44178"/>
            <a:ext cx="3657600" cy="2743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5265" y="3912758"/>
            <a:ext cx="3566160" cy="267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097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2791" y="423636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72" y="393746"/>
            <a:ext cx="2316681" cy="804742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63880" y="1388850"/>
            <a:ext cx="11112137" cy="52405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>
              <a:lnSpc>
                <a:spcPct val="170000"/>
              </a:lnSpc>
            </a:pPr>
            <a:endParaRPr lang="bg-BG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5067" y="179775"/>
            <a:ext cx="1213209" cy="13168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3872" y="2911870"/>
            <a:ext cx="80570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Пловдив – висока активност на фирми и училища: 10 училища  с 46 фирми</a:t>
            </a:r>
          </a:p>
          <a:p>
            <a:pPr>
              <a:spcBef>
                <a:spcPts val="1200"/>
              </a:spcBef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ПГВАД </a:t>
            </a: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Христо Ботев</a:t>
            </a: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–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Пловдив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153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9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паралелки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11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специалности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фирми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партньори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bg-BG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„ТЕД-БЕД“ ЕАД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„РЕДО“ЕООД, „Кухни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Диалог“ЕООД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„ГЮЛ-ПРО“ООД,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Шоповълчанов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ООД, „Ретро ММ“ООД,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Мебелор“ООД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Пролайн“ЕООД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Камара на строителите в България ОП – Пловдив,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Оптимакс“ООД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„Жанет 45“ ООД, </a:t>
            </a: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Интрама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Инвест“ЕООД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Макрос“ООД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„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Дунапак-Родина“АД</a:t>
            </a: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ПГЕЕ –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Пловдив с 7 фирми</a:t>
            </a:r>
          </a:p>
          <a:p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АББ България ЕООД; „Електрообзавеждане ЮГ“ ЕАД;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Киттнер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Анлеген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-унд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Машиненбау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ЕООД;</a:t>
            </a:r>
          </a:p>
          <a:p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Монди Стамболийски ЕАД; Индекс 6 ООД; Инженеринг ЕАД;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Шнайдер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Електрик България ЕООД</a:t>
            </a:r>
          </a:p>
          <a:p>
            <a:pPr>
              <a:spcBef>
                <a:spcPts val="600"/>
              </a:spcBef>
            </a:pPr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ПГХТТ – 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Пловдив </a:t>
            </a:r>
            <a:b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участие на фирма „Инч Фриго“ ЕООД в разработването на електронни помагала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569" y="1719583"/>
            <a:ext cx="1792379" cy="13473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516" y="1165892"/>
            <a:ext cx="2461529" cy="22372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0594" y="1392060"/>
            <a:ext cx="3316224" cy="2487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465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271" y="435829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8" y="435829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810" y="191968"/>
            <a:ext cx="1213209" cy="1316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660" y="0"/>
            <a:ext cx="10844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206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271" y="435829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8" y="435829"/>
            <a:ext cx="2316681" cy="804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810" y="191968"/>
            <a:ext cx="1213209" cy="1316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484" y="1155132"/>
            <a:ext cx="4226560" cy="31699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0681" y="1659226"/>
            <a:ext cx="3214688" cy="241315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4400" y="4466655"/>
            <a:ext cx="987376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на наставници и учители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752 бр. сертификата за придобиване на педагогически и методически умения на наставници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671 бр. сертификата на учители по професионална подготовка</a:t>
            </a:r>
          </a:p>
          <a:p>
            <a:pPr>
              <a:spcBef>
                <a:spcPts val="1200"/>
              </a:spcBef>
            </a:pPr>
            <a:r>
              <a:rPr lang="bg-BG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Разработени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 типови учебни планове, 81 учебни програми и 44 национални изпитни програми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38 учебни помагала и учебни материали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участват фирмите-партньори, представители на ВУ и училищни екипи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1238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271" y="435829"/>
            <a:ext cx="2347163" cy="8291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8" y="435829"/>
            <a:ext cx="2316681" cy="80474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9378" y="1264957"/>
            <a:ext cx="102848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bg-BG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bg-BG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bg-BG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bg-BG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си пожелаем успешна и  ползотворна работа през тази учебна година!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2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Маргарита Гатева – </a:t>
            </a:r>
            <a:r>
              <a:rPr lang="bg-BG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ръководител </a:t>
            </a:r>
            <a:r>
              <a:rPr lang="bg-BG" sz="2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проекта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m.gateva@mon.bg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bg-BG" i="1" dirty="0"/>
          </a:p>
          <a:p>
            <a:pPr lvl="0" algn="just">
              <a:lnSpc>
                <a:spcPct val="150000"/>
              </a:lnSpc>
            </a:pPr>
            <a:endParaRPr lang="bg-BG" sz="1200" dirty="0"/>
          </a:p>
          <a:p>
            <a:pPr lvl="0" algn="just">
              <a:lnSpc>
                <a:spcPct val="150000"/>
              </a:lnSpc>
            </a:pPr>
            <a:r>
              <a:rPr lang="bg-BG" dirty="0"/>
              <a:t> </a:t>
            </a:r>
            <a:endParaRPr kumimoji="0" lang="bg-BG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810" y="191968"/>
            <a:ext cx="1213209" cy="131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32011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acet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5FCBEF"/>
    </a:accent1>
    <a:accent2>
      <a:srgbClr val="2E83C3"/>
    </a:accent2>
    <a:accent3>
      <a:srgbClr val="42D0A2"/>
    </a:accent3>
    <a:accent4>
      <a:srgbClr val="2E946B"/>
    </a:accent4>
    <a:accent5>
      <a:srgbClr val="42B051"/>
    </a:accent5>
    <a:accent6>
      <a:srgbClr val="96D141"/>
    </a:accent6>
    <a:hlink>
      <a:srgbClr val="3FCDE7"/>
    </a:hlink>
    <a:folHlink>
      <a:srgbClr val="A9D3E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10383</TotalTime>
  <Words>1172</Words>
  <Application>Microsoft Office PowerPoint</Application>
  <PresentationFormat>Widescreen</PresentationFormat>
  <Paragraphs>104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Times New Roman</vt:lpstr>
      <vt:lpstr>TimesNewRomanPSMT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“Подкрепа за дуалната система на обучение“,  BG05M2OP001-2.014  Период – 36 месеца Бюджет -24 425 618, 58 лв.</dc:title>
  <dc:creator>Magdalena K Stanoulova</dc:creator>
  <cp:lastModifiedBy>Yoana Bozhilova</cp:lastModifiedBy>
  <cp:revision>139</cp:revision>
  <cp:lastPrinted>2020-05-26T10:13:45Z</cp:lastPrinted>
  <dcterms:created xsi:type="dcterms:W3CDTF">2020-02-26T14:31:24Z</dcterms:created>
  <dcterms:modified xsi:type="dcterms:W3CDTF">2021-11-23T15:39:44Z</dcterms:modified>
</cp:coreProperties>
</file>