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72" r:id="rId3"/>
    <p:sldId id="257" r:id="rId4"/>
    <p:sldId id="267" r:id="rId5"/>
    <p:sldId id="263" r:id="rId6"/>
    <p:sldId id="265" r:id="rId7"/>
    <p:sldId id="273" r:id="rId8"/>
    <p:sldId id="275" r:id="rId9"/>
    <p:sldId id="276" r:id="rId10"/>
    <p:sldId id="260" r:id="rId11"/>
  </p:sldIdLst>
  <p:sldSz cx="12192000" cy="6858000"/>
  <p:notesSz cx="6858000" cy="9144000"/>
  <p:defaultText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1E24"/>
    <a:srgbClr val="009846"/>
    <a:srgbClr val="7D99B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05" autoAdjust="0"/>
    <p:restoredTop sz="94660"/>
  </p:normalViewPr>
  <p:slideViewPr>
    <p:cSldViewPr snapToGrid="0">
      <p:cViewPr varScale="1">
        <p:scale>
          <a:sx n="112" d="100"/>
          <a:sy n="112" d="100"/>
        </p:scale>
        <p:origin x="12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bg-BG"/>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38F812-7761-4084-8A01-A7297743C1A1}" type="datetimeFigureOut">
              <a:rPr lang="bg-BG" smtClean="0"/>
              <a:t>26.3.2025 г.</a:t>
            </a:fld>
            <a:endParaRPr lang="bg-BG"/>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bg-BG"/>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bg-BG"/>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bg-BG"/>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6FE4BE-0A7D-41F3-A0EB-44B74E793C5F}" type="slidenum">
              <a:rPr lang="bg-BG" smtClean="0"/>
              <a:t>‹#›</a:t>
            </a:fld>
            <a:endParaRPr lang="bg-BG"/>
          </a:p>
        </p:txBody>
      </p:sp>
    </p:spTree>
    <p:extLst>
      <p:ext uri="{BB962C8B-B14F-4D97-AF65-F5344CB8AC3E}">
        <p14:creationId xmlns:p14="http://schemas.microsoft.com/office/powerpoint/2010/main" val="24906980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7.png"/><Relationship Id="rId7" Type="http://schemas.openxmlformats.org/officeDocument/2006/relationships/hyperlink" Target="http://opnoir.bg/" TargetMode="External"/><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hyperlink" Target="https://www.facebook.com/sf.mon.bg/" TargetMode="External"/><Relationship Id="rId9"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B1B32A4-A50B-4503-9059-630EF024FA3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75975" y="9840"/>
            <a:ext cx="11016025" cy="6855097"/>
          </a:xfrm>
          <a:prstGeom prst="rect">
            <a:avLst/>
          </a:prstGeom>
        </p:spPr>
      </p:pic>
      <p:sp>
        <p:nvSpPr>
          <p:cNvPr id="10" name="Slide Number Placeholder 5">
            <a:extLst>
              <a:ext uri="{FF2B5EF4-FFF2-40B4-BE49-F238E27FC236}">
                <a16:creationId xmlns:a16="http://schemas.microsoft.com/office/drawing/2014/main" id="{DD6EC2DE-BA73-40DF-8B43-888A18B9A81A}"/>
              </a:ext>
            </a:extLst>
          </p:cNvPr>
          <p:cNvSpPr>
            <a:spLocks noGrp="1"/>
          </p:cNvSpPr>
          <p:nvPr>
            <p:ph type="sldNum" sz="quarter" idx="4"/>
          </p:nvPr>
        </p:nvSpPr>
        <p:spPr>
          <a:xfrm>
            <a:off x="11139490" y="6492875"/>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pic>
        <p:nvPicPr>
          <p:cNvPr id="11" name="Picture 10">
            <a:extLst>
              <a:ext uri="{FF2B5EF4-FFF2-40B4-BE49-F238E27FC236}">
                <a16:creationId xmlns:a16="http://schemas.microsoft.com/office/drawing/2014/main" id="{147AA97F-F399-4241-AA4C-23042115F738}"/>
              </a:ext>
            </a:extLst>
          </p:cNvPr>
          <p:cNvPicPr>
            <a:picLocks noChangeAspect="1"/>
          </p:cNvPicPr>
          <p:nvPr userDrawn="1"/>
        </p:nvPicPr>
        <p:blipFill>
          <a:blip r:embed="rId3"/>
          <a:stretch>
            <a:fillRect/>
          </a:stretch>
        </p:blipFill>
        <p:spPr>
          <a:xfrm>
            <a:off x="3209926" y="845110"/>
            <a:ext cx="8982076" cy="5972575"/>
          </a:xfrm>
          <a:prstGeom prst="rect">
            <a:avLst/>
          </a:prstGeom>
        </p:spPr>
      </p:pic>
      <p:sp>
        <p:nvSpPr>
          <p:cNvPr id="12" name="Title 1">
            <a:extLst>
              <a:ext uri="{FF2B5EF4-FFF2-40B4-BE49-F238E27FC236}">
                <a16:creationId xmlns:a16="http://schemas.microsoft.com/office/drawing/2014/main" id="{544C183F-D231-4536-BD0B-D093547646C3}"/>
              </a:ext>
            </a:extLst>
          </p:cNvPr>
          <p:cNvSpPr>
            <a:spLocks noGrp="1"/>
          </p:cNvSpPr>
          <p:nvPr>
            <p:ph type="title"/>
          </p:nvPr>
        </p:nvSpPr>
        <p:spPr>
          <a:xfrm>
            <a:off x="303014" y="2531632"/>
            <a:ext cx="5765859" cy="1466209"/>
          </a:xfrm>
          <a:prstGeom prst="rect">
            <a:avLst/>
          </a:prstGeom>
        </p:spPr>
        <p:txBody>
          <a:bodyPr/>
          <a:lstStyle>
            <a:lvl1pPr>
              <a:defRPr>
                <a:solidFill>
                  <a:srgbClr val="002060"/>
                </a:solidFill>
                <a:effectLst/>
                <a:latin typeface="+mn-lt"/>
              </a:defRPr>
            </a:lvl1pPr>
          </a:lstStyle>
          <a:p>
            <a:r>
              <a:rPr lang="en-US" dirty="0"/>
              <a:t>Click to edit Master title style</a:t>
            </a:r>
          </a:p>
        </p:txBody>
      </p:sp>
      <p:sp>
        <p:nvSpPr>
          <p:cNvPr id="13" name="Text Placeholder 2">
            <a:extLst>
              <a:ext uri="{FF2B5EF4-FFF2-40B4-BE49-F238E27FC236}">
                <a16:creationId xmlns:a16="http://schemas.microsoft.com/office/drawing/2014/main" id="{24FCE362-A721-4BD0-9468-AF8FC4C4878A}"/>
              </a:ext>
            </a:extLst>
          </p:cNvPr>
          <p:cNvSpPr>
            <a:spLocks noGrp="1"/>
          </p:cNvSpPr>
          <p:nvPr>
            <p:ph type="body" idx="1"/>
          </p:nvPr>
        </p:nvSpPr>
        <p:spPr>
          <a:xfrm>
            <a:off x="303014" y="4584494"/>
            <a:ext cx="5087075" cy="536005"/>
          </a:xfrm>
          <a:prstGeom prst="rect">
            <a:avLst/>
          </a:prstGeom>
        </p:spPr>
        <p:txBody>
          <a:bodyPr anchor="b">
            <a:noAutofit/>
          </a:bodyPr>
          <a:lstStyle>
            <a:lvl1pPr marL="0" indent="0">
              <a:buNone/>
              <a:defRPr sz="2200" b="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Tree>
    <p:extLst>
      <p:ext uri="{BB962C8B-B14F-4D97-AF65-F5344CB8AC3E}">
        <p14:creationId xmlns:p14="http://schemas.microsoft.com/office/powerpoint/2010/main" val="1722935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B1B32A4-A50B-4503-9059-630EF024FA3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75975" y="9840"/>
            <a:ext cx="11016025" cy="6855097"/>
          </a:xfrm>
          <a:prstGeom prst="rect">
            <a:avLst/>
          </a:prstGeom>
        </p:spPr>
      </p:pic>
      <p:sp>
        <p:nvSpPr>
          <p:cNvPr id="10" name="Slide Number Placeholder 5">
            <a:extLst>
              <a:ext uri="{FF2B5EF4-FFF2-40B4-BE49-F238E27FC236}">
                <a16:creationId xmlns:a16="http://schemas.microsoft.com/office/drawing/2014/main" id="{DD6EC2DE-BA73-40DF-8B43-888A18B9A81A}"/>
              </a:ext>
            </a:extLst>
          </p:cNvPr>
          <p:cNvSpPr>
            <a:spLocks noGrp="1"/>
          </p:cNvSpPr>
          <p:nvPr>
            <p:ph type="sldNum" sz="quarter" idx="4"/>
          </p:nvPr>
        </p:nvSpPr>
        <p:spPr>
          <a:xfrm>
            <a:off x="11139490" y="6492875"/>
            <a:ext cx="1052510" cy="365125"/>
          </a:xfrm>
          <a:prstGeom prst="rect">
            <a:avLst/>
          </a:prstGeom>
        </p:spPr>
        <p:txBody>
          <a:bodyPr vert="horz" lIns="91440" tIns="45720" rIns="91440" bIns="45720" rtlCol="0" anchor="ctr"/>
          <a:lstStyle>
            <a:lvl1pPr algn="r">
              <a:defRPr sz="900">
                <a:solidFill>
                  <a:schemeClr val="accent2"/>
                </a:solidFill>
                <a:latin typeface="+mn-lt"/>
              </a:defRPr>
            </a:lvl1pPr>
          </a:lstStyle>
          <a:p>
            <a:fld id="{D57F1E4F-1CFF-5643-939E-217C01CDF565}" type="slidenum">
              <a:rPr lang="en-US" smtClean="0"/>
              <a:pPr/>
              <a:t>‹#›</a:t>
            </a:fld>
            <a:endParaRPr lang="en-US" dirty="0"/>
          </a:p>
        </p:txBody>
      </p:sp>
      <p:sp>
        <p:nvSpPr>
          <p:cNvPr id="4" name="Title 1">
            <a:extLst>
              <a:ext uri="{FF2B5EF4-FFF2-40B4-BE49-F238E27FC236}">
                <a16:creationId xmlns:a16="http://schemas.microsoft.com/office/drawing/2014/main" id="{68A311E9-CF05-4A7F-813F-615D44E3D0FA}"/>
              </a:ext>
            </a:extLst>
          </p:cNvPr>
          <p:cNvSpPr>
            <a:spLocks noGrp="1"/>
          </p:cNvSpPr>
          <p:nvPr>
            <p:ph type="title"/>
          </p:nvPr>
        </p:nvSpPr>
        <p:spPr>
          <a:xfrm>
            <a:off x="539248" y="1585335"/>
            <a:ext cx="11029616" cy="988332"/>
          </a:xfrm>
          <a:prstGeom prst="rect">
            <a:avLst/>
          </a:prstGeom>
        </p:spPr>
        <p:txBody>
          <a:bodyPr/>
          <a:lstStyle>
            <a:lvl1pPr>
              <a:defRPr>
                <a:solidFill>
                  <a:srgbClr val="002060"/>
                </a:solidFill>
                <a:latin typeface="+mn-lt"/>
              </a:defRPr>
            </a:lvl1pPr>
          </a:lstStyle>
          <a:p>
            <a:r>
              <a:rPr lang="en-US"/>
              <a:t>Click to edit Master title style</a:t>
            </a:r>
            <a:endParaRPr lang="en-US" dirty="0"/>
          </a:p>
        </p:txBody>
      </p:sp>
      <p:sp>
        <p:nvSpPr>
          <p:cNvPr id="5" name="Text Placeholder 2">
            <a:extLst>
              <a:ext uri="{FF2B5EF4-FFF2-40B4-BE49-F238E27FC236}">
                <a16:creationId xmlns:a16="http://schemas.microsoft.com/office/drawing/2014/main" id="{C5C2E732-DCE1-42FD-A8FB-3457C519B892}"/>
              </a:ext>
            </a:extLst>
          </p:cNvPr>
          <p:cNvSpPr>
            <a:spLocks noGrp="1"/>
          </p:cNvSpPr>
          <p:nvPr>
            <p:ph type="body" idx="1"/>
          </p:nvPr>
        </p:nvSpPr>
        <p:spPr>
          <a:xfrm>
            <a:off x="845274" y="3106569"/>
            <a:ext cx="5087075" cy="536005"/>
          </a:xfrm>
          <a:prstGeom prst="rect">
            <a:avLst/>
          </a:prstGeom>
        </p:spPr>
        <p:txBody>
          <a:bodyPr anchor="b">
            <a:noAutofit/>
          </a:bodyPr>
          <a:lstStyle>
            <a:lvl1pPr marL="0" indent="0">
              <a:buNone/>
              <a:defRPr sz="2200" b="0">
                <a:solidFill>
                  <a:schemeClr val="accent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3">
            <a:extLst>
              <a:ext uri="{FF2B5EF4-FFF2-40B4-BE49-F238E27FC236}">
                <a16:creationId xmlns:a16="http://schemas.microsoft.com/office/drawing/2014/main" id="{BCE95C65-D323-47A3-A802-B797212B32F0}"/>
              </a:ext>
            </a:extLst>
          </p:cNvPr>
          <p:cNvSpPr>
            <a:spLocks noGrp="1"/>
          </p:cNvSpPr>
          <p:nvPr>
            <p:ph sz="half" idx="2"/>
          </p:nvPr>
        </p:nvSpPr>
        <p:spPr>
          <a:xfrm>
            <a:off x="539249" y="3781729"/>
            <a:ext cx="5393100" cy="2934999"/>
          </a:xfrm>
          <a:prstGeom prst="rect">
            <a:avLst/>
          </a:prstGeom>
        </p:spPr>
        <p:txBody>
          <a:bodyPr anchor="t">
            <a:normAutofit/>
          </a:bodyPr>
          <a:lstStyle>
            <a:lvl1pPr>
              <a:buClr>
                <a:schemeClr val="accent2"/>
              </a:buClr>
              <a:defRPr>
                <a:latin typeface="+mn-lt"/>
              </a:defRPr>
            </a:lvl1pPr>
            <a:lvl2pPr>
              <a:buClr>
                <a:schemeClr val="accent2"/>
              </a:buClr>
              <a:defRPr>
                <a:latin typeface="+mn-lt"/>
              </a:defRPr>
            </a:lvl2pPr>
            <a:lvl3pPr>
              <a:buClr>
                <a:schemeClr val="accent2"/>
              </a:buClr>
              <a:defRPr>
                <a:latin typeface="+mn-lt"/>
              </a:defRPr>
            </a:lvl3pPr>
            <a:lvl4pPr>
              <a:buClr>
                <a:schemeClr val="accent2"/>
              </a:buClr>
              <a:defRPr>
                <a:latin typeface="+mn-lt"/>
              </a:defRPr>
            </a:lvl4pPr>
            <a:lvl5pPr>
              <a:buClr>
                <a:schemeClr val="accent2"/>
              </a:buCl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ext Placeholder 4">
            <a:extLst>
              <a:ext uri="{FF2B5EF4-FFF2-40B4-BE49-F238E27FC236}">
                <a16:creationId xmlns:a16="http://schemas.microsoft.com/office/drawing/2014/main" id="{A305F444-8172-4164-A0C0-071F610D2B19}"/>
              </a:ext>
            </a:extLst>
          </p:cNvPr>
          <p:cNvSpPr>
            <a:spLocks noGrp="1"/>
          </p:cNvSpPr>
          <p:nvPr>
            <p:ph type="body" sz="quarter" idx="3"/>
          </p:nvPr>
        </p:nvSpPr>
        <p:spPr>
          <a:xfrm>
            <a:off x="6481790" y="3106569"/>
            <a:ext cx="5087073" cy="553373"/>
          </a:xfrm>
          <a:prstGeom prst="rect">
            <a:avLst/>
          </a:prstGeom>
        </p:spPr>
        <p:txBody>
          <a:bodyPr anchor="b">
            <a:noAutofit/>
          </a:bodyPr>
          <a:lstStyle>
            <a:lvl1pPr marL="0" indent="0">
              <a:buNone/>
              <a:defRPr sz="2200" b="0">
                <a:solidFill>
                  <a:srgbClr val="0070C0"/>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Content Placeholder 5">
            <a:extLst>
              <a:ext uri="{FF2B5EF4-FFF2-40B4-BE49-F238E27FC236}">
                <a16:creationId xmlns:a16="http://schemas.microsoft.com/office/drawing/2014/main" id="{4873C26B-667D-4BD2-BD8A-52892BE4B28B}"/>
              </a:ext>
            </a:extLst>
          </p:cNvPr>
          <p:cNvSpPr>
            <a:spLocks noGrp="1"/>
          </p:cNvSpPr>
          <p:nvPr>
            <p:ph sz="quarter" idx="10"/>
          </p:nvPr>
        </p:nvSpPr>
        <p:spPr>
          <a:xfrm>
            <a:off x="6175764" y="3781729"/>
            <a:ext cx="5393100" cy="2934999"/>
          </a:xfrm>
          <a:prstGeom prst="rect">
            <a:avLst/>
          </a:prstGeom>
        </p:spPr>
        <p:txBody>
          <a:bodyPr anchor="t">
            <a:normAutofit/>
          </a:bodyPr>
          <a:lstStyle>
            <a:lvl1pPr marL="228600" indent="-228600">
              <a:buClr>
                <a:srgbClr val="0070C0"/>
              </a:buClr>
              <a:buFont typeface="Wingdings" panose="05000000000000000000" pitchFamily="2" charset="2"/>
              <a:buChar char="§"/>
              <a:defRPr>
                <a:latin typeface="+mn-lt"/>
              </a:defRPr>
            </a:lvl1pPr>
            <a:lvl2pPr marL="685800" indent="-228600">
              <a:buClr>
                <a:srgbClr val="0070C0"/>
              </a:buClr>
              <a:buFont typeface="Wingdings" panose="05000000000000000000" pitchFamily="2" charset="2"/>
              <a:buChar char="§"/>
              <a:defRPr>
                <a:latin typeface="+mn-lt"/>
              </a:defRPr>
            </a:lvl2pPr>
            <a:lvl3pPr marL="1143000" indent="-228600">
              <a:buClr>
                <a:srgbClr val="0070C0"/>
              </a:buClr>
              <a:buFont typeface="Wingdings" panose="05000000000000000000" pitchFamily="2" charset="2"/>
              <a:buChar char="§"/>
              <a:defRPr>
                <a:latin typeface="+mn-lt"/>
              </a:defRPr>
            </a:lvl3pPr>
            <a:lvl4pPr marL="1600200" indent="-228600">
              <a:buClr>
                <a:srgbClr val="0070C0"/>
              </a:buClr>
              <a:buFont typeface="Wingdings" panose="05000000000000000000" pitchFamily="2" charset="2"/>
              <a:buChar char="§"/>
              <a:defRPr>
                <a:latin typeface="+mn-lt"/>
              </a:defRPr>
            </a:lvl4pPr>
            <a:lvl5pPr marL="2057400" indent="-228600">
              <a:buClr>
                <a:srgbClr val="0070C0"/>
              </a:buClr>
              <a:buFont typeface="Wingdings" panose="05000000000000000000" pitchFamily="2" charset="2"/>
              <a:buChar cha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06218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B1B32A4-A50B-4503-9059-630EF024FA3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75975" y="9840"/>
            <a:ext cx="11016025" cy="6855097"/>
          </a:xfrm>
          <a:prstGeom prst="rect">
            <a:avLst/>
          </a:prstGeom>
        </p:spPr>
      </p:pic>
      <p:sp>
        <p:nvSpPr>
          <p:cNvPr id="10" name="Slide Number Placeholder 5">
            <a:extLst>
              <a:ext uri="{FF2B5EF4-FFF2-40B4-BE49-F238E27FC236}">
                <a16:creationId xmlns:a16="http://schemas.microsoft.com/office/drawing/2014/main" id="{DD6EC2DE-BA73-40DF-8B43-888A18B9A81A}"/>
              </a:ext>
            </a:extLst>
          </p:cNvPr>
          <p:cNvSpPr>
            <a:spLocks noGrp="1"/>
          </p:cNvSpPr>
          <p:nvPr>
            <p:ph type="sldNum" sz="quarter" idx="4"/>
          </p:nvPr>
        </p:nvSpPr>
        <p:spPr>
          <a:xfrm>
            <a:off x="11139490" y="6492875"/>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sp>
        <p:nvSpPr>
          <p:cNvPr id="4" name="Title 1">
            <a:extLst>
              <a:ext uri="{FF2B5EF4-FFF2-40B4-BE49-F238E27FC236}">
                <a16:creationId xmlns:a16="http://schemas.microsoft.com/office/drawing/2014/main" id="{B4AEF81C-1873-4230-A423-C28B584BF0D3}"/>
              </a:ext>
            </a:extLst>
          </p:cNvPr>
          <p:cNvSpPr>
            <a:spLocks noGrp="1"/>
          </p:cNvSpPr>
          <p:nvPr>
            <p:ph type="ctrTitle"/>
          </p:nvPr>
        </p:nvSpPr>
        <p:spPr>
          <a:xfrm>
            <a:off x="547635" y="1515382"/>
            <a:ext cx="10993549" cy="1475013"/>
          </a:xfrm>
          <a:prstGeom prst="rect">
            <a:avLst/>
          </a:prstGeom>
          <a:effectLst/>
        </p:spPr>
        <p:txBody>
          <a:bodyPr anchor="b">
            <a:normAutofit/>
          </a:bodyPr>
          <a:lstStyle>
            <a:lvl1pPr>
              <a:defRPr sz="3600">
                <a:solidFill>
                  <a:srgbClr val="002060"/>
                </a:solidFill>
              </a:defRPr>
            </a:lvl1pPr>
          </a:lstStyle>
          <a:p>
            <a:r>
              <a:rPr lang="en-US" dirty="0"/>
              <a:t>Click to edit Master title style</a:t>
            </a:r>
          </a:p>
        </p:txBody>
      </p:sp>
      <p:sp>
        <p:nvSpPr>
          <p:cNvPr id="5" name="Subtitle 2">
            <a:extLst>
              <a:ext uri="{FF2B5EF4-FFF2-40B4-BE49-F238E27FC236}">
                <a16:creationId xmlns:a16="http://schemas.microsoft.com/office/drawing/2014/main" id="{7603EFF1-063F-414D-8FB0-5DF7E0A803A6}"/>
              </a:ext>
            </a:extLst>
          </p:cNvPr>
          <p:cNvSpPr>
            <a:spLocks noGrp="1"/>
          </p:cNvSpPr>
          <p:nvPr>
            <p:ph type="subTitle" idx="1"/>
          </p:nvPr>
        </p:nvSpPr>
        <p:spPr>
          <a:xfrm>
            <a:off x="547638" y="2990396"/>
            <a:ext cx="10993546" cy="590321"/>
          </a:xfrm>
          <a:prstGeom prst="rect">
            <a:avLst/>
          </a:prstGeom>
        </p:spPr>
        <p:txBody>
          <a:bodyPr anchor="t">
            <a:normAutofit/>
          </a:bodyPr>
          <a:lstStyle>
            <a:lvl1pPr marL="0" indent="0" algn="l">
              <a:buNone/>
              <a:defRPr sz="1600" cap="all">
                <a:solidFill>
                  <a:srgbClr val="00206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671221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B1B32A4-A50B-4503-9059-630EF024FA3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75975" y="9840"/>
            <a:ext cx="11016025" cy="6855097"/>
          </a:xfrm>
          <a:prstGeom prst="rect">
            <a:avLst/>
          </a:prstGeom>
        </p:spPr>
      </p:pic>
      <p:sp>
        <p:nvSpPr>
          <p:cNvPr id="10" name="Slide Number Placeholder 5">
            <a:extLst>
              <a:ext uri="{FF2B5EF4-FFF2-40B4-BE49-F238E27FC236}">
                <a16:creationId xmlns:a16="http://schemas.microsoft.com/office/drawing/2014/main" id="{DD6EC2DE-BA73-40DF-8B43-888A18B9A81A}"/>
              </a:ext>
            </a:extLst>
          </p:cNvPr>
          <p:cNvSpPr>
            <a:spLocks noGrp="1"/>
          </p:cNvSpPr>
          <p:nvPr>
            <p:ph type="sldNum" sz="quarter" idx="4"/>
          </p:nvPr>
        </p:nvSpPr>
        <p:spPr>
          <a:xfrm>
            <a:off x="11139490" y="6492875"/>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sp>
        <p:nvSpPr>
          <p:cNvPr id="3" name="Text Placeholder 2">
            <a:extLst>
              <a:ext uri="{FF2B5EF4-FFF2-40B4-BE49-F238E27FC236}">
                <a16:creationId xmlns:a16="http://schemas.microsoft.com/office/drawing/2014/main" id="{DEB22845-0908-4F9E-AB02-335C2F22B7A8}"/>
              </a:ext>
            </a:extLst>
          </p:cNvPr>
          <p:cNvSpPr>
            <a:spLocks noGrp="1"/>
          </p:cNvSpPr>
          <p:nvPr>
            <p:ph type="body" sz="quarter" idx="10"/>
          </p:nvPr>
        </p:nvSpPr>
        <p:spPr>
          <a:xfrm>
            <a:off x="931484" y="2097816"/>
            <a:ext cx="10376876" cy="4269428"/>
          </a:xfrm>
          <a:prstGeom prst="rect">
            <a:avLst/>
          </a:prstGeom>
        </p:spPr>
        <p:txBody>
          <a:bodyPr/>
          <a:lstStyle>
            <a:lvl1pPr>
              <a:buClr>
                <a:schemeClr val="accent2"/>
              </a:buClr>
              <a:defRPr sz="3200">
                <a:solidFill>
                  <a:srgbClr val="002060"/>
                </a:solidFill>
              </a:defRPr>
            </a:lvl1pPr>
            <a:lvl2pPr>
              <a:buClr>
                <a:schemeClr val="accent2"/>
              </a:buClr>
              <a:defRPr sz="2800">
                <a:solidFill>
                  <a:srgbClr val="002060"/>
                </a:solidFill>
              </a:defRPr>
            </a:lvl2pPr>
            <a:lvl3pPr>
              <a:buClr>
                <a:schemeClr val="accent2"/>
              </a:buClr>
              <a:defRPr sz="2400">
                <a:solidFill>
                  <a:srgbClr val="002060"/>
                </a:solidFill>
              </a:defRPr>
            </a:lvl3pPr>
            <a:lvl4pPr>
              <a:buClr>
                <a:schemeClr val="accent2"/>
              </a:buClr>
              <a:defRPr sz="2000">
                <a:solidFill>
                  <a:srgbClr val="002060"/>
                </a:solidFill>
              </a:defRPr>
            </a:lvl4pPr>
            <a:lvl5pPr>
              <a:buClr>
                <a:schemeClr val="accent2"/>
              </a:buClr>
              <a:defRPr sz="2000">
                <a:solidFill>
                  <a:srgbClr val="002060"/>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bg-BG" dirty="0"/>
          </a:p>
        </p:txBody>
      </p:sp>
    </p:spTree>
    <p:extLst>
      <p:ext uri="{BB962C8B-B14F-4D97-AF65-F5344CB8AC3E}">
        <p14:creationId xmlns:p14="http://schemas.microsoft.com/office/powerpoint/2010/main" val="42527358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9325385-BAC0-4A7B-9D9A-5287018285E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133600" y="590535"/>
            <a:ext cx="10058400" cy="6276011"/>
          </a:xfrm>
          <a:prstGeom prst="rect">
            <a:avLst/>
          </a:prstGeom>
        </p:spPr>
      </p:pic>
      <p:pic>
        <p:nvPicPr>
          <p:cNvPr id="7" name="Picture 6">
            <a:extLst>
              <a:ext uri="{FF2B5EF4-FFF2-40B4-BE49-F238E27FC236}">
                <a16:creationId xmlns:a16="http://schemas.microsoft.com/office/drawing/2014/main" id="{6DECCB46-D02E-45CA-9376-F2EC0AF22CA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rot="10800000" flipV="1">
            <a:off x="0" y="0"/>
            <a:ext cx="11013013" cy="6858000"/>
          </a:xfrm>
          <a:prstGeom prst="rect">
            <a:avLst/>
          </a:prstGeom>
        </p:spPr>
      </p:pic>
      <p:sp>
        <p:nvSpPr>
          <p:cNvPr id="8" name="TextBox 7">
            <a:extLst>
              <a:ext uri="{FF2B5EF4-FFF2-40B4-BE49-F238E27FC236}">
                <a16:creationId xmlns:a16="http://schemas.microsoft.com/office/drawing/2014/main" id="{54805915-20FD-4D4E-9803-4E42C873C4B3}"/>
              </a:ext>
            </a:extLst>
          </p:cNvPr>
          <p:cNvSpPr txBox="1"/>
          <p:nvPr userDrawn="1"/>
        </p:nvSpPr>
        <p:spPr>
          <a:xfrm>
            <a:off x="2694397" y="1899174"/>
            <a:ext cx="6338082" cy="646331"/>
          </a:xfrm>
          <a:prstGeom prst="rect">
            <a:avLst/>
          </a:prstGeom>
          <a:noFill/>
        </p:spPr>
        <p:txBody>
          <a:bodyPr wrap="none" rtlCol="0">
            <a:spAutoFit/>
          </a:bodyPr>
          <a:lstStyle/>
          <a:p>
            <a:r>
              <a:rPr lang="bg-BG" sz="3600" b="1" dirty="0">
                <a:solidFill>
                  <a:srgbClr val="002060"/>
                </a:solidFill>
                <a:effectLst>
                  <a:outerShdw blurRad="38100" dist="38100" dir="2700000" algn="tl">
                    <a:srgbClr val="000000">
                      <a:alpha val="43137"/>
                    </a:srgbClr>
                  </a:outerShdw>
                </a:effectLst>
              </a:rPr>
              <a:t>БЛАГОДАРЯ ЗА ВНИМАНИЕТО!</a:t>
            </a:r>
            <a:endParaRPr lang="en-GB" sz="3600" b="1" dirty="0">
              <a:solidFill>
                <a:srgbClr val="002060"/>
              </a:solidFill>
              <a:effectLst>
                <a:outerShdw blurRad="38100" dist="38100" dir="2700000" algn="tl">
                  <a:srgbClr val="000000">
                    <a:alpha val="43137"/>
                  </a:srgbClr>
                </a:outerShdw>
              </a:effectLst>
            </a:endParaRPr>
          </a:p>
        </p:txBody>
      </p:sp>
      <p:sp>
        <p:nvSpPr>
          <p:cNvPr id="14" name="Rectangle 13">
            <a:extLst>
              <a:ext uri="{FF2B5EF4-FFF2-40B4-BE49-F238E27FC236}">
                <a16:creationId xmlns:a16="http://schemas.microsoft.com/office/drawing/2014/main" id="{3441B75B-D69A-441A-897A-72790177B063}"/>
              </a:ext>
            </a:extLst>
          </p:cNvPr>
          <p:cNvSpPr/>
          <p:nvPr userDrawn="1"/>
        </p:nvSpPr>
        <p:spPr>
          <a:xfrm>
            <a:off x="3435237" y="3197166"/>
            <a:ext cx="4856402" cy="1477328"/>
          </a:xfrm>
          <a:prstGeom prst="rect">
            <a:avLst/>
          </a:prstGeom>
        </p:spPr>
        <p:txBody>
          <a:bodyPr wrap="square">
            <a:spAutoFit/>
          </a:bodyPr>
          <a:lstStyle/>
          <a:p>
            <a:pPr algn="ctr">
              <a:spcAft>
                <a:spcPts val="0"/>
              </a:spcAft>
            </a:pPr>
            <a:r>
              <a:rPr lang="bg-BG" b="1" u="sng" dirty="0">
                <a:solidFill>
                  <a:srgbClr val="00206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За контакт:</a:t>
            </a:r>
            <a:endParaRPr lang="bg-BG" dirty="0">
              <a:solidFill>
                <a:srgbClr val="00206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endParaRPr>
          </a:p>
          <a:p>
            <a:pPr algn="ctr">
              <a:spcAft>
                <a:spcPts val="0"/>
              </a:spcAft>
            </a:pPr>
            <a:r>
              <a:rPr lang="bg-BG" dirty="0">
                <a:solidFill>
                  <a:srgbClr val="002060"/>
                </a:solidFill>
                <a:latin typeface="Calibri" panose="020F0502020204030204" pitchFamily="34" charset="0"/>
                <a:ea typeface="Calibri" panose="020F0502020204030204" pitchFamily="34" charset="0"/>
              </a:rPr>
              <a:t>гр. София, 1113</a:t>
            </a:r>
          </a:p>
          <a:p>
            <a:pPr algn="ctr">
              <a:spcAft>
                <a:spcPts val="0"/>
              </a:spcAft>
            </a:pPr>
            <a:r>
              <a:rPr lang="bg-BG" dirty="0">
                <a:solidFill>
                  <a:srgbClr val="002060"/>
                </a:solidFill>
                <a:latin typeface="Calibri" panose="020F0502020204030204" pitchFamily="34" charset="0"/>
                <a:ea typeface="Calibri" panose="020F0502020204030204" pitchFamily="34" charset="0"/>
              </a:rPr>
              <a:t>бул. „Цариградско шосе“ </a:t>
            </a:r>
            <a:endParaRPr lang="en-US" dirty="0">
              <a:solidFill>
                <a:srgbClr val="002060"/>
              </a:solidFill>
              <a:latin typeface="Calibri" panose="020F0502020204030204" pitchFamily="34" charset="0"/>
              <a:ea typeface="Calibri" panose="020F0502020204030204" pitchFamily="34" charset="0"/>
            </a:endParaRPr>
          </a:p>
          <a:p>
            <a:pPr algn="ctr">
              <a:spcAft>
                <a:spcPts val="0"/>
              </a:spcAft>
            </a:pPr>
            <a:r>
              <a:rPr lang="bg-BG" b="1" dirty="0">
                <a:solidFill>
                  <a:srgbClr val="002060"/>
                </a:solidFill>
                <a:latin typeface="Calibri" panose="020F0502020204030204" pitchFamily="34" charset="0"/>
                <a:ea typeface="Calibri" panose="020F0502020204030204" pitchFamily="34" charset="0"/>
              </a:rPr>
              <a:t>№ 125, блок 5, ет. 1</a:t>
            </a:r>
          </a:p>
          <a:p>
            <a:pPr algn="ctr">
              <a:spcAft>
                <a:spcPts val="0"/>
              </a:spcAft>
            </a:pPr>
            <a:r>
              <a:rPr lang="bg-BG" dirty="0">
                <a:solidFill>
                  <a:srgbClr val="002060"/>
                </a:solidFill>
                <a:latin typeface="Calibri" panose="020F0502020204030204" pitchFamily="34" charset="0"/>
                <a:ea typeface="Calibri" panose="020F0502020204030204" pitchFamily="34" charset="0"/>
              </a:rPr>
              <a:t>Тел: </a:t>
            </a:r>
            <a:r>
              <a:rPr lang="en-GB" dirty="0">
                <a:solidFill>
                  <a:srgbClr val="002060"/>
                </a:solidFill>
                <a:latin typeface="Calibri" panose="020F0502020204030204" pitchFamily="34" charset="0"/>
                <a:ea typeface="Calibri" panose="020F0502020204030204" pitchFamily="34" charset="0"/>
              </a:rPr>
              <a:t>+359 2 46 76 10</a:t>
            </a:r>
            <a:r>
              <a:rPr lang="bg-BG" dirty="0">
                <a:solidFill>
                  <a:srgbClr val="002060"/>
                </a:solidFill>
                <a:latin typeface="Calibri" panose="020F0502020204030204" pitchFamily="34" charset="0"/>
                <a:ea typeface="Calibri" panose="020F0502020204030204" pitchFamily="34" charset="0"/>
              </a:rPr>
              <a:t>1</a:t>
            </a:r>
          </a:p>
        </p:txBody>
      </p:sp>
      <p:grpSp>
        <p:nvGrpSpPr>
          <p:cNvPr id="3" name="Group 2">
            <a:extLst>
              <a:ext uri="{FF2B5EF4-FFF2-40B4-BE49-F238E27FC236}">
                <a16:creationId xmlns:a16="http://schemas.microsoft.com/office/drawing/2014/main" id="{9143B3D4-9034-492E-8FD0-5182AF2DD30A}"/>
              </a:ext>
            </a:extLst>
          </p:cNvPr>
          <p:cNvGrpSpPr/>
          <p:nvPr userDrawn="1"/>
        </p:nvGrpSpPr>
        <p:grpSpPr>
          <a:xfrm>
            <a:off x="3540747" y="4988217"/>
            <a:ext cx="4645382" cy="1172392"/>
            <a:chOff x="3333750" y="4988217"/>
            <a:chExt cx="4645382" cy="1172392"/>
          </a:xfrm>
        </p:grpSpPr>
        <p:sp>
          <p:nvSpPr>
            <p:cNvPr id="2" name="Rectangle 1">
              <a:extLst>
                <a:ext uri="{FF2B5EF4-FFF2-40B4-BE49-F238E27FC236}">
                  <a16:creationId xmlns:a16="http://schemas.microsoft.com/office/drawing/2014/main" id="{816ABE3C-904B-4911-A03E-8978FC63DDDC}"/>
                </a:ext>
              </a:extLst>
            </p:cNvPr>
            <p:cNvSpPr/>
            <p:nvPr userDrawn="1"/>
          </p:nvSpPr>
          <p:spPr>
            <a:xfrm>
              <a:off x="6278465" y="5874783"/>
              <a:ext cx="1700667" cy="285826"/>
            </a:xfrm>
            <a:prstGeom prst="rect">
              <a:avLst/>
            </a:prstGeom>
          </p:spPr>
          <p:txBody>
            <a:bodyPr wrap="none">
              <a:spAutoFit/>
            </a:bodyPr>
            <a:lstStyle/>
            <a:p>
              <a:pPr>
                <a:spcAft>
                  <a:spcPts val="0"/>
                </a:spcAft>
              </a:pPr>
              <a:r>
                <a:rPr lang="en-US" sz="1800" u="sng" dirty="0" err="1">
                  <a:solidFill>
                    <a:srgbClr val="002060"/>
                  </a:solidFill>
                  <a:effectLst/>
                  <a:latin typeface="Calibri" panose="020F0502020204030204" pitchFamily="34" charset="0"/>
                  <a:ea typeface="Calibri" panose="020F0502020204030204" pitchFamily="34" charset="0"/>
                  <a:hlinkClick r:id="rId4">
                    <a:extLst>
                      <a:ext uri="{A12FA001-AC4F-418D-AE19-62706E023703}">
                        <ahyp:hlinkClr xmlns:ahyp="http://schemas.microsoft.com/office/drawing/2018/hyperlinkcolor" val="tx"/>
                      </a:ext>
                    </a:extLst>
                  </a:hlinkClick>
                </a:rPr>
                <a:t>facebook</a:t>
              </a:r>
              <a:r>
                <a:rPr lang="bg-BG" sz="1800" u="sng" dirty="0">
                  <a:solidFill>
                    <a:srgbClr val="002060"/>
                  </a:solidFill>
                  <a:effectLst/>
                  <a:latin typeface="Calibri" panose="020F0502020204030204" pitchFamily="34" charset="0"/>
                  <a:ea typeface="Calibri" panose="020F0502020204030204" pitchFamily="34" charset="0"/>
                  <a:hlinkClick r:id="rId4">
                    <a:extLst>
                      <a:ext uri="{A12FA001-AC4F-418D-AE19-62706E023703}">
                        <ahyp:hlinkClr xmlns:ahyp="http://schemas.microsoft.com/office/drawing/2018/hyperlinkcolor" val="tx"/>
                      </a:ext>
                    </a:extLst>
                  </a:hlinkClick>
                </a:rPr>
                <a:t>/sf.mon.bg/</a:t>
              </a:r>
              <a:r>
                <a:rPr lang="bg-BG" sz="1800" dirty="0">
                  <a:solidFill>
                    <a:srgbClr val="002060"/>
                  </a:solidFill>
                  <a:effectLst/>
                  <a:latin typeface="Calibri" panose="020F0502020204030204" pitchFamily="34" charset="0"/>
                  <a:ea typeface="Calibri" panose="020F0502020204030204" pitchFamily="34" charset="0"/>
                </a:rPr>
                <a:t> </a:t>
              </a:r>
            </a:p>
          </p:txBody>
        </p:sp>
        <p:grpSp>
          <p:nvGrpSpPr>
            <p:cNvPr id="20" name="Group 19">
              <a:extLst>
                <a:ext uri="{FF2B5EF4-FFF2-40B4-BE49-F238E27FC236}">
                  <a16:creationId xmlns:a16="http://schemas.microsoft.com/office/drawing/2014/main" id="{A5D1E9E0-A4D3-4B0E-BFE9-7ACC99A488FE}"/>
                </a:ext>
              </a:extLst>
            </p:cNvPr>
            <p:cNvGrpSpPr/>
            <p:nvPr userDrawn="1"/>
          </p:nvGrpSpPr>
          <p:grpSpPr>
            <a:xfrm>
              <a:off x="6488631" y="5015778"/>
              <a:ext cx="1227408" cy="869682"/>
              <a:chOff x="1414483" y="4482483"/>
              <a:chExt cx="1586001" cy="1123764"/>
            </a:xfrm>
          </p:grpSpPr>
          <p:pic>
            <p:nvPicPr>
              <p:cNvPr id="4" name="Picture 3">
                <a:extLst>
                  <a:ext uri="{FF2B5EF4-FFF2-40B4-BE49-F238E27FC236}">
                    <a16:creationId xmlns:a16="http://schemas.microsoft.com/office/drawing/2014/main" id="{C26FD03C-0829-4229-9A87-D38008ED95B6}"/>
                  </a:ext>
                </a:extLst>
              </p:cNvPr>
              <p:cNvPicPr>
                <a:picLocks noChangeAspect="1"/>
              </p:cNvPicPr>
              <p:nvPr userDrawn="1"/>
            </p:nvPicPr>
            <p:blipFill>
              <a:blip r:embed="rId5" cstate="hqprint">
                <a:extLst>
                  <a:ext uri="{28A0092B-C50C-407E-A947-70E740481C1C}">
                    <a14:useLocalDpi xmlns:a14="http://schemas.microsoft.com/office/drawing/2010/main" val="0"/>
                  </a:ext>
                </a:extLst>
              </a:blip>
              <a:stretch>
                <a:fillRect/>
              </a:stretch>
            </p:blipFill>
            <p:spPr>
              <a:xfrm>
                <a:off x="1876720" y="4482483"/>
                <a:ext cx="1123764" cy="1123764"/>
              </a:xfrm>
              <a:prstGeom prst="rect">
                <a:avLst/>
              </a:prstGeom>
            </p:spPr>
          </p:pic>
          <p:pic>
            <p:nvPicPr>
              <p:cNvPr id="9" name="Picture 8">
                <a:extLst>
                  <a:ext uri="{FF2B5EF4-FFF2-40B4-BE49-F238E27FC236}">
                    <a16:creationId xmlns:a16="http://schemas.microsoft.com/office/drawing/2014/main" id="{935A6B10-8FF2-4BB0-B6A6-4144B209D5ED}"/>
                  </a:ext>
                </a:extLst>
              </p:cNvPr>
              <p:cNvPicPr>
                <a:picLocks noChangeAspect="1"/>
              </p:cNvPicPr>
              <p:nvPr userDrawn="1"/>
            </p:nvPicPr>
            <p:blipFill>
              <a:blip r:embed="rId6" cstate="hqprint">
                <a:extLst>
                  <a:ext uri="{28A0092B-C50C-407E-A947-70E740481C1C}">
                    <a14:useLocalDpi xmlns:a14="http://schemas.microsoft.com/office/drawing/2010/main" val="0"/>
                  </a:ext>
                </a:extLst>
              </a:blip>
              <a:stretch>
                <a:fillRect/>
              </a:stretch>
            </p:blipFill>
            <p:spPr>
              <a:xfrm>
                <a:off x="1414483" y="4991902"/>
                <a:ext cx="411836" cy="412812"/>
              </a:xfrm>
              <a:prstGeom prst="rect">
                <a:avLst/>
              </a:prstGeom>
            </p:spPr>
          </p:pic>
        </p:grpSp>
        <p:grpSp>
          <p:nvGrpSpPr>
            <p:cNvPr id="19" name="Group 18">
              <a:extLst>
                <a:ext uri="{FF2B5EF4-FFF2-40B4-BE49-F238E27FC236}">
                  <a16:creationId xmlns:a16="http://schemas.microsoft.com/office/drawing/2014/main" id="{F026D05B-52B9-461A-AAFC-786419B60F8C}"/>
                </a:ext>
              </a:extLst>
            </p:cNvPr>
            <p:cNvGrpSpPr/>
            <p:nvPr userDrawn="1"/>
          </p:nvGrpSpPr>
          <p:grpSpPr>
            <a:xfrm>
              <a:off x="3333750" y="4988217"/>
              <a:ext cx="2340370" cy="1125517"/>
              <a:chOff x="5822995" y="4930831"/>
              <a:chExt cx="3024121" cy="1454342"/>
            </a:xfrm>
          </p:grpSpPr>
          <p:sp>
            <p:nvSpPr>
              <p:cNvPr id="13" name="TextBox 12">
                <a:extLst>
                  <a:ext uri="{FF2B5EF4-FFF2-40B4-BE49-F238E27FC236}">
                    <a16:creationId xmlns:a16="http://schemas.microsoft.com/office/drawing/2014/main" id="{0E2C00DA-9F6A-4BFB-9A34-91C664EBA61A}"/>
                  </a:ext>
                </a:extLst>
              </p:cNvPr>
              <p:cNvSpPr txBox="1"/>
              <p:nvPr userDrawn="1"/>
            </p:nvSpPr>
            <p:spPr>
              <a:xfrm>
                <a:off x="5822995" y="6015841"/>
                <a:ext cx="2988827" cy="369332"/>
              </a:xfrm>
              <a:prstGeom prst="rect">
                <a:avLst/>
              </a:prstGeom>
              <a:noFill/>
            </p:spPr>
            <p:txBody>
              <a:bodyPr wrap="square" rtlCol="0">
                <a:spAutoFit/>
              </a:bodyPr>
              <a:lstStyle/>
              <a:p>
                <a:pPr algn="ctr">
                  <a:spcAft>
                    <a:spcPts val="0"/>
                  </a:spcAft>
                </a:pPr>
                <a:r>
                  <a:rPr lang="en-GB" sz="1800" u="sng" dirty="0">
                    <a:solidFill>
                      <a:srgbClr val="002060"/>
                    </a:solidFill>
                    <a:latin typeface="Calibri" panose="020F0502020204030204" pitchFamily="34" charset="0"/>
                    <a:ea typeface="Calibri" panose="020F0502020204030204" pitchFamily="34" charset="0"/>
                    <a:hlinkClick r:id="rId7">
                      <a:extLst>
                        <a:ext uri="{A12FA001-AC4F-418D-AE19-62706E023703}">
                          <ahyp:hlinkClr xmlns:ahyp="http://schemas.microsoft.com/office/drawing/2018/hyperlinkcolor" val="tx"/>
                        </a:ext>
                      </a:extLst>
                    </a:hlinkClick>
                  </a:rPr>
                  <a:t>http://opnoir.bg/</a:t>
                </a:r>
                <a:endParaRPr lang="bg-BG" sz="1800" dirty="0">
                  <a:solidFill>
                    <a:srgbClr val="002060"/>
                  </a:solidFill>
                  <a:latin typeface="Calibri" panose="020F0502020204030204" pitchFamily="34" charset="0"/>
                  <a:ea typeface="Calibri" panose="020F0502020204030204" pitchFamily="34" charset="0"/>
                </a:endParaRPr>
              </a:p>
            </p:txBody>
          </p:sp>
          <p:grpSp>
            <p:nvGrpSpPr>
              <p:cNvPr id="18" name="Group 17">
                <a:extLst>
                  <a:ext uri="{FF2B5EF4-FFF2-40B4-BE49-F238E27FC236}">
                    <a16:creationId xmlns:a16="http://schemas.microsoft.com/office/drawing/2014/main" id="{EF857496-E3F2-46C0-9D62-F3336507FDF8}"/>
                  </a:ext>
                </a:extLst>
              </p:cNvPr>
              <p:cNvGrpSpPr/>
              <p:nvPr userDrawn="1"/>
            </p:nvGrpSpPr>
            <p:grpSpPr>
              <a:xfrm>
                <a:off x="6799754" y="4930831"/>
                <a:ext cx="2047362" cy="1110343"/>
                <a:chOff x="7287984" y="4930831"/>
                <a:chExt cx="2047362" cy="1110343"/>
              </a:xfrm>
            </p:grpSpPr>
            <p:pic>
              <p:nvPicPr>
                <p:cNvPr id="15" name="Picture 14">
                  <a:extLst>
                    <a:ext uri="{FF2B5EF4-FFF2-40B4-BE49-F238E27FC236}">
                      <a16:creationId xmlns:a16="http://schemas.microsoft.com/office/drawing/2014/main" id="{C8ED090F-C454-4CFD-B576-C5EB02E972CF}"/>
                    </a:ext>
                  </a:extLst>
                </p:cNvPr>
                <p:cNvPicPr>
                  <a:picLocks noChangeAspect="1"/>
                </p:cNvPicPr>
                <p:nvPr userDrawn="1"/>
              </p:nvPicPr>
              <p:blipFill>
                <a:blip r:embed="rId8" cstate="hqprint">
                  <a:extLst>
                    <a:ext uri="{28A0092B-C50C-407E-A947-70E740481C1C}">
                      <a14:useLocalDpi xmlns:a14="http://schemas.microsoft.com/office/drawing/2010/main" val="0"/>
                    </a:ext>
                  </a:extLst>
                </a:blip>
                <a:stretch>
                  <a:fillRect/>
                </a:stretch>
              </p:blipFill>
              <p:spPr>
                <a:xfrm>
                  <a:off x="7287984" y="4930831"/>
                  <a:ext cx="1110343" cy="1110343"/>
                </a:xfrm>
                <a:prstGeom prst="rect">
                  <a:avLst/>
                </a:prstGeom>
              </p:spPr>
            </p:pic>
            <p:pic>
              <p:nvPicPr>
                <p:cNvPr id="17" name="Picture 16">
                  <a:extLst>
                    <a:ext uri="{FF2B5EF4-FFF2-40B4-BE49-F238E27FC236}">
                      <a16:creationId xmlns:a16="http://schemas.microsoft.com/office/drawing/2014/main" id="{613D9287-A0D1-417D-B460-09CCD5B25B29}"/>
                    </a:ext>
                  </a:extLst>
                </p:cNvPr>
                <p:cNvPicPr>
                  <a:picLocks noChangeAspect="1"/>
                </p:cNvPicPr>
                <p:nvPr userDrawn="1"/>
              </p:nvPicPr>
              <p:blipFill>
                <a:blip r:embed="rId9" cstate="hqprint">
                  <a:extLst>
                    <a:ext uri="{28A0092B-C50C-407E-A947-70E740481C1C}">
                      <a14:useLocalDpi xmlns:a14="http://schemas.microsoft.com/office/drawing/2010/main" val="0"/>
                    </a:ext>
                  </a:extLst>
                </a:blip>
                <a:stretch>
                  <a:fillRect/>
                </a:stretch>
              </p:blipFill>
              <p:spPr>
                <a:xfrm>
                  <a:off x="8464826" y="5486400"/>
                  <a:ext cx="870520" cy="554774"/>
                </a:xfrm>
                <a:prstGeom prst="rect">
                  <a:avLst/>
                </a:prstGeom>
              </p:spPr>
            </p:pic>
          </p:grpSp>
        </p:grpSp>
      </p:grpSp>
    </p:spTree>
    <p:extLst>
      <p:ext uri="{BB962C8B-B14F-4D97-AF65-F5344CB8AC3E}">
        <p14:creationId xmlns:p14="http://schemas.microsoft.com/office/powerpoint/2010/main" val="1812812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3.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8DAC7F-6FF4-4394-AE00-58999EA6506C}"/>
              </a:ext>
            </a:extLst>
          </p:cNvPr>
          <p:cNvSpPr/>
          <p:nvPr userDrawn="1"/>
        </p:nvSpPr>
        <p:spPr>
          <a:xfrm>
            <a:off x="0" y="804862"/>
            <a:ext cx="3746500" cy="4571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7" name="Rectangle 6">
            <a:extLst>
              <a:ext uri="{FF2B5EF4-FFF2-40B4-BE49-F238E27FC236}">
                <a16:creationId xmlns:a16="http://schemas.microsoft.com/office/drawing/2014/main" id="{AEB3CD49-EAC1-42A5-BE97-99FAF6921FBE}"/>
              </a:ext>
            </a:extLst>
          </p:cNvPr>
          <p:cNvSpPr/>
          <p:nvPr userDrawn="1"/>
        </p:nvSpPr>
        <p:spPr>
          <a:xfrm>
            <a:off x="7816850" y="804862"/>
            <a:ext cx="4375149" cy="45719"/>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8" name="Rectangle 7">
            <a:extLst>
              <a:ext uri="{FF2B5EF4-FFF2-40B4-BE49-F238E27FC236}">
                <a16:creationId xmlns:a16="http://schemas.microsoft.com/office/drawing/2014/main" id="{56C4DC30-24CC-4449-8DD3-69898C1C2A18}"/>
              </a:ext>
            </a:extLst>
          </p:cNvPr>
          <p:cNvSpPr/>
          <p:nvPr userDrawn="1"/>
        </p:nvSpPr>
        <p:spPr>
          <a:xfrm>
            <a:off x="3832546" y="804491"/>
            <a:ext cx="3898259" cy="46461"/>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pic>
        <p:nvPicPr>
          <p:cNvPr id="4" name="Picture 3">
            <a:extLst>
              <a:ext uri="{FF2B5EF4-FFF2-40B4-BE49-F238E27FC236}">
                <a16:creationId xmlns:a16="http://schemas.microsoft.com/office/drawing/2014/main" id="{74A35142-E829-4FA0-A1B0-829FF82F6943}"/>
              </a:ext>
            </a:extLst>
          </p:cNvPr>
          <p:cNvPicPr>
            <a:picLocks noChangeAspect="1"/>
          </p:cNvPicPr>
          <p:nvPr userDrawn="1"/>
        </p:nvPicPr>
        <p:blipFill rotWithShape="1">
          <a:blip r:embed="rId7" cstate="hqprint">
            <a:extLst>
              <a:ext uri="{28A0092B-C50C-407E-A947-70E740481C1C}">
                <a14:useLocalDpi xmlns:a14="http://schemas.microsoft.com/office/drawing/2010/main" val="0"/>
              </a:ext>
            </a:extLst>
          </a:blip>
          <a:srcRect l="30924" r="34777"/>
          <a:stretch/>
        </p:blipFill>
        <p:spPr>
          <a:xfrm>
            <a:off x="3755922" y="137151"/>
            <a:ext cx="4070555" cy="665100"/>
          </a:xfrm>
          <a:prstGeom prst="rect">
            <a:avLst/>
          </a:prstGeom>
        </p:spPr>
      </p:pic>
      <p:pic>
        <p:nvPicPr>
          <p:cNvPr id="9" name="Picture 8">
            <a:extLst>
              <a:ext uri="{FF2B5EF4-FFF2-40B4-BE49-F238E27FC236}">
                <a16:creationId xmlns:a16="http://schemas.microsoft.com/office/drawing/2014/main" id="{54B56D18-3F6D-463F-8107-75E02D5A7EF2}"/>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9463280" y="199738"/>
            <a:ext cx="1375258" cy="500177"/>
          </a:xfrm>
          <a:prstGeom prst="rect">
            <a:avLst/>
          </a:prstGeom>
        </p:spPr>
      </p:pic>
      <p:pic>
        <p:nvPicPr>
          <p:cNvPr id="10" name="Picture 9">
            <a:extLst>
              <a:ext uri="{FF2B5EF4-FFF2-40B4-BE49-F238E27FC236}">
                <a16:creationId xmlns:a16="http://schemas.microsoft.com/office/drawing/2014/main" id="{91616C47-305D-4DC8-B356-A1641A245D4E}"/>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761796" y="186328"/>
            <a:ext cx="2057400" cy="500177"/>
          </a:xfrm>
          <a:prstGeom prst="rect">
            <a:avLst/>
          </a:prstGeom>
        </p:spPr>
      </p:pic>
    </p:spTree>
    <p:extLst>
      <p:ext uri="{BB962C8B-B14F-4D97-AF65-F5344CB8AC3E}">
        <p14:creationId xmlns:p14="http://schemas.microsoft.com/office/powerpoint/2010/main" val="1249487575"/>
      </p:ext>
    </p:extLst>
  </p:cSld>
  <p:clrMap bg1="lt1" tx1="dk1" bg2="lt2" tx2="dk2" accent1="accent1" accent2="accent2" accent3="accent3" accent4="accent4" accent5="accent5" accent6="accent6" hlink="hlink" folHlink="folHlink"/>
  <p:sldLayoutIdLst>
    <p:sldLayoutId id="2147483649" r:id="rId1"/>
    <p:sldLayoutId id="2147483665" r:id="rId2"/>
    <p:sldLayoutId id="2147483664" r:id="rId3"/>
    <p:sldLayoutId id="2147483663" r:id="rId4"/>
    <p:sldLayoutId id="2147483650"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EA8AC-A20E-4622-AA53-5E2A90DAC9EE}"/>
              </a:ext>
            </a:extLst>
          </p:cNvPr>
          <p:cNvSpPr>
            <a:spLocks noGrp="1"/>
          </p:cNvSpPr>
          <p:nvPr>
            <p:ph type="title"/>
          </p:nvPr>
        </p:nvSpPr>
        <p:spPr>
          <a:xfrm>
            <a:off x="299499" y="1532255"/>
            <a:ext cx="5505683" cy="2410570"/>
          </a:xfrm>
          <a:prstGeom prst="rect">
            <a:avLst/>
          </a:prstGeom>
        </p:spPr>
        <p:txBody>
          <a:bodyPr/>
          <a:lstStyle/>
          <a:p>
            <a:r>
              <a:rPr lang="bg-BG" b="1" dirty="0"/>
              <a:t>АДМИНИСТРИРАНЕ НА НЕРЕДНОСТИ И СЪМНЕНИЯ ЗА ИЗМАМИ</a:t>
            </a:r>
            <a:br>
              <a:rPr lang="ru-RU" b="1" dirty="0"/>
            </a:br>
            <a:endParaRPr lang="bg-BG" b="1" dirty="0"/>
          </a:p>
        </p:txBody>
      </p:sp>
      <p:sp>
        <p:nvSpPr>
          <p:cNvPr id="3" name="Subtitle 2">
            <a:extLst>
              <a:ext uri="{FF2B5EF4-FFF2-40B4-BE49-F238E27FC236}">
                <a16:creationId xmlns:a16="http://schemas.microsoft.com/office/drawing/2014/main" id="{CBD479D9-C419-4EA7-B4F1-8681A275998E}"/>
              </a:ext>
            </a:extLst>
          </p:cNvPr>
          <p:cNvSpPr>
            <a:spLocks noGrp="1"/>
          </p:cNvSpPr>
          <p:nvPr>
            <p:ph type="body" idx="1"/>
          </p:nvPr>
        </p:nvSpPr>
        <p:spPr>
          <a:xfrm>
            <a:off x="341443" y="4454554"/>
            <a:ext cx="6210357" cy="880843"/>
          </a:xfrm>
          <a:prstGeom prst="rect">
            <a:avLst/>
          </a:prstGeom>
        </p:spPr>
        <p:txBody>
          <a:bodyPr/>
          <a:lstStyle/>
          <a:p>
            <a:pPr>
              <a:lnSpc>
                <a:spcPct val="150000"/>
              </a:lnSpc>
              <a:spcBef>
                <a:spcPct val="0"/>
              </a:spcBef>
            </a:pPr>
            <a:r>
              <a:rPr lang="ru-RU" sz="2800" b="1" dirty="0">
                <a:solidFill>
                  <a:srgbClr val="002060"/>
                </a:solidFill>
                <a:ea typeface="+mj-ea"/>
                <a:cs typeface="+mj-cs"/>
              </a:rPr>
              <a:t>ДИРЕКЦИЯ </a:t>
            </a:r>
          </a:p>
          <a:p>
            <a:pPr>
              <a:lnSpc>
                <a:spcPct val="150000"/>
              </a:lnSpc>
              <a:spcBef>
                <a:spcPct val="0"/>
              </a:spcBef>
            </a:pPr>
            <a:r>
              <a:rPr lang="ru-RU" sz="2800" b="1" dirty="0">
                <a:solidFill>
                  <a:srgbClr val="002060"/>
                </a:solidFill>
                <a:ea typeface="+mj-ea"/>
                <a:cs typeface="+mj-cs"/>
              </a:rPr>
              <a:t>«УПРАВЛЕНИЕ НА РИСКА И </a:t>
            </a:r>
            <a:r>
              <a:rPr lang="bg-BG" sz="2800" b="1" dirty="0">
                <a:solidFill>
                  <a:srgbClr val="002060"/>
                </a:solidFill>
                <a:ea typeface="+mj-ea"/>
                <a:cs typeface="+mj-cs"/>
              </a:rPr>
              <a:t>КОНТРОЛ</a:t>
            </a:r>
            <a:r>
              <a:rPr lang="ru-RU" sz="2800" b="1" dirty="0">
                <a:solidFill>
                  <a:srgbClr val="002060"/>
                </a:solidFill>
                <a:ea typeface="+mj-ea"/>
                <a:cs typeface="+mj-cs"/>
              </a:rPr>
              <a:t>»</a:t>
            </a:r>
            <a:endParaRPr lang="bg-BG" sz="2800" b="1" dirty="0">
              <a:solidFill>
                <a:srgbClr val="002060"/>
              </a:solidFill>
              <a:ea typeface="+mj-ea"/>
              <a:cs typeface="+mj-cs"/>
            </a:endParaRPr>
          </a:p>
        </p:txBody>
      </p:sp>
    </p:spTree>
    <p:extLst>
      <p:ext uri="{BB962C8B-B14F-4D97-AF65-F5344CB8AC3E}">
        <p14:creationId xmlns:p14="http://schemas.microsoft.com/office/powerpoint/2010/main" val="3332911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E973C53-E521-449F-8956-5272C9ED47FA}"/>
              </a:ext>
            </a:extLst>
          </p:cNvPr>
          <p:cNvSpPr>
            <a:spLocks noGrp="1"/>
          </p:cNvSpPr>
          <p:nvPr>
            <p:ph type="sldNum" sz="quarter" idx="4"/>
          </p:nvPr>
        </p:nvSpPr>
        <p:spPr/>
        <p:txBody>
          <a:bodyPr/>
          <a:lstStyle/>
          <a:p>
            <a:fld id="{D57F1E4F-1CFF-5643-939E-217C01CDF565}" type="slidenum">
              <a:rPr lang="en-US" smtClean="0">
                <a:latin typeface="+mj-lt"/>
              </a:rPr>
              <a:pPr/>
              <a:t>2</a:t>
            </a:fld>
            <a:endParaRPr lang="en-US" dirty="0">
              <a:latin typeface="+mj-lt"/>
            </a:endParaRPr>
          </a:p>
        </p:txBody>
      </p:sp>
      <p:sp>
        <p:nvSpPr>
          <p:cNvPr id="3" name="Title 2">
            <a:extLst>
              <a:ext uri="{FF2B5EF4-FFF2-40B4-BE49-F238E27FC236}">
                <a16:creationId xmlns:a16="http://schemas.microsoft.com/office/drawing/2014/main" id="{7215040E-2CC2-4273-B290-A32005038B8E}"/>
              </a:ext>
            </a:extLst>
          </p:cNvPr>
          <p:cNvSpPr>
            <a:spLocks noGrp="1"/>
          </p:cNvSpPr>
          <p:nvPr>
            <p:ph type="title"/>
          </p:nvPr>
        </p:nvSpPr>
        <p:spPr>
          <a:xfrm>
            <a:off x="704673" y="1509340"/>
            <a:ext cx="10645632" cy="850926"/>
          </a:xfrm>
        </p:spPr>
        <p:txBody>
          <a:bodyPr/>
          <a:lstStyle/>
          <a:p>
            <a:r>
              <a:rPr lang="ru-RU" sz="2400" b="1" dirty="0">
                <a:latin typeface="+mj-lt"/>
                <a:ea typeface="+mn-ea"/>
                <a:cs typeface="+mn-cs"/>
              </a:rPr>
              <a:t>НАРЕДБА ЗА АДМИНИСТРИРАНЕ НА НЕРЕДНОСТИ ПО ЕВРОПЕЙСКИТЕ ФОНДОВЕ ПРИ СПОДЕЛЕНО УПРАВЛЕНИЕ (НАНЕФСУ) – приета с ПМС № 111 от 10.08.2023 г.                         </a:t>
            </a:r>
            <a:br>
              <a:rPr kumimoji="0" lang="ru-RU" sz="1200" b="1" i="0" u="none" strike="noStrike" kern="1200" cap="small" spc="-50" normalizeH="0" baseline="0" noProof="0" dirty="0">
                <a:ln>
                  <a:noFill/>
                </a:ln>
                <a:effectLst/>
                <a:uLnTx/>
                <a:uFillTx/>
                <a:latin typeface="+mj-lt"/>
                <a:ea typeface="+mj-ea"/>
                <a:cs typeface="Arial" panose="020B0604020202020204" pitchFamily="34" charset="0"/>
              </a:rPr>
            </a:br>
            <a:br>
              <a:rPr kumimoji="0" lang="ru-RU" sz="1200" b="1" i="0" u="none" strike="noStrike" kern="1200" cap="small" spc="-50" normalizeH="0" baseline="0" noProof="0" dirty="0">
                <a:ln>
                  <a:noFill/>
                </a:ln>
                <a:effectLst/>
                <a:uLnTx/>
                <a:uFillTx/>
                <a:latin typeface="+mj-lt"/>
                <a:ea typeface="+mj-ea"/>
                <a:cs typeface="Arial" panose="020B0604020202020204" pitchFamily="34" charset="0"/>
              </a:rPr>
            </a:br>
            <a:br>
              <a:rPr kumimoji="0" lang="ru-RU" sz="1200" b="1" i="0" u="none" strike="noStrike" kern="1200" cap="small" spc="-50" normalizeH="0" baseline="0" noProof="0" dirty="0">
                <a:ln>
                  <a:noFill/>
                </a:ln>
                <a:effectLst/>
                <a:uLnTx/>
                <a:uFillTx/>
                <a:latin typeface="+mj-lt"/>
                <a:ea typeface="+mj-ea"/>
                <a:cs typeface="Arial" panose="020B0604020202020204" pitchFamily="34" charset="0"/>
              </a:rPr>
            </a:br>
            <a:br>
              <a:rPr kumimoji="0" lang="ru-RU" sz="1400" b="1" i="0" u="none" strike="noStrike" kern="1200" cap="small" spc="-50" normalizeH="0" baseline="0" noProof="0" dirty="0">
                <a:ln>
                  <a:noFill/>
                </a:ln>
                <a:effectLst/>
                <a:uLnTx/>
                <a:uFillTx/>
                <a:latin typeface="+mj-lt"/>
                <a:ea typeface="+mj-ea"/>
                <a:cs typeface="Arial" panose="020B0604020202020204" pitchFamily="34" charset="0"/>
              </a:rPr>
            </a:br>
            <a:endParaRPr lang="bg-BG" sz="2400" b="1" dirty="0">
              <a:latin typeface="+mj-lt"/>
            </a:endParaRPr>
          </a:p>
        </p:txBody>
      </p:sp>
      <p:sp>
        <p:nvSpPr>
          <p:cNvPr id="7" name="Content Placeholder 6">
            <a:extLst>
              <a:ext uri="{FF2B5EF4-FFF2-40B4-BE49-F238E27FC236}">
                <a16:creationId xmlns:a16="http://schemas.microsoft.com/office/drawing/2014/main" id="{C18C0ED0-ADF5-486D-88B5-B1DDCEFA1CE4}"/>
              </a:ext>
            </a:extLst>
          </p:cNvPr>
          <p:cNvSpPr>
            <a:spLocks noGrp="1"/>
          </p:cNvSpPr>
          <p:nvPr>
            <p:ph sz="quarter" idx="10"/>
          </p:nvPr>
        </p:nvSpPr>
        <p:spPr>
          <a:xfrm>
            <a:off x="704673" y="2614338"/>
            <a:ext cx="10746691" cy="1569924"/>
          </a:xfrm>
        </p:spPr>
        <p:txBody>
          <a:bodyPr>
            <a:normAutofit/>
          </a:bodyPr>
          <a:lstStyle/>
          <a:p>
            <a:pPr marL="0" indent="0" algn="just">
              <a:buNone/>
            </a:pPr>
            <a:r>
              <a:rPr lang="ru-RU" sz="2400" dirty="0">
                <a:solidFill>
                  <a:srgbClr val="002060"/>
                </a:solidFill>
                <a:latin typeface="+mj-lt"/>
              </a:rPr>
              <a:t>Определя обстоятелствата, подлежащи на вписване в регистъра на постъпилите сигнали и установени нередности, засягащи средства от ЕФСУ, редът за извършване на проверка за установяване на нередност и докладването на нередностите пред дирекция АФКОС в структурата на МВР. </a:t>
            </a:r>
          </a:p>
          <a:p>
            <a:pPr marL="0" indent="0">
              <a:buNone/>
            </a:pPr>
            <a:endParaRPr lang="bg-BG" dirty="0">
              <a:solidFill>
                <a:srgbClr val="002060"/>
              </a:solidFill>
              <a:latin typeface="+mj-lt"/>
            </a:endParaRPr>
          </a:p>
        </p:txBody>
      </p:sp>
      <p:sp>
        <p:nvSpPr>
          <p:cNvPr id="8" name="TextBox 7">
            <a:extLst>
              <a:ext uri="{FF2B5EF4-FFF2-40B4-BE49-F238E27FC236}">
                <a16:creationId xmlns:a16="http://schemas.microsoft.com/office/drawing/2014/main" id="{2A795713-73DA-4E6F-8777-976445A18852}"/>
              </a:ext>
            </a:extLst>
          </p:cNvPr>
          <p:cNvSpPr txBox="1"/>
          <p:nvPr/>
        </p:nvSpPr>
        <p:spPr>
          <a:xfrm>
            <a:off x="-68511" y="911598"/>
            <a:ext cx="12192000" cy="523220"/>
          </a:xfrm>
          <a:prstGeom prst="rect">
            <a:avLst/>
          </a:prstGeom>
          <a:noFill/>
        </p:spPr>
        <p:txBody>
          <a:bodyPr wrap="square">
            <a:spAutoFit/>
          </a:bodyPr>
          <a:lstStyle/>
          <a:p>
            <a:pPr algn="ctr"/>
            <a:r>
              <a:rPr kumimoji="0" lang="ru-RU" sz="2800" b="1" i="0" u="none" strike="noStrike" kern="1200" cap="small" spc="-50" normalizeH="0" baseline="0" noProof="0" dirty="0">
                <a:ln>
                  <a:noFill/>
                </a:ln>
                <a:solidFill>
                  <a:srgbClr val="A51321"/>
                </a:solidFill>
                <a:effectLst/>
                <a:uLnTx/>
                <a:uFillTx/>
                <a:latin typeface="+mj-lt"/>
                <a:ea typeface="+mj-ea"/>
                <a:cs typeface="Arial" panose="020B0604020202020204" pitchFamily="34" charset="0"/>
              </a:rPr>
              <a:t>Нормативна рамка</a:t>
            </a:r>
            <a:endParaRPr lang="bg-BG" sz="2800" dirty="0"/>
          </a:p>
        </p:txBody>
      </p:sp>
      <p:sp>
        <p:nvSpPr>
          <p:cNvPr id="9" name="TextBox 8">
            <a:extLst>
              <a:ext uri="{FF2B5EF4-FFF2-40B4-BE49-F238E27FC236}">
                <a16:creationId xmlns:a16="http://schemas.microsoft.com/office/drawing/2014/main" id="{D2F6785E-3DE5-4AC6-9C87-4F906DC12470}"/>
              </a:ext>
            </a:extLst>
          </p:cNvPr>
          <p:cNvSpPr txBox="1"/>
          <p:nvPr/>
        </p:nvSpPr>
        <p:spPr>
          <a:xfrm>
            <a:off x="704673" y="4415992"/>
            <a:ext cx="10335496" cy="1754326"/>
          </a:xfrm>
          <a:prstGeom prst="rect">
            <a:avLst/>
          </a:prstGeom>
          <a:noFill/>
        </p:spPr>
        <p:txBody>
          <a:bodyPr wrap="square">
            <a:spAutoFit/>
          </a:bodyPr>
          <a:lstStyle/>
          <a:p>
            <a:pPr lvl="0" algn="just">
              <a:lnSpc>
                <a:spcPct val="90000"/>
              </a:lnSpc>
              <a:spcBef>
                <a:spcPts val="1000"/>
              </a:spcBef>
              <a:spcAft>
                <a:spcPts val="200"/>
              </a:spcAft>
              <a:buClr>
                <a:srgbClr val="0070C0"/>
              </a:buClr>
              <a:buSzPct val="100000"/>
            </a:pPr>
            <a:r>
              <a:rPr lang="ru-RU" sz="2400" dirty="0">
                <a:solidFill>
                  <a:srgbClr val="002060"/>
                </a:solidFill>
                <a:latin typeface="+mj-lt"/>
              </a:rPr>
              <a:t>Представляващите бенефициентите лица попълват при сключване на договора за безвъзмездна финансова помощ </a:t>
            </a:r>
            <a:r>
              <a:rPr lang="ru-RU" sz="2400" b="1" dirty="0">
                <a:solidFill>
                  <a:srgbClr val="002060"/>
                </a:solidFill>
                <a:latin typeface="+mj-lt"/>
              </a:rPr>
              <a:t>декларация по образец</a:t>
            </a:r>
            <a:r>
              <a:rPr lang="ru-RU" sz="2400" dirty="0">
                <a:solidFill>
                  <a:srgbClr val="002060"/>
                </a:solidFill>
                <a:latin typeface="+mj-lt"/>
              </a:rPr>
              <a:t>, че са </a:t>
            </a:r>
            <a:r>
              <a:rPr lang="ru-RU" sz="2400" b="1" dirty="0">
                <a:solidFill>
                  <a:srgbClr val="002060"/>
                </a:solidFill>
                <a:latin typeface="+mj-lt"/>
              </a:rPr>
              <a:t>запознати</a:t>
            </a:r>
            <a:r>
              <a:rPr lang="ru-RU" sz="2400" dirty="0">
                <a:solidFill>
                  <a:srgbClr val="002060"/>
                </a:solidFill>
                <a:latin typeface="+mj-lt"/>
              </a:rPr>
              <a:t> с </a:t>
            </a:r>
            <a:r>
              <a:rPr lang="ru-RU" sz="2400" b="1" dirty="0">
                <a:solidFill>
                  <a:srgbClr val="002060"/>
                </a:solidFill>
                <a:latin typeface="+mj-lt"/>
              </a:rPr>
              <a:t>определението за нередност, съмнение за измама  и измама</a:t>
            </a:r>
            <a:r>
              <a:rPr lang="ru-RU" sz="2400" dirty="0">
                <a:solidFill>
                  <a:srgbClr val="002060"/>
                </a:solidFill>
                <a:latin typeface="+mj-lt"/>
              </a:rPr>
              <a:t>, както и с възможните начини, по които могат да подават сигнали за наличие на нередности, измами или съмнение за нередности и измами.</a:t>
            </a:r>
          </a:p>
        </p:txBody>
      </p:sp>
    </p:spTree>
    <p:extLst>
      <p:ext uri="{BB962C8B-B14F-4D97-AF65-F5344CB8AC3E}">
        <p14:creationId xmlns:p14="http://schemas.microsoft.com/office/powerpoint/2010/main" val="29205915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F66A569-2A64-41E2-89AD-CC2D965E512D}"/>
              </a:ext>
            </a:extLst>
          </p:cNvPr>
          <p:cNvSpPr>
            <a:spLocks noGrp="1"/>
          </p:cNvSpPr>
          <p:nvPr>
            <p:ph type="sldNum" sz="quarter" idx="4"/>
          </p:nvPr>
        </p:nvSpPr>
        <p:spPr/>
        <p:txBody>
          <a:bodyPr/>
          <a:lstStyle/>
          <a:p>
            <a:fld id="{D57F1E4F-1CFF-5643-939E-217C01CDF565}" type="slidenum">
              <a:rPr lang="en-US" smtClean="0">
                <a:latin typeface="+mj-lt"/>
              </a:rPr>
              <a:pPr/>
              <a:t>3</a:t>
            </a:fld>
            <a:endParaRPr lang="en-US" dirty="0">
              <a:latin typeface="+mj-lt"/>
            </a:endParaRPr>
          </a:p>
        </p:txBody>
      </p:sp>
      <p:sp>
        <p:nvSpPr>
          <p:cNvPr id="3" name="Title 2">
            <a:extLst>
              <a:ext uri="{FF2B5EF4-FFF2-40B4-BE49-F238E27FC236}">
                <a16:creationId xmlns:a16="http://schemas.microsoft.com/office/drawing/2014/main" id="{DC4FDB57-EACE-416A-952F-54B8CEEB433F}"/>
              </a:ext>
            </a:extLst>
          </p:cNvPr>
          <p:cNvSpPr>
            <a:spLocks noGrp="1"/>
          </p:cNvSpPr>
          <p:nvPr>
            <p:ph type="title"/>
          </p:nvPr>
        </p:nvSpPr>
        <p:spPr>
          <a:xfrm>
            <a:off x="0" y="972590"/>
            <a:ext cx="12192000" cy="640079"/>
          </a:xfrm>
        </p:spPr>
        <p:txBody>
          <a:bodyPr/>
          <a:lstStyle/>
          <a:p>
            <a:pPr algn="ctr"/>
            <a:r>
              <a:rPr lang="bg-BG" sz="2800" b="1" cap="small" spc="-50" dirty="0">
                <a:solidFill>
                  <a:srgbClr val="A51321"/>
                </a:solidFill>
                <a:latin typeface="+mj-lt"/>
                <a:cs typeface="Arial" panose="020B0604020202020204" pitchFamily="34" charset="0"/>
              </a:rPr>
              <a:t>Администриране на нередности и съмнения за измами</a:t>
            </a:r>
            <a:endParaRPr lang="bg-BG" dirty="0">
              <a:latin typeface="+mj-lt"/>
            </a:endParaRPr>
          </a:p>
        </p:txBody>
      </p:sp>
      <p:sp>
        <p:nvSpPr>
          <p:cNvPr id="9" name="TextBox 8"/>
          <p:cNvSpPr txBox="1"/>
          <p:nvPr/>
        </p:nvSpPr>
        <p:spPr>
          <a:xfrm>
            <a:off x="729843" y="1612669"/>
            <a:ext cx="10217790" cy="4190891"/>
          </a:xfrm>
          <a:prstGeom prst="rect">
            <a:avLst/>
          </a:prstGeom>
          <a:noFill/>
        </p:spPr>
        <p:txBody>
          <a:bodyPr wrap="square" rtlCol="0">
            <a:spAutoFit/>
          </a:bodyPr>
          <a:lstStyle/>
          <a:p>
            <a:pPr lvl="0" algn="just">
              <a:lnSpc>
                <a:spcPct val="90000"/>
              </a:lnSpc>
              <a:spcBef>
                <a:spcPts val="1200"/>
              </a:spcBef>
              <a:spcAft>
                <a:spcPts val="200"/>
              </a:spcAft>
              <a:buClr>
                <a:srgbClr val="4A66AC"/>
              </a:buClr>
              <a:buSzPct val="100000"/>
            </a:pPr>
            <a:r>
              <a:rPr lang="bg-BG" sz="2200" dirty="0">
                <a:solidFill>
                  <a:srgbClr val="002060"/>
                </a:solidFill>
                <a:latin typeface="+mj-lt"/>
              </a:rPr>
              <a:t>Администрирането на нередности и контрола на процесите, свързани с тяхната превенция, идентифициране, регистриране, докладване и приключване /прекратяване/ се осъществяват от служители по нередности от Дирекция „Управление на риска и контрол“ на ИАПО.</a:t>
            </a:r>
          </a:p>
          <a:p>
            <a:pPr lvl="0" algn="just">
              <a:lnSpc>
                <a:spcPct val="90000"/>
              </a:lnSpc>
              <a:spcBef>
                <a:spcPts val="1200"/>
              </a:spcBef>
              <a:spcAft>
                <a:spcPts val="200"/>
              </a:spcAft>
              <a:buClr>
                <a:srgbClr val="4A66AC"/>
              </a:buClr>
              <a:buSzPct val="100000"/>
            </a:pPr>
            <a:r>
              <a:rPr lang="bg-BG" sz="2200" b="1" dirty="0">
                <a:solidFill>
                  <a:srgbClr val="002060"/>
                </a:solidFill>
                <a:latin typeface="+mj-lt"/>
              </a:rPr>
              <a:t>Администрирането на нередности е процес на</a:t>
            </a:r>
            <a:r>
              <a:rPr lang="bg-BG" sz="2200" dirty="0">
                <a:solidFill>
                  <a:srgbClr val="002060"/>
                </a:solidFill>
                <a:latin typeface="+mj-lt"/>
              </a:rPr>
              <a:t>:</a:t>
            </a:r>
          </a:p>
          <a:p>
            <a:pPr lvl="0" algn="just">
              <a:buClr>
                <a:srgbClr val="4A66AC"/>
              </a:buClr>
              <a:buSzPct val="100000"/>
            </a:pPr>
            <a:r>
              <a:rPr lang="bg-BG" sz="2200" dirty="0">
                <a:solidFill>
                  <a:srgbClr val="002060"/>
                </a:solidFill>
                <a:latin typeface="+mj-lt"/>
              </a:rPr>
              <a:t>1. получаване и регистриране на сигнали за нередности;</a:t>
            </a:r>
          </a:p>
          <a:p>
            <a:pPr lvl="0" algn="just">
              <a:buClr>
                <a:srgbClr val="4A66AC"/>
              </a:buClr>
              <a:buSzPct val="100000"/>
            </a:pPr>
            <a:r>
              <a:rPr lang="bg-BG" sz="2200" dirty="0">
                <a:solidFill>
                  <a:srgbClr val="002060"/>
                </a:solidFill>
                <a:latin typeface="+mj-lt"/>
              </a:rPr>
              <a:t>2. проверка за наличие или липса на нередност; </a:t>
            </a:r>
          </a:p>
          <a:p>
            <a:pPr lvl="0" algn="just">
              <a:buClr>
                <a:srgbClr val="4A66AC"/>
              </a:buClr>
              <a:buSzPct val="100000"/>
            </a:pPr>
            <a:r>
              <a:rPr lang="bg-BG" sz="2200" dirty="0">
                <a:solidFill>
                  <a:srgbClr val="002060"/>
                </a:solidFill>
                <a:latin typeface="+mj-lt"/>
              </a:rPr>
              <a:t>3. издаване на първа писмена оценка за наличие или липса на  нередност; </a:t>
            </a:r>
          </a:p>
          <a:p>
            <a:pPr lvl="0" algn="just">
              <a:buClr>
                <a:srgbClr val="4A66AC"/>
              </a:buClr>
              <a:buSzPct val="100000"/>
            </a:pPr>
            <a:r>
              <a:rPr lang="bg-BG" sz="2200" dirty="0">
                <a:solidFill>
                  <a:srgbClr val="002060"/>
                </a:solidFill>
                <a:latin typeface="+mj-lt"/>
              </a:rPr>
              <a:t>4. регистриране на нередност; </a:t>
            </a:r>
          </a:p>
          <a:p>
            <a:pPr lvl="0" algn="just">
              <a:buClr>
                <a:srgbClr val="4A66AC"/>
              </a:buClr>
              <a:buSzPct val="100000"/>
            </a:pPr>
            <a:r>
              <a:rPr lang="bg-BG" sz="2200" dirty="0">
                <a:solidFill>
                  <a:srgbClr val="002060"/>
                </a:solidFill>
                <a:latin typeface="+mj-lt"/>
              </a:rPr>
              <a:t>5. докладване на нередността; </a:t>
            </a:r>
          </a:p>
          <a:p>
            <a:pPr lvl="0" algn="just">
              <a:buClr>
                <a:srgbClr val="4A66AC"/>
              </a:buClr>
              <a:buSzPct val="100000"/>
            </a:pPr>
            <a:r>
              <a:rPr lang="bg-BG" sz="2200" dirty="0">
                <a:solidFill>
                  <a:srgbClr val="002060"/>
                </a:solidFill>
                <a:latin typeface="+mj-lt"/>
              </a:rPr>
              <a:t>6. корективни действия и последващото им проследяване; </a:t>
            </a:r>
          </a:p>
          <a:p>
            <a:pPr lvl="0" algn="just">
              <a:buClr>
                <a:srgbClr val="4A66AC"/>
              </a:buClr>
              <a:buSzPct val="100000"/>
            </a:pPr>
            <a:r>
              <a:rPr lang="bg-BG" sz="2200" dirty="0">
                <a:solidFill>
                  <a:srgbClr val="002060"/>
                </a:solidFill>
                <a:latin typeface="+mj-lt"/>
              </a:rPr>
              <a:t>7. приключване на процедурата по администриране на нередност</a:t>
            </a:r>
            <a:r>
              <a:rPr lang="ru-RU" sz="2200" dirty="0">
                <a:solidFill>
                  <a:srgbClr val="002060"/>
                </a:solidFill>
                <a:latin typeface="+mj-lt"/>
              </a:rPr>
              <a:t>.</a:t>
            </a:r>
          </a:p>
        </p:txBody>
      </p:sp>
    </p:spTree>
    <p:extLst>
      <p:ext uri="{BB962C8B-B14F-4D97-AF65-F5344CB8AC3E}">
        <p14:creationId xmlns:p14="http://schemas.microsoft.com/office/powerpoint/2010/main" val="27005201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F66A569-2A64-41E2-89AD-CC2D965E512D}"/>
              </a:ext>
            </a:extLst>
          </p:cNvPr>
          <p:cNvSpPr>
            <a:spLocks noGrp="1"/>
          </p:cNvSpPr>
          <p:nvPr>
            <p:ph type="sldNum" sz="quarter" idx="4"/>
          </p:nvPr>
        </p:nvSpPr>
        <p:spPr/>
        <p:txBody>
          <a:bodyPr/>
          <a:lstStyle/>
          <a:p>
            <a:fld id="{D57F1E4F-1CFF-5643-939E-217C01CDF565}" type="slidenum">
              <a:rPr lang="en-US" smtClean="0">
                <a:latin typeface="+mj-lt"/>
              </a:rPr>
              <a:pPr/>
              <a:t>4</a:t>
            </a:fld>
            <a:endParaRPr lang="en-US" dirty="0">
              <a:latin typeface="+mj-lt"/>
            </a:endParaRPr>
          </a:p>
        </p:txBody>
      </p:sp>
      <p:sp>
        <p:nvSpPr>
          <p:cNvPr id="3" name="Title 2">
            <a:extLst>
              <a:ext uri="{FF2B5EF4-FFF2-40B4-BE49-F238E27FC236}">
                <a16:creationId xmlns:a16="http://schemas.microsoft.com/office/drawing/2014/main" id="{DC4FDB57-EACE-416A-952F-54B8CEEB433F}"/>
              </a:ext>
            </a:extLst>
          </p:cNvPr>
          <p:cNvSpPr>
            <a:spLocks noGrp="1"/>
          </p:cNvSpPr>
          <p:nvPr>
            <p:ph type="title"/>
          </p:nvPr>
        </p:nvSpPr>
        <p:spPr>
          <a:xfrm>
            <a:off x="0" y="972591"/>
            <a:ext cx="12192000" cy="506000"/>
          </a:xfrm>
        </p:spPr>
        <p:txBody>
          <a:bodyPr/>
          <a:lstStyle/>
          <a:p>
            <a:pPr algn="ctr"/>
            <a:r>
              <a:rPr lang="ru-RU" sz="2800" b="1" cap="small" spc="-50" dirty="0">
                <a:solidFill>
                  <a:srgbClr val="A51321"/>
                </a:solidFill>
                <a:latin typeface="+mj-lt"/>
                <a:cs typeface="Arial" panose="020B0604020202020204" pitchFamily="34" charset="0"/>
              </a:rPr>
              <a:t>Подаване на сигнали за нередности</a:t>
            </a:r>
            <a:endParaRPr lang="bg-BG" dirty="0">
              <a:latin typeface="+mj-lt"/>
            </a:endParaRPr>
          </a:p>
        </p:txBody>
      </p:sp>
      <p:sp>
        <p:nvSpPr>
          <p:cNvPr id="9" name="TextBox 8"/>
          <p:cNvSpPr txBox="1"/>
          <p:nvPr/>
        </p:nvSpPr>
        <p:spPr>
          <a:xfrm>
            <a:off x="704674" y="1624876"/>
            <a:ext cx="10654019" cy="5379934"/>
          </a:xfrm>
          <a:prstGeom prst="rect">
            <a:avLst/>
          </a:prstGeom>
          <a:noFill/>
        </p:spPr>
        <p:txBody>
          <a:bodyPr wrap="square" rtlCol="0">
            <a:spAutoFit/>
          </a:bodyPr>
          <a:lstStyle/>
          <a:p>
            <a:pPr lvl="0" algn="just">
              <a:lnSpc>
                <a:spcPct val="90000"/>
              </a:lnSpc>
              <a:spcBef>
                <a:spcPts val="1200"/>
              </a:spcBef>
              <a:spcAft>
                <a:spcPts val="200"/>
              </a:spcAft>
              <a:buClr>
                <a:srgbClr val="4A66AC"/>
              </a:buClr>
              <a:buSzPct val="100000"/>
            </a:pPr>
            <a:r>
              <a:rPr lang="ru-RU" sz="2200" dirty="0">
                <a:solidFill>
                  <a:srgbClr val="002060"/>
                </a:solidFill>
                <a:latin typeface="+mj-lt"/>
              </a:rPr>
              <a:t>Администрирането на нередности започва по инициатива на УО или по сигнал.</a:t>
            </a:r>
          </a:p>
          <a:p>
            <a:pPr lvl="0" algn="just">
              <a:lnSpc>
                <a:spcPct val="90000"/>
              </a:lnSpc>
              <a:spcBef>
                <a:spcPts val="1200"/>
              </a:spcBef>
              <a:spcAft>
                <a:spcPts val="200"/>
              </a:spcAft>
              <a:buClr>
                <a:srgbClr val="4A66AC"/>
              </a:buClr>
              <a:buSzPct val="100000"/>
            </a:pPr>
            <a:r>
              <a:rPr lang="bg-BG" sz="2200" dirty="0">
                <a:solidFill>
                  <a:srgbClr val="002060"/>
                </a:solidFill>
                <a:latin typeface="+mj-lt"/>
              </a:rPr>
              <a:t>Всяко лице има право да подава сигнали за нередности, съмнение за измама или измама, възникнали във връзка с изпълнението на проекти, съфинансирани от Програма „Образование". Сигналите могат да бъдат подавани и </a:t>
            </a:r>
            <a:r>
              <a:rPr lang="bg-BG" sz="2200" b="1" dirty="0">
                <a:solidFill>
                  <a:srgbClr val="002060"/>
                </a:solidFill>
                <a:latin typeface="+mj-lt"/>
              </a:rPr>
              <a:t>анонимно.</a:t>
            </a:r>
            <a:r>
              <a:rPr lang="bg-BG" sz="2200" dirty="0">
                <a:solidFill>
                  <a:srgbClr val="002060"/>
                </a:solidFill>
                <a:latin typeface="+mj-lt"/>
              </a:rPr>
              <a:t> </a:t>
            </a:r>
          </a:p>
          <a:p>
            <a:pPr lvl="0" algn="just">
              <a:lnSpc>
                <a:spcPct val="90000"/>
              </a:lnSpc>
              <a:spcBef>
                <a:spcPts val="1200"/>
              </a:spcBef>
              <a:spcAft>
                <a:spcPts val="200"/>
              </a:spcAft>
              <a:buClr>
                <a:srgbClr val="4A66AC"/>
              </a:buClr>
              <a:buSzPct val="100000"/>
            </a:pPr>
            <a:r>
              <a:rPr lang="bg-BG" sz="2200" dirty="0">
                <a:solidFill>
                  <a:srgbClr val="002060"/>
                </a:solidFill>
                <a:latin typeface="+mj-lt"/>
              </a:rPr>
              <a:t>Регистриране на получения сигнал в деловодната система и извършване на проверка </a:t>
            </a:r>
            <a:r>
              <a:rPr lang="ru-RU" sz="2200" dirty="0">
                <a:solidFill>
                  <a:srgbClr val="002060"/>
                </a:solidFill>
                <a:latin typeface="+mj-lt"/>
              </a:rPr>
              <a:t>за съответствие с определението за сигнал за нередност. </a:t>
            </a:r>
            <a:endParaRPr lang="bg-BG" sz="2200" dirty="0">
              <a:solidFill>
                <a:srgbClr val="002060"/>
              </a:solidFill>
              <a:latin typeface="+mj-lt"/>
            </a:endParaRPr>
          </a:p>
          <a:p>
            <a:pPr lvl="0" algn="just">
              <a:lnSpc>
                <a:spcPct val="90000"/>
              </a:lnSpc>
              <a:spcBef>
                <a:spcPts val="1200"/>
              </a:spcBef>
              <a:spcAft>
                <a:spcPts val="200"/>
              </a:spcAft>
              <a:buClr>
                <a:srgbClr val="4A66AC"/>
              </a:buClr>
              <a:buSzPct val="100000"/>
            </a:pPr>
            <a:r>
              <a:rPr lang="bg-BG" sz="2200" b="1" dirty="0">
                <a:solidFill>
                  <a:srgbClr val="002060"/>
                </a:solidFill>
                <a:latin typeface="+mj-lt"/>
              </a:rPr>
              <a:t>Определението за сигнал за нередност е дадено в параграф 1, т. 3 от ДР на НАНЕФСУ, а именно</a:t>
            </a:r>
            <a:r>
              <a:rPr lang="bg-BG" sz="2200" dirty="0">
                <a:solidFill>
                  <a:srgbClr val="002060"/>
                </a:solidFill>
                <a:latin typeface="+mj-lt"/>
              </a:rPr>
              <a:t>: </a:t>
            </a:r>
          </a:p>
          <a:p>
            <a:pPr lvl="0" algn="just">
              <a:lnSpc>
                <a:spcPct val="90000"/>
              </a:lnSpc>
              <a:spcBef>
                <a:spcPts val="1200"/>
              </a:spcBef>
              <a:spcAft>
                <a:spcPts val="200"/>
              </a:spcAft>
              <a:buClr>
                <a:srgbClr val="4A66AC"/>
              </a:buClr>
              <a:buSzPct val="100000"/>
            </a:pPr>
            <a:r>
              <a:rPr lang="bg-BG" sz="2200" b="1" dirty="0">
                <a:solidFill>
                  <a:srgbClr val="002060"/>
                </a:solidFill>
                <a:latin typeface="+mj-lt"/>
              </a:rPr>
              <a:t>Сигнал за нередност </a:t>
            </a:r>
            <a:r>
              <a:rPr lang="bg-BG" sz="2200" dirty="0">
                <a:solidFill>
                  <a:srgbClr val="002060"/>
                </a:solidFill>
                <a:latin typeface="+mj-lt"/>
              </a:rPr>
              <a:t>е постъпил, включително от анонимен източник, информация за извършена нередност. За да представлява сигнал за нередност, тази информация като минимум трябва да дава ясна референция за </a:t>
            </a:r>
            <a:r>
              <a:rPr lang="bg-BG" sz="2200" b="1" dirty="0">
                <a:solidFill>
                  <a:srgbClr val="002060"/>
                </a:solidFill>
                <a:latin typeface="+mj-lt"/>
              </a:rPr>
              <a:t>конкретния проект</a:t>
            </a:r>
            <a:r>
              <a:rPr lang="bg-BG" sz="2200" dirty="0">
                <a:solidFill>
                  <a:srgbClr val="002060"/>
                </a:solidFill>
                <a:latin typeface="+mj-lt"/>
              </a:rPr>
              <a:t>, </a:t>
            </a:r>
            <a:r>
              <a:rPr lang="bg-BG" sz="2200" b="1" dirty="0">
                <a:solidFill>
                  <a:srgbClr val="002060"/>
                </a:solidFill>
                <a:latin typeface="+mj-lt"/>
              </a:rPr>
              <a:t>финансиращата програма</a:t>
            </a:r>
            <a:r>
              <a:rPr lang="bg-BG" sz="2200" dirty="0">
                <a:solidFill>
                  <a:srgbClr val="002060"/>
                </a:solidFill>
                <a:latin typeface="+mj-lt"/>
              </a:rPr>
              <a:t>, </a:t>
            </a:r>
            <a:r>
              <a:rPr lang="bg-BG" sz="2200" b="1" dirty="0">
                <a:solidFill>
                  <a:srgbClr val="002060"/>
                </a:solidFill>
                <a:latin typeface="+mj-lt"/>
              </a:rPr>
              <a:t>административното звено </a:t>
            </a:r>
            <a:r>
              <a:rPr lang="bg-BG" sz="2200" dirty="0">
                <a:solidFill>
                  <a:srgbClr val="002060"/>
                </a:solidFill>
                <a:latin typeface="+mj-lt"/>
              </a:rPr>
              <a:t>и </a:t>
            </a:r>
            <a:r>
              <a:rPr lang="bg-BG" sz="2200" b="1" dirty="0">
                <a:solidFill>
                  <a:srgbClr val="002060"/>
                </a:solidFill>
                <a:latin typeface="+mj-lt"/>
              </a:rPr>
              <a:t>описание на нередността</a:t>
            </a:r>
            <a:r>
              <a:rPr lang="bg-BG" sz="2200" dirty="0">
                <a:solidFill>
                  <a:srgbClr val="002060"/>
                </a:solidFill>
                <a:latin typeface="+mj-lt"/>
              </a:rPr>
              <a:t>.</a:t>
            </a:r>
          </a:p>
          <a:p>
            <a:pPr lvl="0" algn="just">
              <a:lnSpc>
                <a:spcPct val="90000"/>
              </a:lnSpc>
              <a:spcBef>
                <a:spcPts val="1200"/>
              </a:spcBef>
              <a:spcAft>
                <a:spcPts val="200"/>
              </a:spcAft>
              <a:buClr>
                <a:srgbClr val="4A66AC"/>
              </a:buClr>
              <a:buSzPct val="100000"/>
            </a:pPr>
            <a:endParaRPr lang="bg-BG" sz="2000" dirty="0">
              <a:solidFill>
                <a:srgbClr val="002060"/>
              </a:solidFill>
              <a:latin typeface="+mj-lt"/>
            </a:endParaRPr>
          </a:p>
          <a:p>
            <a:pPr lvl="0" algn="just">
              <a:lnSpc>
                <a:spcPct val="90000"/>
              </a:lnSpc>
              <a:spcBef>
                <a:spcPts val="1200"/>
              </a:spcBef>
              <a:spcAft>
                <a:spcPts val="200"/>
              </a:spcAft>
              <a:buClr>
                <a:srgbClr val="4A66AC"/>
              </a:buClr>
              <a:buSzPct val="100000"/>
            </a:pPr>
            <a:endParaRPr lang="bg-BG" sz="2000" dirty="0">
              <a:solidFill>
                <a:srgbClr val="002060"/>
              </a:solidFill>
              <a:latin typeface="+mj-lt"/>
            </a:endParaRPr>
          </a:p>
        </p:txBody>
      </p:sp>
    </p:spTree>
    <p:extLst>
      <p:ext uri="{BB962C8B-B14F-4D97-AF65-F5344CB8AC3E}">
        <p14:creationId xmlns:p14="http://schemas.microsoft.com/office/powerpoint/2010/main" val="38683431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F66A569-2A64-41E2-89AD-CC2D965E512D}"/>
              </a:ext>
            </a:extLst>
          </p:cNvPr>
          <p:cNvSpPr>
            <a:spLocks noGrp="1"/>
          </p:cNvSpPr>
          <p:nvPr>
            <p:ph type="sldNum" sz="quarter" idx="4"/>
          </p:nvPr>
        </p:nvSpPr>
        <p:spPr/>
        <p:txBody>
          <a:bodyPr/>
          <a:lstStyle/>
          <a:p>
            <a:fld id="{D57F1E4F-1CFF-5643-939E-217C01CDF565}" type="slidenum">
              <a:rPr lang="en-US" smtClean="0">
                <a:latin typeface="+mj-lt"/>
              </a:rPr>
              <a:pPr/>
              <a:t>5</a:t>
            </a:fld>
            <a:endParaRPr lang="en-US" dirty="0">
              <a:latin typeface="+mj-lt"/>
            </a:endParaRPr>
          </a:p>
        </p:txBody>
      </p:sp>
      <p:sp>
        <p:nvSpPr>
          <p:cNvPr id="10" name="Text Placeholder 9">
            <a:extLst>
              <a:ext uri="{FF2B5EF4-FFF2-40B4-BE49-F238E27FC236}">
                <a16:creationId xmlns:a16="http://schemas.microsoft.com/office/drawing/2014/main" id="{C1BF872A-387B-416B-8E75-B248BBBD11E4}"/>
              </a:ext>
            </a:extLst>
          </p:cNvPr>
          <p:cNvSpPr>
            <a:spLocks noGrp="1"/>
          </p:cNvSpPr>
          <p:nvPr>
            <p:ph type="body" sz="quarter" idx="3"/>
          </p:nvPr>
        </p:nvSpPr>
        <p:spPr>
          <a:xfrm>
            <a:off x="734891" y="2227697"/>
            <a:ext cx="10899313" cy="716840"/>
          </a:xfrm>
        </p:spPr>
        <p:txBody>
          <a:bodyPr>
            <a:normAutofit/>
          </a:bodyPr>
          <a:lstStyle/>
          <a:p>
            <a:pPr algn="just">
              <a:spcBef>
                <a:spcPts val="0"/>
              </a:spcBef>
              <a:buClr>
                <a:srgbClr val="4A66AC"/>
              </a:buClr>
              <a:buSzPct val="100000"/>
            </a:pPr>
            <a:r>
              <a:rPr lang="ru-RU" sz="2000" dirty="0">
                <a:solidFill>
                  <a:srgbClr val="002060"/>
                </a:solidFill>
                <a:latin typeface="+mj-lt"/>
              </a:rPr>
              <a:t>- </a:t>
            </a:r>
            <a:r>
              <a:rPr lang="ru-RU" dirty="0">
                <a:solidFill>
                  <a:srgbClr val="002060"/>
                </a:solidFill>
                <a:latin typeface="+mj-lt"/>
              </a:rPr>
              <a:t>документални, проверки на място, искане на разяснения и други.</a:t>
            </a:r>
          </a:p>
          <a:p>
            <a:pPr algn="just">
              <a:spcBef>
                <a:spcPts val="0"/>
              </a:spcBef>
              <a:buClr>
                <a:srgbClr val="4A66AC"/>
              </a:buClr>
              <a:buSzPct val="100000"/>
            </a:pPr>
            <a:r>
              <a:rPr lang="ru-RU" dirty="0">
                <a:solidFill>
                  <a:srgbClr val="002060"/>
                </a:solidFill>
                <a:latin typeface="+mj-lt"/>
              </a:rPr>
              <a:t>- проверката се извършва в рамките на 3 месеца от получаването на сигнала.</a:t>
            </a:r>
          </a:p>
        </p:txBody>
      </p:sp>
      <p:sp>
        <p:nvSpPr>
          <p:cNvPr id="6" name="Title 5">
            <a:extLst>
              <a:ext uri="{FF2B5EF4-FFF2-40B4-BE49-F238E27FC236}">
                <a16:creationId xmlns:a16="http://schemas.microsoft.com/office/drawing/2014/main" id="{007F52CB-0A5E-498F-802A-21158A4AA234}"/>
              </a:ext>
            </a:extLst>
          </p:cNvPr>
          <p:cNvSpPr>
            <a:spLocks noGrp="1"/>
          </p:cNvSpPr>
          <p:nvPr>
            <p:ph type="title"/>
          </p:nvPr>
        </p:nvSpPr>
        <p:spPr>
          <a:xfrm>
            <a:off x="2728774" y="914216"/>
            <a:ext cx="7723908" cy="701387"/>
          </a:xfrm>
        </p:spPr>
        <p:txBody>
          <a:bodyPr/>
          <a:lstStyle/>
          <a:p>
            <a:r>
              <a:rPr lang="bg-BG" sz="2800" b="1" cap="small" spc="-50" dirty="0">
                <a:solidFill>
                  <a:srgbClr val="A51321"/>
                </a:solidFill>
                <a:latin typeface="+mj-lt"/>
                <a:ea typeface="+mj-ea"/>
                <a:cs typeface="Arial" panose="020B0604020202020204" pitchFamily="34" charset="0"/>
              </a:rPr>
              <a:t>Проверки по сигнал и регистриране</a:t>
            </a:r>
            <a:br>
              <a:rPr lang="en-US" sz="4400" b="1" cap="small" spc="-50" dirty="0">
                <a:solidFill>
                  <a:srgbClr val="A51321"/>
                </a:solidFill>
                <a:latin typeface="+mj-lt"/>
                <a:ea typeface="+mj-ea"/>
                <a:cs typeface="Arial" panose="020B0604020202020204" pitchFamily="34" charset="0"/>
              </a:rPr>
            </a:br>
            <a:endParaRPr lang="bg-BG" dirty="0"/>
          </a:p>
        </p:txBody>
      </p:sp>
      <p:sp>
        <p:nvSpPr>
          <p:cNvPr id="7" name="Text Placeholder 6">
            <a:extLst>
              <a:ext uri="{FF2B5EF4-FFF2-40B4-BE49-F238E27FC236}">
                <a16:creationId xmlns:a16="http://schemas.microsoft.com/office/drawing/2014/main" id="{A0DA1F8D-1CC9-451A-A173-9DEE10559BA3}"/>
              </a:ext>
            </a:extLst>
          </p:cNvPr>
          <p:cNvSpPr>
            <a:spLocks noGrp="1"/>
          </p:cNvSpPr>
          <p:nvPr>
            <p:ph type="body" idx="1"/>
          </p:nvPr>
        </p:nvSpPr>
        <p:spPr>
          <a:xfrm>
            <a:off x="766432" y="1527160"/>
            <a:ext cx="10899313" cy="502908"/>
          </a:xfrm>
        </p:spPr>
        <p:txBody>
          <a:bodyPr/>
          <a:lstStyle/>
          <a:p>
            <a:r>
              <a:rPr lang="ru-RU" dirty="0">
                <a:solidFill>
                  <a:srgbClr val="002060"/>
                </a:solidFill>
                <a:latin typeface="+mj-lt"/>
              </a:rPr>
              <a:t>Регистриране на </a:t>
            </a:r>
            <a:r>
              <a:rPr lang="ru-RU" b="1" dirty="0">
                <a:solidFill>
                  <a:srgbClr val="002060"/>
                </a:solidFill>
                <a:latin typeface="+mj-lt"/>
              </a:rPr>
              <a:t>сигнал за нередност </a:t>
            </a:r>
            <a:r>
              <a:rPr lang="ru-RU" dirty="0">
                <a:solidFill>
                  <a:srgbClr val="002060"/>
                </a:solidFill>
                <a:latin typeface="+mj-lt"/>
              </a:rPr>
              <a:t>в ИСУН и извършване на проверка.</a:t>
            </a:r>
          </a:p>
        </p:txBody>
      </p:sp>
      <p:sp>
        <p:nvSpPr>
          <p:cNvPr id="9" name="TextBox 8"/>
          <p:cNvSpPr txBox="1"/>
          <p:nvPr/>
        </p:nvSpPr>
        <p:spPr>
          <a:xfrm>
            <a:off x="734891" y="3264206"/>
            <a:ext cx="11036878" cy="2722797"/>
          </a:xfrm>
          <a:prstGeom prst="rect">
            <a:avLst/>
          </a:prstGeom>
          <a:noFill/>
        </p:spPr>
        <p:txBody>
          <a:bodyPr wrap="square" rtlCol="0">
            <a:spAutoFit/>
          </a:bodyPr>
          <a:lstStyle/>
          <a:p>
            <a:pPr lvl="0" algn="just">
              <a:lnSpc>
                <a:spcPct val="90000"/>
              </a:lnSpc>
              <a:spcBef>
                <a:spcPts val="1200"/>
              </a:spcBef>
              <a:spcAft>
                <a:spcPts val="200"/>
              </a:spcAft>
              <a:buClr>
                <a:srgbClr val="4A66AC"/>
              </a:buClr>
              <a:buSzPct val="100000"/>
            </a:pPr>
            <a:r>
              <a:rPr lang="ru-RU" sz="2200" dirty="0">
                <a:solidFill>
                  <a:srgbClr val="002060"/>
                </a:solidFill>
                <a:latin typeface="+mj-lt"/>
              </a:rPr>
              <a:t>Съгласно ЗУСЕФСУ чл. 64. ал.1 (Доп. - ДВ, бр. 85 от 2017 г.) В случай че бенефициент не представи в срок документ или разяснения по чл. 63 или е започната процедура по администриране на нередност, съответният разход не се верифицира, като може да бъде включен в следващо искане за плащане.</a:t>
            </a:r>
          </a:p>
          <a:p>
            <a:pPr lvl="0" algn="just">
              <a:lnSpc>
                <a:spcPct val="90000"/>
              </a:lnSpc>
              <a:spcBef>
                <a:spcPts val="1200"/>
              </a:spcBef>
              <a:spcAft>
                <a:spcPts val="200"/>
              </a:spcAft>
              <a:buClr>
                <a:srgbClr val="4A66AC"/>
              </a:buClr>
              <a:buSzPct val="100000"/>
            </a:pPr>
            <a:endParaRPr lang="ru-RU" sz="1000" dirty="0">
              <a:solidFill>
                <a:srgbClr val="002060"/>
              </a:solidFill>
              <a:latin typeface="+mj-lt"/>
            </a:endParaRPr>
          </a:p>
          <a:p>
            <a:pPr lvl="0" algn="just">
              <a:lnSpc>
                <a:spcPct val="90000"/>
              </a:lnSpc>
              <a:spcBef>
                <a:spcPts val="1200"/>
              </a:spcBef>
              <a:spcAft>
                <a:spcPts val="200"/>
              </a:spcAft>
              <a:buClr>
                <a:srgbClr val="4A66AC"/>
              </a:buClr>
              <a:buSzPct val="100000"/>
            </a:pPr>
            <a:r>
              <a:rPr lang="ru-RU" sz="2200" dirty="0">
                <a:solidFill>
                  <a:srgbClr val="002060"/>
                </a:solidFill>
                <a:latin typeface="+mj-lt"/>
              </a:rPr>
              <a:t>Писмо за стартиране на производство по определяне на финансова корекция представлява сигнал за нередност. За Първа писмена оценка по тези сигнали се счита Решението за определяне на финансова корекция по чл. 73, ал. 1 от ЗУСЕФСУ. (чл. 14, ал. 4 от НАНЕФСУ ).</a:t>
            </a:r>
          </a:p>
        </p:txBody>
      </p:sp>
    </p:spTree>
    <p:extLst>
      <p:ext uri="{BB962C8B-B14F-4D97-AF65-F5344CB8AC3E}">
        <p14:creationId xmlns:p14="http://schemas.microsoft.com/office/powerpoint/2010/main" val="20028684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F66A569-2A64-41E2-89AD-CC2D965E512D}"/>
              </a:ext>
            </a:extLst>
          </p:cNvPr>
          <p:cNvSpPr>
            <a:spLocks noGrp="1"/>
          </p:cNvSpPr>
          <p:nvPr>
            <p:ph type="sldNum" sz="quarter" idx="4"/>
          </p:nvPr>
        </p:nvSpPr>
        <p:spPr/>
        <p:txBody>
          <a:bodyPr/>
          <a:lstStyle/>
          <a:p>
            <a:fld id="{D57F1E4F-1CFF-5643-939E-217C01CDF565}" type="slidenum">
              <a:rPr lang="en-US" smtClean="0">
                <a:latin typeface="+mj-lt"/>
              </a:rPr>
              <a:pPr/>
              <a:t>6</a:t>
            </a:fld>
            <a:endParaRPr lang="en-US" dirty="0">
              <a:latin typeface="+mj-lt"/>
            </a:endParaRPr>
          </a:p>
        </p:txBody>
      </p:sp>
      <p:sp>
        <p:nvSpPr>
          <p:cNvPr id="3" name="Title 2">
            <a:extLst>
              <a:ext uri="{FF2B5EF4-FFF2-40B4-BE49-F238E27FC236}">
                <a16:creationId xmlns:a16="http://schemas.microsoft.com/office/drawing/2014/main" id="{DC4FDB57-EACE-416A-952F-54B8CEEB433F}"/>
              </a:ext>
            </a:extLst>
          </p:cNvPr>
          <p:cNvSpPr>
            <a:spLocks noGrp="1"/>
          </p:cNvSpPr>
          <p:nvPr>
            <p:ph type="title"/>
          </p:nvPr>
        </p:nvSpPr>
        <p:spPr>
          <a:xfrm>
            <a:off x="0" y="972590"/>
            <a:ext cx="12192000" cy="640079"/>
          </a:xfrm>
        </p:spPr>
        <p:txBody>
          <a:bodyPr/>
          <a:lstStyle/>
          <a:p>
            <a:pPr algn="ctr"/>
            <a:r>
              <a:rPr lang="bg-BG" sz="2800" b="1" cap="small" spc="-50" dirty="0">
                <a:solidFill>
                  <a:srgbClr val="A51321"/>
                </a:solidFill>
                <a:latin typeface="+mj-lt"/>
                <a:cs typeface="Arial" panose="020B0604020202020204" pitchFamily="34" charset="0"/>
              </a:rPr>
              <a:t>Регистриране на нередности и съмнения за измами</a:t>
            </a:r>
            <a:endParaRPr lang="bg-BG" dirty="0">
              <a:latin typeface="+mj-lt"/>
            </a:endParaRPr>
          </a:p>
        </p:txBody>
      </p:sp>
      <p:sp>
        <p:nvSpPr>
          <p:cNvPr id="9" name="TextBox 8"/>
          <p:cNvSpPr txBox="1"/>
          <p:nvPr/>
        </p:nvSpPr>
        <p:spPr>
          <a:xfrm>
            <a:off x="565266" y="1612669"/>
            <a:ext cx="10724740" cy="4466864"/>
          </a:xfrm>
          <a:prstGeom prst="rect">
            <a:avLst/>
          </a:prstGeom>
          <a:noFill/>
        </p:spPr>
        <p:txBody>
          <a:bodyPr wrap="square" rtlCol="0">
            <a:spAutoFit/>
          </a:bodyPr>
          <a:lstStyle/>
          <a:p>
            <a:pPr lvl="0" algn="just">
              <a:lnSpc>
                <a:spcPct val="90000"/>
              </a:lnSpc>
              <a:spcBef>
                <a:spcPts val="1200"/>
              </a:spcBef>
              <a:spcAft>
                <a:spcPts val="200"/>
              </a:spcAft>
              <a:buClr>
                <a:srgbClr val="4A66AC"/>
              </a:buClr>
              <a:buSzPct val="100000"/>
            </a:pPr>
            <a:r>
              <a:rPr lang="ru-RU" sz="2200" dirty="0">
                <a:solidFill>
                  <a:srgbClr val="002060"/>
                </a:solidFill>
                <a:latin typeface="+mj-lt"/>
              </a:rPr>
              <a:t>Сигнал за нередност се приключва с издаване на Първа писмена оценка за наличие или липса на нередност.</a:t>
            </a:r>
          </a:p>
          <a:p>
            <a:pPr lvl="0" algn="just">
              <a:lnSpc>
                <a:spcPct val="90000"/>
              </a:lnSpc>
              <a:spcBef>
                <a:spcPts val="1200"/>
              </a:spcBef>
              <a:spcAft>
                <a:spcPts val="200"/>
              </a:spcAft>
              <a:buClr>
                <a:srgbClr val="4A66AC"/>
              </a:buClr>
              <a:buSzPct val="100000"/>
            </a:pPr>
            <a:r>
              <a:rPr lang="ru-RU" sz="2200" b="1" dirty="0">
                <a:solidFill>
                  <a:srgbClr val="002060"/>
                </a:solidFill>
                <a:latin typeface="+mj-lt"/>
              </a:rPr>
              <a:t>Определението за нередност </a:t>
            </a:r>
            <a:r>
              <a:rPr lang="ru-RU" sz="2200" dirty="0">
                <a:solidFill>
                  <a:srgbClr val="002060"/>
                </a:solidFill>
                <a:latin typeface="+mj-lt"/>
              </a:rPr>
              <a:t>е дадено в чл. 2, параграф 31 от Регламент (ЕС) № 2021/1060 на Европейския парламент и на Съвета от 24 юни 2021 година за установяване на общоприложимите разпоредби, а именно: </a:t>
            </a:r>
          </a:p>
          <a:p>
            <a:pPr lvl="0" algn="just">
              <a:lnSpc>
                <a:spcPct val="90000"/>
              </a:lnSpc>
              <a:spcBef>
                <a:spcPts val="1200"/>
              </a:spcBef>
              <a:spcAft>
                <a:spcPts val="200"/>
              </a:spcAft>
              <a:buClr>
                <a:srgbClr val="4A66AC"/>
              </a:buClr>
              <a:buSzPct val="100000"/>
            </a:pPr>
            <a:r>
              <a:rPr lang="ru-RU" sz="2200" b="1" dirty="0">
                <a:solidFill>
                  <a:srgbClr val="002060"/>
                </a:solidFill>
                <a:latin typeface="+mj-lt"/>
              </a:rPr>
              <a:t>„Нередност“ </a:t>
            </a:r>
            <a:r>
              <a:rPr lang="ru-RU" sz="2200" dirty="0">
                <a:solidFill>
                  <a:srgbClr val="002060"/>
                </a:solidFill>
                <a:latin typeface="+mj-lt"/>
              </a:rPr>
              <a:t>означава всяко </a:t>
            </a:r>
            <a:r>
              <a:rPr lang="ru-RU" sz="2200" b="1" dirty="0">
                <a:solidFill>
                  <a:srgbClr val="002060"/>
                </a:solidFill>
                <a:latin typeface="+mj-lt"/>
              </a:rPr>
              <a:t>нарушение на приложимото право</a:t>
            </a:r>
            <a:r>
              <a:rPr lang="ru-RU" sz="2200" dirty="0">
                <a:solidFill>
                  <a:srgbClr val="002060"/>
                </a:solidFill>
                <a:latin typeface="+mj-lt"/>
              </a:rPr>
              <a:t>, произтичащо от </a:t>
            </a:r>
            <a:r>
              <a:rPr lang="ru-RU" sz="2200" b="1" dirty="0">
                <a:solidFill>
                  <a:srgbClr val="002060"/>
                </a:solidFill>
                <a:latin typeface="+mj-lt"/>
              </a:rPr>
              <a:t>действие или бездействие на икономически оператор</a:t>
            </a:r>
            <a:r>
              <a:rPr lang="ru-RU" sz="2200" dirty="0">
                <a:solidFill>
                  <a:srgbClr val="002060"/>
                </a:solidFill>
                <a:latin typeface="+mj-lt"/>
              </a:rPr>
              <a:t>, което има или би имало за последица </a:t>
            </a:r>
            <a:r>
              <a:rPr lang="ru-RU" sz="2200" b="1" dirty="0">
                <a:solidFill>
                  <a:srgbClr val="002060"/>
                </a:solidFill>
                <a:latin typeface="+mj-lt"/>
              </a:rPr>
              <a:t>нанасянето на вреда на бюджета на Съюза</a:t>
            </a:r>
            <a:r>
              <a:rPr lang="ru-RU" sz="2200" dirty="0">
                <a:solidFill>
                  <a:srgbClr val="002060"/>
                </a:solidFill>
                <a:latin typeface="+mj-lt"/>
              </a:rPr>
              <a:t> чрез начисляване на неправомерен разход в този бюджет. </a:t>
            </a:r>
          </a:p>
          <a:p>
            <a:pPr lvl="0" algn="just">
              <a:lnSpc>
                <a:spcPct val="90000"/>
              </a:lnSpc>
              <a:spcBef>
                <a:spcPts val="1200"/>
              </a:spcBef>
              <a:spcAft>
                <a:spcPts val="200"/>
              </a:spcAft>
              <a:buClr>
                <a:srgbClr val="4A66AC"/>
              </a:buClr>
              <a:buSzPct val="100000"/>
            </a:pPr>
            <a:r>
              <a:rPr lang="ru-RU" sz="2200" dirty="0">
                <a:solidFill>
                  <a:srgbClr val="002060"/>
                </a:solidFill>
                <a:latin typeface="+mj-lt"/>
              </a:rPr>
              <a:t>Съгласно определението едно нарушение има фактически състав на нередност, когато са изпълнени кумулативно всички изброени обстоятелства. </a:t>
            </a:r>
          </a:p>
          <a:p>
            <a:pPr lvl="0" algn="just">
              <a:lnSpc>
                <a:spcPct val="90000"/>
              </a:lnSpc>
              <a:spcBef>
                <a:spcPts val="1200"/>
              </a:spcBef>
              <a:spcAft>
                <a:spcPts val="200"/>
              </a:spcAft>
              <a:buClr>
                <a:srgbClr val="4A66AC"/>
              </a:buClr>
              <a:buSzPct val="100000"/>
            </a:pPr>
            <a:endParaRPr lang="ru-RU" sz="2200" dirty="0">
              <a:solidFill>
                <a:srgbClr val="002060"/>
              </a:solidFill>
              <a:latin typeface="+mj-lt"/>
            </a:endParaRPr>
          </a:p>
        </p:txBody>
      </p:sp>
    </p:spTree>
    <p:extLst>
      <p:ext uri="{BB962C8B-B14F-4D97-AF65-F5344CB8AC3E}">
        <p14:creationId xmlns:p14="http://schemas.microsoft.com/office/powerpoint/2010/main" val="3577861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B523CCB-DBFE-43F6-AB45-25F73601CB03}"/>
              </a:ext>
            </a:extLst>
          </p:cNvPr>
          <p:cNvSpPr>
            <a:spLocks noGrp="1"/>
          </p:cNvSpPr>
          <p:nvPr>
            <p:ph type="sldNum" sz="quarter" idx="4"/>
          </p:nvPr>
        </p:nvSpPr>
        <p:spPr/>
        <p:txBody>
          <a:bodyPr/>
          <a:lstStyle/>
          <a:p>
            <a:fld id="{D57F1E4F-1CFF-5643-939E-217C01CDF565}" type="slidenum">
              <a:rPr lang="en-US" smtClean="0"/>
              <a:pPr/>
              <a:t>7</a:t>
            </a:fld>
            <a:endParaRPr lang="en-US" dirty="0"/>
          </a:p>
        </p:txBody>
      </p:sp>
      <p:sp>
        <p:nvSpPr>
          <p:cNvPr id="3" name="Title 2">
            <a:extLst>
              <a:ext uri="{FF2B5EF4-FFF2-40B4-BE49-F238E27FC236}">
                <a16:creationId xmlns:a16="http://schemas.microsoft.com/office/drawing/2014/main" id="{CB08A2AE-B9D5-45A2-9AEE-33F2BBD284B2}"/>
              </a:ext>
            </a:extLst>
          </p:cNvPr>
          <p:cNvSpPr>
            <a:spLocks noGrp="1"/>
          </p:cNvSpPr>
          <p:nvPr>
            <p:ph type="ctrTitle"/>
          </p:nvPr>
        </p:nvSpPr>
        <p:spPr>
          <a:xfrm>
            <a:off x="599225" y="1217641"/>
            <a:ext cx="10993549" cy="5096337"/>
          </a:xfrm>
        </p:spPr>
        <p:txBody>
          <a:bodyPr>
            <a:normAutofit/>
          </a:bodyPr>
          <a:lstStyle/>
          <a:p>
            <a:r>
              <a:rPr lang="ru-RU" sz="2200" dirty="0"/>
              <a:t>Определението за съмнение за </a:t>
            </a:r>
            <a:r>
              <a:rPr lang="ru-RU" sz="2200" b="1" dirty="0"/>
              <a:t>измама</a:t>
            </a:r>
            <a:r>
              <a:rPr lang="ru-RU" sz="2200" dirty="0"/>
              <a:t> е дадено в параграф 1, т. 4 от ДР на НАНЕФСУ, а именно: </a:t>
            </a:r>
            <a:r>
              <a:rPr lang="ru-RU" sz="2200" b="1" dirty="0"/>
              <a:t>"Съмнение за измама" </a:t>
            </a:r>
            <a:r>
              <a:rPr lang="ru-RU" sz="2200" dirty="0"/>
              <a:t>е нередност, даваща основание за образуване на административно или съдебно производство на национално ниво с цел да се определи съществуването на определено </a:t>
            </a:r>
            <a:r>
              <a:rPr lang="ru-RU" sz="2200" b="1" dirty="0"/>
              <a:t>умишлено поведение</a:t>
            </a:r>
            <a:r>
              <a:rPr lang="ru-RU" sz="2200" dirty="0"/>
              <a:t>.</a:t>
            </a:r>
            <a:br>
              <a:rPr lang="ru-RU" sz="2200" dirty="0"/>
            </a:br>
            <a:br>
              <a:rPr lang="ru-RU" sz="2200" dirty="0"/>
            </a:br>
            <a:r>
              <a:rPr lang="ru-RU" sz="2200" dirty="0"/>
              <a:t>Съгласно разпоредбите на член 3, параграф 2, буква "а" от Директива (ЕС) 2017/1371 на Европейския парламент и на Съвета  от 5 юли 2017 г. за измама следва да се разбира всяко </a:t>
            </a:r>
            <a:r>
              <a:rPr lang="ru-RU" sz="2200" b="1" dirty="0"/>
              <a:t>умишлено действие,</a:t>
            </a:r>
            <a:r>
              <a:rPr lang="ru-RU" sz="2200" dirty="0"/>
              <a:t> свързано с:</a:t>
            </a:r>
            <a:br>
              <a:rPr lang="ru-RU" sz="2200" dirty="0"/>
            </a:br>
            <a:br>
              <a:rPr lang="ru-RU" sz="2200" dirty="0"/>
            </a:br>
            <a:r>
              <a:rPr lang="ru-RU" sz="2200" dirty="0"/>
              <a:t>- използването или представянето на </a:t>
            </a:r>
            <a:r>
              <a:rPr lang="ru-RU" sz="2200" b="1" dirty="0"/>
              <a:t>фалшиви, неверни или непълни </a:t>
            </a:r>
            <a:r>
              <a:rPr lang="ru-RU" sz="2200" dirty="0"/>
              <a:t>декларации или документи, в резултат на което се </a:t>
            </a:r>
            <a:r>
              <a:rPr lang="ru-RU" sz="2200" b="1" dirty="0"/>
              <a:t>присвояват</a:t>
            </a:r>
            <a:r>
              <a:rPr lang="ru-RU" sz="2200" dirty="0"/>
              <a:t> или неправомерно се </a:t>
            </a:r>
            <a:r>
              <a:rPr lang="ru-RU" sz="2200" b="1" dirty="0"/>
              <a:t>задържат средства </a:t>
            </a:r>
            <a:r>
              <a:rPr lang="ru-RU" sz="2200" dirty="0"/>
              <a:t>или активи от бюджета на Съюза или от бюджетите, управлявани от Съюза или от негово име;</a:t>
            </a:r>
            <a:br>
              <a:rPr lang="ru-RU" sz="2200" dirty="0"/>
            </a:br>
            <a:r>
              <a:rPr lang="ru-RU" sz="2200" dirty="0"/>
              <a:t>- </a:t>
            </a:r>
            <a:r>
              <a:rPr lang="ru-RU" sz="2200" b="1" dirty="0"/>
              <a:t>неоповестяването</a:t>
            </a:r>
            <a:r>
              <a:rPr lang="ru-RU" sz="2200" dirty="0"/>
              <a:t> на информация в нарушение на конкретно задължение, което води до същия резултат;</a:t>
            </a:r>
            <a:br>
              <a:rPr lang="ru-RU" sz="2200" dirty="0"/>
            </a:br>
            <a:r>
              <a:rPr lang="ru-RU" sz="2200" dirty="0"/>
              <a:t>- </a:t>
            </a:r>
            <a:r>
              <a:rPr lang="ru-RU" sz="2200" b="1" dirty="0"/>
              <a:t>неправилното използване на </a:t>
            </a:r>
            <a:r>
              <a:rPr lang="ru-RU" sz="2200" dirty="0"/>
              <a:t>такива </a:t>
            </a:r>
            <a:r>
              <a:rPr lang="ru-RU" sz="2200" b="1" dirty="0"/>
              <a:t>средства</a:t>
            </a:r>
            <a:r>
              <a:rPr lang="ru-RU" sz="2200" dirty="0"/>
              <a:t> или активи за цели, различни от тези, за които те са били първоначално предоставени;</a:t>
            </a:r>
            <a:endParaRPr lang="bg-BG" sz="2200" dirty="0"/>
          </a:p>
        </p:txBody>
      </p:sp>
      <p:sp>
        <p:nvSpPr>
          <p:cNvPr id="5" name="Title 2">
            <a:extLst>
              <a:ext uri="{FF2B5EF4-FFF2-40B4-BE49-F238E27FC236}">
                <a16:creationId xmlns:a16="http://schemas.microsoft.com/office/drawing/2014/main" id="{34CA067F-DD8F-42BB-BB7E-7253ED1000FC}"/>
              </a:ext>
            </a:extLst>
          </p:cNvPr>
          <p:cNvSpPr>
            <a:spLocks noGrp="1"/>
          </p:cNvSpPr>
          <p:nvPr>
            <p:ph type="subTitle" idx="1"/>
          </p:nvPr>
        </p:nvSpPr>
        <p:spPr>
          <a:xfrm>
            <a:off x="414684" y="922366"/>
            <a:ext cx="10993437" cy="590550"/>
          </a:xfrm>
        </p:spPr>
        <p:txBody>
          <a:bodyPr/>
          <a:lstStyle/>
          <a:p>
            <a:pPr algn="ctr"/>
            <a:r>
              <a:rPr lang="bg-BG" sz="2800" b="1" cap="small" spc="-50" dirty="0">
                <a:solidFill>
                  <a:srgbClr val="A51321"/>
                </a:solidFill>
                <a:latin typeface="+mj-lt"/>
                <a:cs typeface="Arial" panose="020B0604020202020204" pitchFamily="34" charset="0"/>
              </a:rPr>
              <a:t>съмнения за измами</a:t>
            </a:r>
            <a:endParaRPr lang="bg-BG" dirty="0">
              <a:latin typeface="+mj-lt"/>
            </a:endParaRPr>
          </a:p>
        </p:txBody>
      </p:sp>
    </p:spTree>
    <p:extLst>
      <p:ext uri="{BB962C8B-B14F-4D97-AF65-F5344CB8AC3E}">
        <p14:creationId xmlns:p14="http://schemas.microsoft.com/office/powerpoint/2010/main" val="2651823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B523CCB-DBFE-43F6-AB45-25F73601CB03}"/>
              </a:ext>
            </a:extLst>
          </p:cNvPr>
          <p:cNvSpPr>
            <a:spLocks noGrp="1"/>
          </p:cNvSpPr>
          <p:nvPr>
            <p:ph type="sldNum" sz="quarter" idx="4"/>
          </p:nvPr>
        </p:nvSpPr>
        <p:spPr/>
        <p:txBody>
          <a:bodyPr/>
          <a:lstStyle/>
          <a:p>
            <a:fld id="{D57F1E4F-1CFF-5643-939E-217C01CDF565}" type="slidenum">
              <a:rPr lang="en-US" smtClean="0"/>
              <a:pPr/>
              <a:t>8</a:t>
            </a:fld>
            <a:endParaRPr lang="en-US" dirty="0"/>
          </a:p>
        </p:txBody>
      </p:sp>
      <p:sp>
        <p:nvSpPr>
          <p:cNvPr id="3" name="Title 2">
            <a:extLst>
              <a:ext uri="{FF2B5EF4-FFF2-40B4-BE49-F238E27FC236}">
                <a16:creationId xmlns:a16="http://schemas.microsoft.com/office/drawing/2014/main" id="{CB08A2AE-B9D5-45A2-9AEE-33F2BBD284B2}"/>
              </a:ext>
            </a:extLst>
          </p:cNvPr>
          <p:cNvSpPr>
            <a:spLocks noGrp="1"/>
          </p:cNvSpPr>
          <p:nvPr>
            <p:ph type="ctrTitle"/>
          </p:nvPr>
        </p:nvSpPr>
        <p:spPr>
          <a:xfrm>
            <a:off x="599225" y="1646673"/>
            <a:ext cx="10993549" cy="4210036"/>
          </a:xfrm>
        </p:spPr>
        <p:txBody>
          <a:bodyPr>
            <a:normAutofit/>
          </a:bodyPr>
          <a:lstStyle/>
          <a:p>
            <a:r>
              <a:rPr lang="ru-RU" sz="2200" b="1" dirty="0"/>
              <a:t>Докладване на нередности</a:t>
            </a:r>
            <a:br>
              <a:rPr lang="ru-RU" sz="2200" dirty="0"/>
            </a:br>
            <a:r>
              <a:rPr lang="ru-RU" sz="2200" dirty="0"/>
              <a:t>- всяко тримесечие до дирекция Защита на финансовите интереси на Европейския съюз (АФКОС).</a:t>
            </a:r>
            <a:br>
              <a:rPr lang="ru-RU" sz="2200" dirty="0"/>
            </a:br>
            <a:r>
              <a:rPr lang="ru-RU" sz="2200" dirty="0"/>
              <a:t>- ако стойността на нередните разходи надвишава 10 000 евро принос от фондовете и е установена след плащане на БФП, нередността се докладва и до ОЛАФ.</a:t>
            </a:r>
            <a:br>
              <a:rPr lang="ru-RU" sz="2200" dirty="0"/>
            </a:br>
            <a:br>
              <a:rPr lang="ru-RU" sz="2200" dirty="0"/>
            </a:br>
            <a:r>
              <a:rPr lang="ru-RU" sz="2200" b="1" dirty="0"/>
              <a:t>Корективни действия и последващото им проследяване</a:t>
            </a:r>
            <a:br>
              <a:rPr lang="ru-RU" sz="2200" dirty="0"/>
            </a:br>
            <a:r>
              <a:rPr lang="ru-RU" sz="2200" dirty="0"/>
              <a:t>- предприемане на действия по доброволно или принудително събиране на средствата;</a:t>
            </a:r>
            <a:br>
              <a:rPr lang="ru-RU" sz="2200" dirty="0"/>
            </a:br>
            <a:r>
              <a:rPr lang="ru-RU" sz="2200" dirty="0"/>
              <a:t>- възстановяване на дължимите суми;</a:t>
            </a:r>
            <a:br>
              <a:rPr lang="ru-RU" sz="2200" dirty="0"/>
            </a:br>
            <a:r>
              <a:rPr lang="ru-RU" sz="2200" dirty="0"/>
              <a:t>- проследяване хода на съдебни и/или други процедури;</a:t>
            </a:r>
            <a:br>
              <a:rPr lang="ru-RU" sz="2200" dirty="0"/>
            </a:br>
            <a:br>
              <a:rPr lang="ru-RU" sz="2200" dirty="0"/>
            </a:br>
            <a:r>
              <a:rPr lang="ru-RU" sz="2200" b="1" dirty="0"/>
              <a:t>Приключване на процедура по администриране на нередност</a:t>
            </a:r>
            <a:br>
              <a:rPr lang="ru-RU" sz="2200" dirty="0"/>
            </a:br>
            <a:r>
              <a:rPr lang="ru-RU" sz="2200" dirty="0"/>
              <a:t>- при настъпване на основанията за това – посочени в чл. 29, ал.1 от НАНЕФСУ.</a:t>
            </a:r>
            <a:endParaRPr lang="bg-BG" sz="2200" dirty="0"/>
          </a:p>
        </p:txBody>
      </p:sp>
      <p:sp>
        <p:nvSpPr>
          <p:cNvPr id="5" name="Title 2">
            <a:extLst>
              <a:ext uri="{FF2B5EF4-FFF2-40B4-BE49-F238E27FC236}">
                <a16:creationId xmlns:a16="http://schemas.microsoft.com/office/drawing/2014/main" id="{34CA067F-DD8F-42BB-BB7E-7253ED1000FC}"/>
              </a:ext>
            </a:extLst>
          </p:cNvPr>
          <p:cNvSpPr>
            <a:spLocks noGrp="1"/>
          </p:cNvSpPr>
          <p:nvPr>
            <p:ph type="subTitle" idx="1"/>
          </p:nvPr>
        </p:nvSpPr>
        <p:spPr>
          <a:xfrm>
            <a:off x="372739" y="1114846"/>
            <a:ext cx="10993437" cy="590550"/>
          </a:xfrm>
        </p:spPr>
        <p:txBody>
          <a:bodyPr/>
          <a:lstStyle/>
          <a:p>
            <a:pPr algn="ctr"/>
            <a:r>
              <a:rPr lang="bg-BG" sz="2800" b="1" cap="small" spc="-50" dirty="0">
                <a:solidFill>
                  <a:srgbClr val="A51321"/>
                </a:solidFill>
                <a:latin typeface="+mj-lt"/>
                <a:cs typeface="Arial" panose="020B0604020202020204" pitchFamily="34" charset="0"/>
              </a:rPr>
              <a:t>Администриране на нередности</a:t>
            </a:r>
            <a:endParaRPr lang="bg-BG" dirty="0">
              <a:latin typeface="+mj-lt"/>
            </a:endParaRPr>
          </a:p>
        </p:txBody>
      </p:sp>
    </p:spTree>
    <p:extLst>
      <p:ext uri="{BB962C8B-B14F-4D97-AF65-F5344CB8AC3E}">
        <p14:creationId xmlns:p14="http://schemas.microsoft.com/office/powerpoint/2010/main" val="40625041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F66A569-2A64-41E2-89AD-CC2D965E512D}"/>
              </a:ext>
            </a:extLst>
          </p:cNvPr>
          <p:cNvSpPr>
            <a:spLocks noGrp="1"/>
          </p:cNvSpPr>
          <p:nvPr>
            <p:ph type="sldNum" sz="quarter" idx="4"/>
          </p:nvPr>
        </p:nvSpPr>
        <p:spPr/>
        <p:txBody>
          <a:bodyPr/>
          <a:lstStyle/>
          <a:p>
            <a:fld id="{D57F1E4F-1CFF-5643-939E-217C01CDF565}" type="slidenum">
              <a:rPr lang="en-US" smtClean="0">
                <a:latin typeface="+mj-lt"/>
              </a:rPr>
              <a:pPr/>
              <a:t>9</a:t>
            </a:fld>
            <a:endParaRPr lang="en-US" dirty="0">
              <a:latin typeface="+mj-lt"/>
            </a:endParaRPr>
          </a:p>
        </p:txBody>
      </p:sp>
      <p:sp>
        <p:nvSpPr>
          <p:cNvPr id="3" name="Title 2">
            <a:extLst>
              <a:ext uri="{FF2B5EF4-FFF2-40B4-BE49-F238E27FC236}">
                <a16:creationId xmlns:a16="http://schemas.microsoft.com/office/drawing/2014/main" id="{DC4FDB57-EACE-416A-952F-54B8CEEB433F}"/>
              </a:ext>
            </a:extLst>
          </p:cNvPr>
          <p:cNvSpPr>
            <a:spLocks noGrp="1"/>
          </p:cNvSpPr>
          <p:nvPr>
            <p:ph type="title"/>
          </p:nvPr>
        </p:nvSpPr>
        <p:spPr>
          <a:xfrm>
            <a:off x="0" y="972591"/>
            <a:ext cx="12192000" cy="506000"/>
          </a:xfrm>
        </p:spPr>
        <p:txBody>
          <a:bodyPr/>
          <a:lstStyle/>
          <a:p>
            <a:pPr algn="ctr"/>
            <a:r>
              <a:rPr lang="ru-RU" sz="2800" b="1" cap="small" spc="-50" dirty="0">
                <a:solidFill>
                  <a:srgbClr val="A51321"/>
                </a:solidFill>
                <a:latin typeface="+mj-lt"/>
                <a:cs typeface="Arial" panose="020B0604020202020204" pitchFamily="34" charset="0"/>
              </a:rPr>
              <a:t>Подаване на сигнали за нередности</a:t>
            </a:r>
            <a:endParaRPr lang="bg-BG" dirty="0">
              <a:latin typeface="+mj-lt"/>
            </a:endParaRPr>
          </a:p>
        </p:txBody>
      </p:sp>
      <p:sp>
        <p:nvSpPr>
          <p:cNvPr id="9" name="TextBox 8"/>
          <p:cNvSpPr txBox="1"/>
          <p:nvPr/>
        </p:nvSpPr>
        <p:spPr>
          <a:xfrm>
            <a:off x="738230" y="1478590"/>
            <a:ext cx="10654019" cy="4852610"/>
          </a:xfrm>
          <a:prstGeom prst="rect">
            <a:avLst/>
          </a:prstGeom>
          <a:noFill/>
        </p:spPr>
        <p:txBody>
          <a:bodyPr wrap="square" rtlCol="0">
            <a:spAutoFit/>
          </a:bodyPr>
          <a:lstStyle/>
          <a:p>
            <a:pPr lvl="0" algn="just">
              <a:lnSpc>
                <a:spcPct val="90000"/>
              </a:lnSpc>
              <a:spcBef>
                <a:spcPts val="1200"/>
              </a:spcBef>
              <a:spcAft>
                <a:spcPts val="200"/>
              </a:spcAft>
              <a:buClr>
                <a:srgbClr val="4A66AC"/>
              </a:buClr>
              <a:buSzPct val="100000"/>
            </a:pPr>
            <a:r>
              <a:rPr lang="bg-BG" sz="2000" b="1" dirty="0">
                <a:solidFill>
                  <a:srgbClr val="002060"/>
                </a:solidFill>
                <a:latin typeface="+mj-lt"/>
              </a:rPr>
              <a:t>Как може да подадете сигнал за нередност/измама:</a:t>
            </a:r>
          </a:p>
          <a:p>
            <a:pPr lvl="0" algn="just">
              <a:lnSpc>
                <a:spcPct val="90000"/>
              </a:lnSpc>
              <a:spcBef>
                <a:spcPts val="1200"/>
              </a:spcBef>
              <a:spcAft>
                <a:spcPts val="200"/>
              </a:spcAft>
              <a:buClr>
                <a:srgbClr val="4A66AC"/>
              </a:buClr>
              <a:buSzPct val="100000"/>
            </a:pPr>
            <a:r>
              <a:rPr lang="bg-BG" sz="2000" dirty="0">
                <a:solidFill>
                  <a:srgbClr val="002060"/>
                </a:solidFill>
                <a:latin typeface="+mj-lt"/>
              </a:rPr>
              <a:t>По пощата на адреса на ИАПО;</a:t>
            </a:r>
          </a:p>
          <a:p>
            <a:pPr lvl="0" algn="just">
              <a:lnSpc>
                <a:spcPct val="90000"/>
              </a:lnSpc>
              <a:spcBef>
                <a:spcPts val="1200"/>
              </a:spcBef>
              <a:spcAft>
                <a:spcPts val="200"/>
              </a:spcAft>
              <a:buClr>
                <a:srgbClr val="4A66AC"/>
              </a:buClr>
              <a:buSzPct val="100000"/>
            </a:pPr>
            <a:r>
              <a:rPr lang="bg-BG" sz="2000" dirty="0">
                <a:solidFill>
                  <a:srgbClr val="002060"/>
                </a:solidFill>
                <a:latin typeface="+mj-lt"/>
              </a:rPr>
              <a:t>На място, в деловодството на ИАПО;</a:t>
            </a:r>
          </a:p>
          <a:p>
            <a:pPr lvl="0" algn="just">
              <a:lnSpc>
                <a:spcPct val="90000"/>
              </a:lnSpc>
              <a:spcBef>
                <a:spcPts val="1200"/>
              </a:spcBef>
              <a:spcAft>
                <a:spcPts val="200"/>
              </a:spcAft>
              <a:buClr>
                <a:srgbClr val="4A66AC"/>
              </a:buClr>
              <a:buSzPct val="100000"/>
            </a:pPr>
            <a:r>
              <a:rPr lang="bg-BG" sz="2000" dirty="0">
                <a:solidFill>
                  <a:srgbClr val="002060"/>
                </a:solidFill>
                <a:latin typeface="+mj-lt"/>
              </a:rPr>
              <a:t>По електронна поща;</a:t>
            </a:r>
          </a:p>
          <a:p>
            <a:pPr lvl="0" algn="just">
              <a:lnSpc>
                <a:spcPct val="90000"/>
              </a:lnSpc>
              <a:spcBef>
                <a:spcPts val="1200"/>
              </a:spcBef>
              <a:spcAft>
                <a:spcPts val="200"/>
              </a:spcAft>
              <a:buClr>
                <a:srgbClr val="4A66AC"/>
              </a:buClr>
              <a:buSzPct val="100000"/>
            </a:pPr>
            <a:r>
              <a:rPr lang="bg-BG" sz="2000" dirty="0">
                <a:solidFill>
                  <a:srgbClr val="002060"/>
                </a:solidFill>
                <a:latin typeface="+mj-lt"/>
              </a:rPr>
              <a:t>Чрез обаждане на телефон 02 4676 219;</a:t>
            </a:r>
          </a:p>
          <a:p>
            <a:pPr lvl="0" algn="just">
              <a:lnSpc>
                <a:spcPct val="90000"/>
              </a:lnSpc>
              <a:spcBef>
                <a:spcPts val="1200"/>
              </a:spcBef>
              <a:spcAft>
                <a:spcPts val="200"/>
              </a:spcAft>
              <a:buClr>
                <a:srgbClr val="4A66AC"/>
              </a:buClr>
              <a:buSzPct val="100000"/>
            </a:pPr>
            <a:r>
              <a:rPr lang="bg-BG" sz="2000" dirty="0">
                <a:solidFill>
                  <a:srgbClr val="002060"/>
                </a:solidFill>
                <a:latin typeface="+mj-lt"/>
              </a:rPr>
              <a:t>Чрез електронна „Форма за нередности“</a:t>
            </a:r>
            <a:r>
              <a:rPr lang="ru-RU" sz="2000" dirty="0">
                <a:solidFill>
                  <a:srgbClr val="002060"/>
                </a:solidFill>
                <a:latin typeface="+mj-lt"/>
              </a:rPr>
              <a:t>на интернет страницата на ИА ПО и на единния информационен портал (https://www.eufunds.bg/bg ).</a:t>
            </a:r>
          </a:p>
          <a:p>
            <a:pPr lvl="0" algn="just">
              <a:lnSpc>
                <a:spcPct val="90000"/>
              </a:lnSpc>
              <a:spcBef>
                <a:spcPts val="1200"/>
              </a:spcBef>
              <a:spcAft>
                <a:spcPts val="200"/>
              </a:spcAft>
              <a:buClr>
                <a:srgbClr val="4A66AC"/>
              </a:buClr>
              <a:buSzPct val="100000"/>
            </a:pPr>
            <a:endParaRPr lang="ru-RU" sz="1000" dirty="0">
              <a:solidFill>
                <a:srgbClr val="002060"/>
              </a:solidFill>
              <a:latin typeface="+mj-lt"/>
            </a:endParaRPr>
          </a:p>
          <a:p>
            <a:pPr algn="just">
              <a:lnSpc>
                <a:spcPct val="90000"/>
              </a:lnSpc>
              <a:spcBef>
                <a:spcPts val="1200"/>
              </a:spcBef>
              <a:spcAft>
                <a:spcPts val="200"/>
              </a:spcAft>
              <a:buClr>
                <a:srgbClr val="4A66AC"/>
              </a:buClr>
              <a:buSzPct val="100000"/>
            </a:pPr>
            <a:r>
              <a:rPr lang="bg-BG" sz="2000" dirty="0">
                <a:solidFill>
                  <a:srgbClr val="002060"/>
                </a:solidFill>
                <a:latin typeface="+mj-lt"/>
              </a:rPr>
              <a:t>Сигналът за нередност трябва да съдържа възможно най-точна и най-подробна информация за нередностите (нарушенията), възникнали във връзка с изпълнението на конкретни проекти, включително и придружаващи документи, ако разполагате с такива.</a:t>
            </a:r>
          </a:p>
          <a:p>
            <a:pPr lvl="0" algn="just">
              <a:lnSpc>
                <a:spcPct val="90000"/>
              </a:lnSpc>
              <a:spcBef>
                <a:spcPts val="1200"/>
              </a:spcBef>
              <a:spcAft>
                <a:spcPts val="200"/>
              </a:spcAft>
              <a:buClr>
                <a:srgbClr val="4A66AC"/>
              </a:buClr>
              <a:buSzPct val="100000"/>
            </a:pPr>
            <a:endParaRPr lang="ru-RU" sz="2000" dirty="0">
              <a:solidFill>
                <a:srgbClr val="002060"/>
              </a:solidFill>
              <a:latin typeface="+mj-lt"/>
            </a:endParaRPr>
          </a:p>
        </p:txBody>
      </p:sp>
    </p:spTree>
    <p:extLst>
      <p:ext uri="{BB962C8B-B14F-4D97-AF65-F5344CB8AC3E}">
        <p14:creationId xmlns:p14="http://schemas.microsoft.com/office/powerpoint/2010/main" val="6518492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38159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2271</TotalTime>
  <Words>1112</Words>
  <Application>Microsoft Office PowerPoint</Application>
  <PresentationFormat>Widescreen</PresentationFormat>
  <Paragraphs>56</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Wingdings</vt:lpstr>
      <vt:lpstr>Office Theme</vt:lpstr>
      <vt:lpstr>АДМИНИСТРИРАНЕ НА НЕРЕДНОСТИ И СЪМНЕНИЯ ЗА ИЗМАМИ </vt:lpstr>
      <vt:lpstr>НАРЕДБА ЗА АДМИНИСТРИРАНЕ НА НЕРЕДНОСТИ ПО ЕВРОПЕЙСКИТЕ ФОНДОВЕ ПРИ СПОДЕЛЕНО УПРАВЛЕНИЕ (НАНЕФСУ) – приета с ПМС № 111 от 10.08.2023 г.                             </vt:lpstr>
      <vt:lpstr>Администриране на нередности и съмнения за измами</vt:lpstr>
      <vt:lpstr>Подаване на сигнали за нередности</vt:lpstr>
      <vt:lpstr>Проверки по сигнал и регистриране </vt:lpstr>
      <vt:lpstr>Регистриране на нередности и съмнения за измами</vt:lpstr>
      <vt:lpstr>Определението за съмнение за измама е дадено в параграф 1, т. 4 от ДР на НАНЕФСУ, а именно: "Съмнение за измама" е нередност, даваща основание за образуване на административно или съдебно производство на национално ниво с цел да се определи съществуването на определено умишлено поведение.  Съгласно разпоредбите на член 3, параграф 2, буква "а" от Директива (ЕС) 2017/1371 на Европейския парламент и на Съвета  от 5 юли 2017 г. за измама следва да се разбира всяко умишлено действие, свързано с:  - използването или представянето на фалшиви, неверни или непълни декларации или документи, в резултат на което се присвояват или неправомерно се задържат средства или активи от бюджета на Съюза или от бюджетите, управлявани от Съюза или от негово име; - неоповестяването на информация в нарушение на конкретно задължение, което води до същия резултат; - неправилното използване на такива средства или активи за цели, различни от тези, за които те са били първоначално предоставени;</vt:lpstr>
      <vt:lpstr>Докладване на нередности - всяко тримесечие до дирекция Защита на финансовите интереси на Европейския съюз (АФКОС). - ако стойността на нередните разходи надвишава 10 000 евро принос от фондовете и е установена след плащане на БФП, нередността се докладва и до ОЛАФ.  Корективни действия и последващото им проследяване - предприемане на действия по доброволно или принудително събиране на средствата; - възстановяване на дължимите суми; - проследяване хода на съдебни и/или други процедури;  Приключване на процедура по администриране на нередност - при настъпване на основанията за това – посочени в чл. 29, ал.1 от НАНЕФСУ.</vt:lpstr>
      <vt:lpstr>Подаване на сигнали за нередности</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Todor J. Hvarchilkov</dc:creator>
  <cp:lastModifiedBy>Maria Elenkova-Nikolova</cp:lastModifiedBy>
  <cp:revision>86</cp:revision>
  <dcterms:created xsi:type="dcterms:W3CDTF">2021-08-17T08:00:04Z</dcterms:created>
  <dcterms:modified xsi:type="dcterms:W3CDTF">2025-03-26T09:47:29Z</dcterms:modified>
</cp:coreProperties>
</file>